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embedTrueTypeFonts="1" saveSubsetFonts="1">
  <p:sldMasterIdLst>
    <p:sldMasterId id="2147483841" r:id="rId4"/>
  </p:sldMasterIdLst>
  <p:notesMasterIdLst>
    <p:notesMasterId r:id="rId88"/>
  </p:notesMasterIdLst>
  <p:handoutMasterIdLst>
    <p:handoutMasterId r:id="rId89"/>
  </p:handoutMasterIdLst>
  <p:sldIdLst>
    <p:sldId id="257" r:id="rId5"/>
    <p:sldId id="258" r:id="rId6"/>
    <p:sldId id="259" r:id="rId7"/>
    <p:sldId id="260" r:id="rId8"/>
    <p:sldId id="261" r:id="rId9"/>
    <p:sldId id="344" r:id="rId10"/>
    <p:sldId id="349" r:id="rId11"/>
    <p:sldId id="264" r:id="rId12"/>
    <p:sldId id="265" r:id="rId13"/>
    <p:sldId id="268" r:id="rId14"/>
    <p:sldId id="351" r:id="rId15"/>
    <p:sldId id="355" r:id="rId16"/>
    <p:sldId id="269" r:id="rId17"/>
    <p:sldId id="270" r:id="rId18"/>
    <p:sldId id="286" r:id="rId19"/>
    <p:sldId id="276" r:id="rId20"/>
    <p:sldId id="274" r:id="rId21"/>
    <p:sldId id="275" r:id="rId22"/>
    <p:sldId id="277" r:id="rId23"/>
    <p:sldId id="278" r:id="rId24"/>
    <p:sldId id="279" r:id="rId25"/>
    <p:sldId id="280" r:id="rId26"/>
    <p:sldId id="281" r:id="rId27"/>
    <p:sldId id="282" r:id="rId28"/>
    <p:sldId id="289" r:id="rId29"/>
    <p:sldId id="290" r:id="rId30"/>
    <p:sldId id="291" r:id="rId31"/>
    <p:sldId id="292" r:id="rId32"/>
    <p:sldId id="293" r:id="rId33"/>
    <p:sldId id="294" r:id="rId34"/>
    <p:sldId id="295" r:id="rId35"/>
    <p:sldId id="296" r:id="rId36"/>
    <p:sldId id="297" r:id="rId37"/>
    <p:sldId id="298" r:id="rId38"/>
    <p:sldId id="299" r:id="rId39"/>
    <p:sldId id="300" r:id="rId40"/>
    <p:sldId id="301" r:id="rId41"/>
    <p:sldId id="302" r:id="rId42"/>
    <p:sldId id="352" r:id="rId43"/>
    <p:sldId id="356" r:id="rId44"/>
    <p:sldId id="354" r:id="rId45"/>
    <p:sldId id="357" r:id="rId46"/>
    <p:sldId id="306" r:id="rId47"/>
    <p:sldId id="307" r:id="rId48"/>
    <p:sldId id="311" r:id="rId49"/>
    <p:sldId id="346" r:id="rId50"/>
    <p:sldId id="308" r:id="rId51"/>
    <p:sldId id="309" r:id="rId52"/>
    <p:sldId id="310" r:id="rId53"/>
    <p:sldId id="312" r:id="rId54"/>
    <p:sldId id="313" r:id="rId55"/>
    <p:sldId id="314" r:id="rId56"/>
    <p:sldId id="315" r:id="rId57"/>
    <p:sldId id="316" r:id="rId58"/>
    <p:sldId id="317" r:id="rId59"/>
    <p:sldId id="347" r:id="rId60"/>
    <p:sldId id="318" r:id="rId61"/>
    <p:sldId id="319" r:id="rId62"/>
    <p:sldId id="320" r:id="rId63"/>
    <p:sldId id="321" r:id="rId64"/>
    <p:sldId id="322" r:id="rId65"/>
    <p:sldId id="323" r:id="rId66"/>
    <p:sldId id="324" r:id="rId67"/>
    <p:sldId id="325" r:id="rId68"/>
    <p:sldId id="326" r:id="rId69"/>
    <p:sldId id="327" r:id="rId70"/>
    <p:sldId id="328" r:id="rId71"/>
    <p:sldId id="329" r:id="rId72"/>
    <p:sldId id="330" r:id="rId73"/>
    <p:sldId id="331" r:id="rId74"/>
    <p:sldId id="332" r:id="rId75"/>
    <p:sldId id="333" r:id="rId76"/>
    <p:sldId id="334" r:id="rId77"/>
    <p:sldId id="335" r:id="rId78"/>
    <p:sldId id="336" r:id="rId79"/>
    <p:sldId id="337" r:id="rId80"/>
    <p:sldId id="338" r:id="rId81"/>
    <p:sldId id="339" r:id="rId82"/>
    <p:sldId id="287" r:id="rId83"/>
    <p:sldId id="288" r:id="rId84"/>
    <p:sldId id="341" r:id="rId85"/>
    <p:sldId id="342" r:id="rId86"/>
    <p:sldId id="343" r:id="rId87"/>
  </p:sldIdLst>
  <p:sldSz cx="12192000" cy="6858000"/>
  <p:notesSz cx="6797675" cy="9926638"/>
  <p:embeddedFontLst>
    <p:embeddedFont>
      <p:font typeface="方正兰亭黑简体" panose="020B0604020202020204" charset="-122"/>
      <p:regular r:id="rId90"/>
    </p:embeddedFont>
    <p:embeddedFont>
      <p:font typeface="Huawei Sans" panose="020B0604020202020204" charset="0"/>
      <p:regular r:id="rId91"/>
      <p:bold r:id="rId92"/>
    </p:embeddedFont>
    <p:embeddedFont>
      <p:font typeface="微软雅黑" panose="020B0503020204020204" pitchFamily="34" charset="-122"/>
      <p:regular r:id="rId93"/>
      <p:bold r:id="rId94"/>
    </p:embeddedFont>
  </p:embeddedFontLst>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1731" userDrawn="1">
          <p15:clr>
            <a:srgbClr val="A4A3A4"/>
          </p15:clr>
        </p15:guide>
        <p15:guide id="2" orient="horz" pos="2341" userDrawn="1">
          <p15:clr>
            <a:srgbClr val="A4A3A4"/>
          </p15:clr>
        </p15:guide>
      </p15:sldGuideLst>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a:srgbClr val="FFD17D"/>
    <a:srgbClr val="EC7061"/>
    <a:srgbClr val="00B0F0"/>
    <a:srgbClr val="151515"/>
    <a:srgbClr val="C7000B"/>
    <a:srgbClr val="575756"/>
    <a:srgbClr val="FFFFFF"/>
    <a:srgbClr val="DD4654"/>
    <a:srgbClr val="F3D2D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691" autoAdjust="0"/>
    <p:restoredTop sz="66496" autoAdjust="0"/>
  </p:normalViewPr>
  <p:slideViewPr>
    <p:cSldViewPr snapToGrid="0" snapToObjects="1">
      <p:cViewPr varScale="1">
        <p:scale>
          <a:sx n="46" d="100"/>
          <a:sy n="46" d="100"/>
        </p:scale>
        <p:origin x="1380" y="48"/>
      </p:cViewPr>
      <p:guideLst>
        <p:guide pos="1731"/>
        <p:guide orient="horz" pos="2341"/>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75" d="100"/>
          <a:sy n="75" d="100"/>
        </p:scale>
        <p:origin x="2202" y="-1380"/>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handoutMaster" Target="handoutMasters/handoutMaster1.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90" Type="http://schemas.openxmlformats.org/officeDocument/2006/relationships/font" Target="fonts/font1.fntdata"/><Relationship Id="rId95" Type="http://schemas.openxmlformats.org/officeDocument/2006/relationships/presProps" Target="presProps.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0" Type="http://schemas.openxmlformats.org/officeDocument/2006/relationships/slide" Target="slides/slide76.xml"/><Relationship Id="rId85" Type="http://schemas.openxmlformats.org/officeDocument/2006/relationships/slide" Target="slides/slide8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notesMaster" Target="notesMasters/notesMaster1.xml"/><Relationship Id="rId91" Type="http://schemas.openxmlformats.org/officeDocument/2006/relationships/font" Target="fonts/font2.fntdata"/><Relationship Id="rId9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font" Target="fonts/font5.fntdata"/><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theme" Target="theme/theme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font" Target="fonts/font3.fntdata"/><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font" Target="fonts/font4.fntdata"/><Relationship Id="rId9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5/27/2021</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54896" y="766800"/>
            <a:ext cx="5932800" cy="3337748"/>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454896" y="4603008"/>
            <a:ext cx="5932800" cy="510840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guide id="6" pos="4021" userDrawn="1">
          <p15:clr>
            <a:srgbClr val="F26B43"/>
          </p15:clr>
        </p15:guide>
        <p15:guide id="7" pos="279" userDrawn="1">
          <p15:clr>
            <a:srgbClr val="F26B43"/>
          </p15:clr>
        </p15:guide>
        <p15:guide id="8" pos="2139"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778532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505615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lnSpc>
                <a:spcPct val="104000"/>
              </a:lnSpc>
            </a:pPr>
            <a:r>
              <a:rPr lang="ru-RU" sz="900" dirty="0"/>
              <a:t>Продукты WLAN компании Huawei обеспечивают высокоскоростные, безопасные и надежные беспроводные сетевые соединения в различных сценариях, в том числе внутри и снаружи помещений, в</a:t>
            </a:r>
            <a:r>
              <a:rPr lang="ru-RU" sz="900" baseline="0" dirty="0"/>
              <a:t> жилых </a:t>
            </a:r>
            <a:r>
              <a:rPr lang="ru-RU" sz="900" dirty="0"/>
              <a:t>домах и на предприятиях.</a:t>
            </a:r>
          </a:p>
          <a:p>
            <a:pPr lvl="0">
              <a:lnSpc>
                <a:spcPct val="104000"/>
              </a:lnSpc>
            </a:pPr>
            <a:r>
              <a:rPr lang="ru-RU" sz="900" dirty="0"/>
              <a:t>Беспроводные роутеры в большинстве случаев представляют собой точки доступа </a:t>
            </a:r>
            <a:r>
              <a:rPr lang="ru-RU" sz="900" dirty="0" err="1"/>
              <a:t>Fat</a:t>
            </a:r>
            <a:r>
              <a:rPr lang="ru-RU" sz="900" dirty="0"/>
              <a:t> AP. </a:t>
            </a:r>
          </a:p>
          <a:p>
            <a:pPr lvl="1">
              <a:lnSpc>
                <a:spcPct val="104000"/>
              </a:lnSpc>
            </a:pPr>
            <a:r>
              <a:rPr lang="ru-RU" sz="900" dirty="0"/>
              <a:t>Они преобразуют сигналы проводной сети в беспроводные сигналы, чтобы устройства, которые их принимают, такие как домашние компьютеры и мобильные телефоны, могли получать доступ к сети Интернет в беспроводном режиме.</a:t>
            </a:r>
          </a:p>
          <a:p>
            <a:pPr lvl="0">
              <a:lnSpc>
                <a:spcPct val="104000"/>
              </a:lnSpc>
            </a:pPr>
            <a:r>
              <a:rPr lang="ru-RU" sz="900" dirty="0"/>
              <a:t>Корпоративные продукты WLAN:</a:t>
            </a:r>
          </a:p>
          <a:p>
            <a:pPr lvl="1">
              <a:lnSpc>
                <a:spcPct val="104000"/>
              </a:lnSpc>
            </a:pPr>
            <a:r>
              <a:rPr lang="ru-RU" sz="900" dirty="0"/>
              <a:t>Точка доступа (</a:t>
            </a:r>
            <a:r>
              <a:rPr lang="en-US" sz="900" u="none" dirty="0"/>
              <a:t>Access Point, </a:t>
            </a:r>
            <a:r>
              <a:rPr lang="en-US" sz="900" dirty="0"/>
              <a:t>AP</a:t>
            </a:r>
            <a:r>
              <a:rPr lang="ru-RU" sz="900" dirty="0"/>
              <a:t>)</a:t>
            </a:r>
          </a:p>
          <a:p>
            <a:pPr lvl="2">
              <a:lnSpc>
                <a:spcPct val="104000"/>
              </a:lnSpc>
            </a:pPr>
            <a:r>
              <a:rPr lang="ru-RU" sz="900" dirty="0"/>
              <a:t>Точка доступа поддерживает гибкое переключение между режимами </a:t>
            </a:r>
            <a:r>
              <a:rPr lang="ru-RU" sz="900" dirty="0" err="1"/>
              <a:t>Fat</a:t>
            </a:r>
            <a:r>
              <a:rPr lang="ru-RU" sz="900" dirty="0"/>
              <a:t>, </a:t>
            </a:r>
            <a:r>
              <a:rPr lang="ru-RU" sz="900" dirty="0" err="1"/>
              <a:t>Fit</a:t>
            </a:r>
            <a:r>
              <a:rPr lang="ru-RU" sz="900" dirty="0"/>
              <a:t> и </a:t>
            </a:r>
            <a:r>
              <a:rPr lang="ru-RU" sz="900" dirty="0" err="1"/>
              <a:t>Cloud</a:t>
            </a:r>
            <a:r>
              <a:rPr lang="ru-RU" sz="900" dirty="0"/>
              <a:t> в зависимости от </a:t>
            </a:r>
            <a:r>
              <a:rPr lang="ru-RU" sz="900" u="none" dirty="0"/>
              <a:t>планирования сети</a:t>
            </a:r>
            <a:r>
              <a:rPr lang="ru-RU" sz="900" dirty="0"/>
              <a:t>.</a:t>
            </a:r>
          </a:p>
          <a:p>
            <a:pPr lvl="2">
              <a:lnSpc>
                <a:spcPct val="104000"/>
              </a:lnSpc>
            </a:pPr>
            <a:r>
              <a:rPr lang="ru-RU" sz="900" dirty="0" err="1"/>
              <a:t>Fat</a:t>
            </a:r>
            <a:r>
              <a:rPr lang="ru-RU" sz="900" dirty="0"/>
              <a:t> AP: используется в домашних WLAN. </a:t>
            </a:r>
            <a:r>
              <a:rPr lang="ru-RU" sz="900" dirty="0" err="1"/>
              <a:t>Fat</a:t>
            </a:r>
            <a:r>
              <a:rPr lang="ru-RU" sz="900" dirty="0"/>
              <a:t> AP работает независимо и требует индивидуальной настройки. Она выполняет только простые функции и является</a:t>
            </a:r>
            <a:r>
              <a:rPr lang="ru-RU" sz="900" baseline="0" dirty="0"/>
              <a:t> </a:t>
            </a:r>
            <a:r>
              <a:rPr lang="ru-RU" sz="900" dirty="0"/>
              <a:t>экономически выгодным устройством. </a:t>
            </a:r>
            <a:r>
              <a:rPr lang="ru-RU" sz="900" dirty="0" err="1"/>
              <a:t>Fat</a:t>
            </a:r>
            <a:r>
              <a:rPr lang="ru-RU" sz="900" dirty="0"/>
              <a:t> AP реализует такие функции, как доступ пользователей, аутентификация, безопасность данных, п</a:t>
            </a:r>
            <a:r>
              <a:rPr lang="ru-RU" sz="900" u="none" dirty="0"/>
              <a:t>редоставление</a:t>
            </a:r>
            <a:r>
              <a:rPr lang="ru-RU" sz="900" dirty="0"/>
              <a:t> сервисов и </a:t>
            </a:r>
            <a:r>
              <a:rPr lang="ru-RU" sz="900" dirty="0" err="1"/>
              <a:t>QoS</a:t>
            </a:r>
            <a:r>
              <a:rPr lang="ru-RU" sz="900" dirty="0"/>
              <a:t>.</a:t>
            </a:r>
          </a:p>
          <a:p>
            <a:pPr lvl="2">
              <a:lnSpc>
                <a:spcPct val="104000"/>
              </a:lnSpc>
            </a:pPr>
            <a:r>
              <a:rPr lang="ru-RU" sz="900" dirty="0" err="1"/>
              <a:t>Fit</a:t>
            </a:r>
            <a:r>
              <a:rPr lang="ru-RU" sz="900" dirty="0"/>
              <a:t> AP: используются на средних и крупных предприятиях. Управление и конфигурирование </a:t>
            </a:r>
            <a:r>
              <a:rPr lang="ru-RU" sz="900" dirty="0" err="1"/>
              <a:t>Fit</a:t>
            </a:r>
            <a:r>
              <a:rPr lang="ru-RU" sz="900" dirty="0"/>
              <a:t> AP осуществляется централизованно посредством контроллера доступа (AC). </a:t>
            </a:r>
            <a:r>
              <a:rPr lang="ru-RU" sz="900" dirty="0" err="1"/>
              <a:t>Fit</a:t>
            </a:r>
            <a:r>
              <a:rPr lang="ru-RU" sz="900" dirty="0"/>
              <a:t> AP обеспечивают различные функции. Для их обслуживания требуется высококвалифицированный персонал. Совместно с AC точки доступа </a:t>
            </a:r>
            <a:r>
              <a:rPr lang="ru-RU" sz="900" dirty="0" err="1"/>
              <a:t>Fit</a:t>
            </a:r>
            <a:r>
              <a:rPr lang="ru-RU" sz="900" dirty="0"/>
              <a:t> AP реализуют такие функции, как доступ пользователей, </a:t>
            </a:r>
            <a:r>
              <a:rPr lang="ru-RU" sz="900" u="none" dirty="0"/>
              <a:t>подключение</a:t>
            </a:r>
            <a:r>
              <a:rPr lang="ru-RU" sz="900" dirty="0"/>
              <a:t> точки доступа </a:t>
            </a:r>
            <a:r>
              <a:rPr lang="ru-RU" sz="900" u="none" dirty="0"/>
              <a:t>к сети</a:t>
            </a:r>
            <a:r>
              <a:rPr lang="ru-RU" sz="900" dirty="0"/>
              <a:t>, </a:t>
            </a:r>
            <a:r>
              <a:rPr lang="ru-RU" sz="900" u="none" dirty="0"/>
              <a:t>аутентификацию, </a:t>
            </a:r>
            <a:r>
              <a:rPr lang="ru-RU" sz="900" dirty="0"/>
              <a:t>маршрутиз</a:t>
            </a:r>
            <a:r>
              <a:rPr lang="ru-RU" sz="900" u="none" dirty="0"/>
              <a:t>ацию</a:t>
            </a:r>
            <a:r>
              <a:rPr lang="ru-RU" sz="900" u="sng" dirty="0"/>
              <a:t>,</a:t>
            </a:r>
            <a:r>
              <a:rPr lang="ru-RU" sz="900" dirty="0"/>
              <a:t> управление AP, безопасность и </a:t>
            </a:r>
            <a:r>
              <a:rPr lang="ru-RU" sz="900" dirty="0" err="1"/>
              <a:t>QoS</a:t>
            </a:r>
            <a:r>
              <a:rPr lang="ru-RU" sz="900" dirty="0"/>
              <a:t>.</a:t>
            </a:r>
          </a:p>
          <a:p>
            <a:pPr lvl="2">
              <a:lnSpc>
                <a:spcPct val="104000"/>
              </a:lnSpc>
            </a:pPr>
            <a:r>
              <a:rPr lang="ru-RU" sz="900" dirty="0" err="1"/>
              <a:t>Cloud</a:t>
            </a:r>
            <a:r>
              <a:rPr lang="ru-RU" sz="900" dirty="0"/>
              <a:t> AP: используются на малых и средних предприятиях. Управление и конфигурирование точек доступа </a:t>
            </a:r>
            <a:r>
              <a:rPr lang="ru-RU" sz="900" dirty="0" err="1"/>
              <a:t>Cloud</a:t>
            </a:r>
            <a:r>
              <a:rPr lang="ru-RU" sz="900" dirty="0"/>
              <a:t> AP осуществляется централизованно посредством платформы облачного управления. </a:t>
            </a:r>
            <a:r>
              <a:rPr lang="ru-RU" sz="900" dirty="0" err="1"/>
              <a:t>Cloud</a:t>
            </a:r>
            <a:r>
              <a:rPr lang="ru-RU" sz="900" dirty="0"/>
              <a:t> AP </a:t>
            </a:r>
            <a:r>
              <a:rPr lang="ru-RU" sz="900" u="none" dirty="0"/>
              <a:t>реализуют</a:t>
            </a:r>
            <a:r>
              <a:rPr lang="ru-RU" sz="900" dirty="0"/>
              <a:t> различные функции и поддерживают автоматическую настройку и запуск. Для их обслуживания не требуется высококвалифицированный персонал.</a:t>
            </a:r>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40245554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780308"/>
            <a:ext cx="5932800" cy="5108400"/>
          </a:xfrm>
        </p:spPr>
        <p:txBody>
          <a:bodyPr/>
          <a:lstStyle/>
          <a:p>
            <a:pPr lvl="1"/>
            <a:r>
              <a:rPr lang="ru-RU" sz="900" dirty="0"/>
              <a:t>Контроллер доступа (</a:t>
            </a:r>
            <a:r>
              <a:rPr lang="en-US" sz="900" u="none" dirty="0"/>
              <a:t>Access </a:t>
            </a:r>
            <a:r>
              <a:rPr lang="ru-RU" sz="900" u="none" dirty="0"/>
              <a:t>C</a:t>
            </a:r>
            <a:r>
              <a:rPr lang="en-US" sz="900" u="none" dirty="0" err="1"/>
              <a:t>ontroller</a:t>
            </a:r>
            <a:r>
              <a:rPr lang="en-US" sz="900" dirty="0"/>
              <a:t>, AC</a:t>
            </a:r>
            <a:r>
              <a:rPr lang="ru-RU" sz="900" dirty="0"/>
              <a:t>)</a:t>
            </a:r>
          </a:p>
          <a:p>
            <a:pPr lvl="2"/>
            <a:r>
              <a:rPr lang="ru-RU" sz="900" dirty="0"/>
              <a:t>AC обычно развертывается на уровне агрегации сети для предоставления высокоскоростных, безопасных и надежных сервисов WLAN.</a:t>
            </a:r>
          </a:p>
          <a:p>
            <a:pPr lvl="2"/>
            <a:r>
              <a:rPr lang="ru-RU" sz="900" dirty="0"/>
              <a:t>Контроллеры доступа Huawei характеризуется большой емкостью, высокой производительностью и надежностью. Кроме того, они обладают такими преимуществами, как простота в установке и техническом обслуживании, гибкие возможности размещения в сети и энергосбережение.</a:t>
            </a:r>
          </a:p>
          <a:p>
            <a:pPr lvl="1"/>
            <a:r>
              <a:rPr lang="ru-RU" sz="900" dirty="0"/>
              <a:t>Коммутатор </a:t>
            </a:r>
            <a:r>
              <a:rPr lang="ru-RU" sz="900" dirty="0" err="1"/>
              <a:t>PoE</a:t>
            </a:r>
            <a:endParaRPr lang="ru-RU" sz="900" dirty="0"/>
          </a:p>
          <a:p>
            <a:pPr lvl="2"/>
            <a:r>
              <a:rPr lang="ru-RU" sz="900" dirty="0"/>
              <a:t>Технология </a:t>
            </a:r>
            <a:r>
              <a:rPr lang="ru-RU" sz="900" dirty="0" err="1"/>
              <a:t>Power</a:t>
            </a:r>
            <a:r>
              <a:rPr lang="ru-RU" sz="900" dirty="0"/>
              <a:t> </a:t>
            </a:r>
            <a:r>
              <a:rPr lang="ru-RU" sz="900" dirty="0" err="1"/>
              <a:t>over</a:t>
            </a:r>
            <a:r>
              <a:rPr lang="ru-RU" sz="900" dirty="0"/>
              <a:t> </a:t>
            </a:r>
            <a:r>
              <a:rPr lang="ru-RU" sz="900" dirty="0" err="1"/>
              <a:t>Ethernet</a:t>
            </a:r>
            <a:r>
              <a:rPr lang="ru-RU" sz="900" dirty="0"/>
              <a:t> (</a:t>
            </a:r>
            <a:r>
              <a:rPr lang="ru-RU" sz="900" dirty="0" err="1"/>
              <a:t>PoE</a:t>
            </a:r>
            <a:r>
              <a:rPr lang="ru-RU" sz="900" dirty="0"/>
              <a:t>) обеспечивает </a:t>
            </a:r>
            <a:r>
              <a:rPr lang="ru-RU" sz="900" u="none" dirty="0"/>
              <a:t>подачу электропитания </a:t>
            </a:r>
            <a:r>
              <a:rPr lang="ru-RU" sz="900" dirty="0"/>
              <a:t>по </a:t>
            </a:r>
            <a:r>
              <a:rPr lang="ru-RU" sz="900" dirty="0" err="1"/>
              <a:t>Ethernet</a:t>
            </a:r>
            <a:r>
              <a:rPr lang="ru-RU" sz="900" dirty="0"/>
              <a:t>-кабелю. Также ее называют </a:t>
            </a:r>
            <a:r>
              <a:rPr lang="ru-RU" sz="900" dirty="0" err="1"/>
              <a:t>Power</a:t>
            </a:r>
            <a:r>
              <a:rPr lang="ru-RU" sz="900" dirty="0"/>
              <a:t> </a:t>
            </a:r>
            <a:r>
              <a:rPr lang="ru-RU" sz="900" dirty="0" err="1"/>
              <a:t>over</a:t>
            </a:r>
            <a:r>
              <a:rPr lang="ru-RU" sz="900" dirty="0"/>
              <a:t> LAN (</a:t>
            </a:r>
            <a:r>
              <a:rPr lang="ru-RU" sz="900" dirty="0" err="1"/>
              <a:t>PoL</a:t>
            </a:r>
            <a:r>
              <a:rPr lang="ru-RU" sz="900" dirty="0"/>
              <a:t>) или активный </a:t>
            </a:r>
            <a:r>
              <a:rPr lang="ru-RU" sz="900" dirty="0" err="1"/>
              <a:t>Ethernet</a:t>
            </a:r>
            <a:r>
              <a:rPr lang="ru-RU" sz="900" dirty="0"/>
              <a:t>.</a:t>
            </a:r>
          </a:p>
          <a:p>
            <a:pPr lvl="2"/>
            <a:r>
              <a:rPr lang="ru-RU" sz="900" u="none" dirty="0" err="1"/>
              <a:t>PoE</a:t>
            </a:r>
            <a:r>
              <a:rPr lang="ru-RU" sz="900" u="none" dirty="0"/>
              <a:t> </a:t>
            </a:r>
            <a:r>
              <a:rPr lang="ru-RU" sz="900" u="none" dirty="0">
                <a:effectLst/>
              </a:rPr>
              <a:t>подает терминалам электропитание по тем же проводам витой пары, что используются для передачи данных или по свободным от трафика проводам. </a:t>
            </a:r>
          </a:p>
          <a:p>
            <a:pPr lvl="2"/>
            <a:r>
              <a:rPr lang="ru-RU" sz="900" dirty="0"/>
              <a:t>В сети WLAN коммутатор </a:t>
            </a:r>
            <a:r>
              <a:rPr lang="ru-RU" sz="900" dirty="0" err="1"/>
              <a:t>PoE</a:t>
            </a:r>
            <a:r>
              <a:rPr lang="ru-RU" sz="900" dirty="0"/>
              <a:t> может использоваться для подачи питания на точки доступа.</a:t>
            </a:r>
          </a:p>
          <a:p>
            <a:pPr lvl="2"/>
            <a:r>
              <a:rPr lang="ru-RU" sz="900" dirty="0" err="1"/>
              <a:t>PoE</a:t>
            </a:r>
            <a:r>
              <a:rPr lang="ru-RU" sz="900" dirty="0"/>
              <a:t> можно использовать для эффективного централизованного питания таких устройств, как IP-телефоны, точки доступа, портативные зарядные устройства, кассовые терминалы, камеры и устройства сбора данных. Благодаря </a:t>
            </a:r>
            <a:r>
              <a:rPr lang="ru-RU" sz="900" dirty="0" err="1"/>
              <a:t>PoE</a:t>
            </a:r>
            <a:r>
              <a:rPr lang="ru-RU" sz="900" dirty="0"/>
              <a:t> устройства получают питание при подключении к сети. Таким образом, прокладка кабелей системы питания внутри помещения не требуется.</a:t>
            </a:r>
          </a:p>
        </p:txBody>
      </p:sp>
    </p:spTree>
    <p:extLst>
      <p:ext uri="{BB962C8B-B14F-4D97-AF65-F5344CB8AC3E}">
        <p14:creationId xmlns:p14="http://schemas.microsoft.com/office/powerpoint/2010/main" val="40216688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ru-RU" sz="900" dirty="0"/>
              <a:t>WLAN состоит как из проводной, так и беспроводной сетей. В проводной сети точки доступа подключаются к Интернету через </a:t>
            </a:r>
            <a:r>
              <a:rPr lang="ru-RU" sz="900" dirty="0" err="1"/>
              <a:t>Ethernet</a:t>
            </a:r>
            <a:r>
              <a:rPr lang="ru-RU" sz="900" dirty="0"/>
              <a:t>. В беспроводной сети устройства (STA) взаимодействуют с точками доступа, используя стандарты 802.11.</a:t>
            </a:r>
          </a:p>
          <a:p>
            <a:r>
              <a:rPr lang="ru-RU" sz="900" dirty="0"/>
              <a:t>Беспроводная сеть имеет централизованную архитектуру. Исходная архитектура </a:t>
            </a:r>
            <a:r>
              <a:rPr lang="ru-RU" sz="900" dirty="0" err="1"/>
              <a:t>Fat</a:t>
            </a:r>
            <a:r>
              <a:rPr lang="ru-RU" sz="900" dirty="0"/>
              <a:t> AP </a:t>
            </a:r>
            <a:r>
              <a:rPr lang="ru-RU" sz="900" u="none" dirty="0"/>
              <a:t>получила развитие в архитектуре </a:t>
            </a:r>
            <a:r>
              <a:rPr lang="ru-RU" sz="900" dirty="0"/>
              <a:t>«AC + </a:t>
            </a:r>
            <a:r>
              <a:rPr lang="ru-RU" sz="900" dirty="0" err="1"/>
              <a:t>Fit</a:t>
            </a:r>
            <a:r>
              <a:rPr lang="ru-RU" sz="900" dirty="0"/>
              <a:t> AP».</a:t>
            </a:r>
          </a:p>
          <a:p>
            <a:pPr lvl="1"/>
            <a:r>
              <a:rPr lang="ru-RU" sz="900" dirty="0"/>
              <a:t>Архитектура «</a:t>
            </a:r>
            <a:r>
              <a:rPr lang="ru-RU" sz="900" dirty="0" err="1"/>
              <a:t>Fat</a:t>
            </a:r>
            <a:r>
              <a:rPr lang="ru-RU" sz="900" dirty="0"/>
              <a:t> AP»</a:t>
            </a:r>
          </a:p>
          <a:p>
            <a:pPr lvl="2"/>
            <a:r>
              <a:rPr lang="ru-RU" sz="900" dirty="0"/>
              <a:t>Такая архитектура также называется автономной сетевой архитектурой, потому что не требует специального устройства для централизованного управления. Она реализует такие функции, как подключение пользователей беспроводной сети, шифрование </a:t>
            </a:r>
            <a:r>
              <a:rPr lang="ru-RU" sz="900" dirty="0" smtClean="0"/>
              <a:t>и </a:t>
            </a:r>
            <a:r>
              <a:rPr lang="ru-RU" sz="900" dirty="0"/>
              <a:t>передача </a:t>
            </a:r>
            <a:r>
              <a:rPr lang="ru-RU" sz="900" dirty="0" smtClean="0"/>
              <a:t>данных</a:t>
            </a:r>
            <a:r>
              <a:rPr lang="ru-RU" sz="900" dirty="0"/>
              <a:t>.</a:t>
            </a:r>
          </a:p>
          <a:p>
            <a:pPr marL="900000" marR="0" lvl="2" indent="-180000" algn="l" defTabSz="1219304" rtl="0" eaLnBrk="1" fontAlgn="ctr" latinLnBrk="0" hangingPunct="1">
              <a:lnSpc>
                <a:spcPct val="125000"/>
              </a:lnSpc>
              <a:spcBef>
                <a:spcPts val="0"/>
              </a:spcBef>
              <a:spcAft>
                <a:spcPts val="600"/>
              </a:spcAft>
              <a:buClrTx/>
              <a:buSzTx/>
              <a:buFont typeface="微软雅黑" panose="020B0503020204020204" pitchFamily="34" charset="-122"/>
              <a:buChar char="▪"/>
              <a:tabLst/>
              <a:defRPr/>
            </a:pPr>
            <a:r>
              <a:rPr lang="ru-RU" sz="900" dirty="0"/>
              <a:t>Область применения: </a:t>
            </a:r>
            <a:r>
              <a:rPr lang="ru-RU" sz="900" u="none" dirty="0"/>
              <a:t>домашние сети и  сети малых предприятий.</a:t>
            </a:r>
          </a:p>
          <a:p>
            <a:pPr lvl="2"/>
            <a:r>
              <a:rPr lang="ru-RU" sz="900" dirty="0"/>
              <a:t>Характеристики: </a:t>
            </a:r>
            <a:r>
              <a:rPr lang="ru-RU" sz="900" dirty="0" err="1"/>
              <a:t>Fat</a:t>
            </a:r>
            <a:r>
              <a:rPr lang="ru-RU" sz="900" dirty="0"/>
              <a:t> AP работает независимо и требует индивидуальной настройки. Она выполняет только простые функции и является 	экономически выгодным устройством.</a:t>
            </a:r>
          </a:p>
          <a:p>
            <a:pPr lvl="2"/>
            <a:r>
              <a:rPr lang="ru-RU" sz="900" dirty="0"/>
              <a:t>Недостатки: с увеличением зоны покрытия WLAN и количества подключаемых пользователей требуется большее число </a:t>
            </a:r>
            <a:r>
              <a:rPr lang="ru-RU" sz="900" dirty="0" err="1"/>
              <a:t>Fat</a:t>
            </a:r>
            <a:r>
              <a:rPr lang="ru-RU" sz="900" dirty="0"/>
              <a:t> AP. Независимо работающие </a:t>
            </a:r>
            <a:r>
              <a:rPr lang="ru-RU" sz="900" dirty="0" err="1"/>
              <a:t>Fat</a:t>
            </a:r>
            <a:r>
              <a:rPr lang="ru-RU" sz="900" dirty="0"/>
              <a:t> AP не поддерживают централизованное управление. Таким образом, возникают трудности при управлении и техническом обслуживании точек доступа </a:t>
            </a:r>
            <a:r>
              <a:rPr lang="ru-RU" sz="900" dirty="0" err="1"/>
              <a:t>Fat</a:t>
            </a:r>
            <a:r>
              <a:rPr lang="ru-RU" sz="900" dirty="0"/>
              <a:t> AP.</a:t>
            </a:r>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41864176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780308"/>
            <a:ext cx="5932800" cy="7817592"/>
          </a:xfrm>
        </p:spPr>
        <p:txBody>
          <a:bodyPr/>
          <a:lstStyle/>
          <a:p>
            <a:pPr lvl="1"/>
            <a:r>
              <a:rPr lang="ru-RU" sz="900" dirty="0"/>
              <a:t>Архитектура «AC + </a:t>
            </a:r>
            <a:r>
              <a:rPr lang="ru-RU" sz="900" dirty="0" err="1"/>
              <a:t>Fit</a:t>
            </a:r>
            <a:r>
              <a:rPr lang="ru-RU" sz="900" dirty="0"/>
              <a:t> AP»</a:t>
            </a:r>
          </a:p>
          <a:p>
            <a:pPr lvl="2"/>
            <a:r>
              <a:rPr lang="ru-RU" sz="900" dirty="0"/>
              <a:t>В такой архитектуре контроллер доступа выполняет управление доступом к WLAN, передачу и сбор статистики, мониторинг конфигурации AP, управление роумингом, контроль безопасности и функцию агента сетевого управления точками доступа. </a:t>
            </a:r>
            <a:r>
              <a:rPr lang="ru-RU" sz="900" dirty="0" err="1"/>
              <a:t>Fit</a:t>
            </a:r>
            <a:r>
              <a:rPr lang="ru-RU" sz="900" dirty="0"/>
              <a:t> AP, управляемая AC, выполняет шифрование и дешифрование пакетов 802.11 и обеспечивает функции физического уровня 802.11.</a:t>
            </a:r>
          </a:p>
          <a:p>
            <a:pPr lvl="2"/>
            <a:r>
              <a:rPr lang="ru-RU" sz="900" dirty="0"/>
              <a:t>Область применения: средние и крупные предприятия.</a:t>
            </a:r>
          </a:p>
          <a:p>
            <a:pPr lvl="2"/>
            <a:r>
              <a:rPr lang="ru-RU" sz="900" dirty="0"/>
              <a:t>Характеристики: управление и конфигурирование </a:t>
            </a:r>
            <a:r>
              <a:rPr lang="ru-RU" sz="900" dirty="0" err="1"/>
              <a:t>Fit</a:t>
            </a:r>
            <a:r>
              <a:rPr lang="ru-RU" sz="900" dirty="0"/>
              <a:t> AP осуществляется централизованно посредством контроллера доступа (AC). </a:t>
            </a:r>
            <a:r>
              <a:rPr lang="ru-RU" sz="900" dirty="0" err="1"/>
              <a:t>Fit</a:t>
            </a:r>
            <a:r>
              <a:rPr lang="ru-RU" sz="900" dirty="0"/>
              <a:t> AP обеспечивают различные функции. Для их обслуживания требуется высококвалифицированный персонал.</a:t>
            </a:r>
          </a:p>
          <a:p>
            <a:pPr lvl="0"/>
            <a:r>
              <a:rPr lang="ru-RU" sz="900" dirty="0"/>
              <a:t>Примечание: В этом </a:t>
            </a:r>
            <a:r>
              <a:rPr lang="ru-RU" sz="900" u="none" dirty="0"/>
              <a:t>разделе </a:t>
            </a:r>
            <a:r>
              <a:rPr lang="ru-RU" sz="900" dirty="0"/>
              <a:t>для примера используется архитектура «AC + </a:t>
            </a:r>
            <a:r>
              <a:rPr lang="ru-RU" sz="900" dirty="0" err="1"/>
              <a:t>Fit</a:t>
            </a:r>
            <a:r>
              <a:rPr lang="ru-RU" sz="900" dirty="0"/>
              <a:t> AP».</a:t>
            </a:r>
          </a:p>
          <a:p>
            <a:endParaRPr lang="en-US" altLang="zh-CN" sz="900" dirty="0"/>
          </a:p>
          <a:p>
            <a:r>
              <a:rPr lang="ru-RU" sz="900" dirty="0"/>
              <a:t>Основные концепции WLAN</a:t>
            </a:r>
          </a:p>
          <a:p>
            <a:pPr lvl="1"/>
            <a:r>
              <a:rPr lang="ru-RU" sz="900" dirty="0"/>
              <a:t>Пользовательское</a:t>
            </a:r>
            <a:r>
              <a:rPr lang="ru-RU" sz="900" baseline="0" dirty="0"/>
              <a:t> устройство</a:t>
            </a:r>
            <a:r>
              <a:rPr lang="ru-RU" sz="900" dirty="0"/>
              <a:t> (STA)</a:t>
            </a:r>
          </a:p>
          <a:p>
            <a:pPr lvl="2"/>
            <a:r>
              <a:rPr lang="ru-RU" sz="900" dirty="0"/>
              <a:t>Устройство, соответствующее стандарту 802.11, например, ПК с беспроводными сетевыми картами (NIC) или мобильный телефон, поддерживающий WLAN.</a:t>
            </a:r>
          </a:p>
          <a:p>
            <a:pPr lvl="1"/>
            <a:r>
              <a:rPr lang="ru-RU" sz="900" dirty="0"/>
              <a:t>Контроллер доступа (AC)</a:t>
            </a:r>
          </a:p>
          <a:p>
            <a:pPr lvl="2"/>
            <a:r>
              <a:rPr lang="ru-RU" sz="900" dirty="0"/>
              <a:t>Реализует управление и контроль работы всех точек доступа </a:t>
            </a:r>
            <a:r>
              <a:rPr lang="ru-RU" sz="900" dirty="0" err="1"/>
              <a:t>Fit</a:t>
            </a:r>
            <a:r>
              <a:rPr lang="ru-RU" sz="900" dirty="0"/>
              <a:t> AP в сети с архитектурой «AC + </a:t>
            </a:r>
            <a:r>
              <a:rPr lang="ru-RU" sz="900" dirty="0" err="1"/>
              <a:t>Fit</a:t>
            </a:r>
            <a:r>
              <a:rPr lang="ru-RU" sz="900" dirty="0"/>
              <a:t> AP». Например, AC может подключаться к серверу аутентификации для проверки подлинности пользователей WLAN.</a:t>
            </a:r>
          </a:p>
          <a:p>
            <a:pPr lvl="1"/>
            <a:r>
              <a:rPr lang="ru-RU" sz="900" dirty="0"/>
              <a:t>Точка доступа (AP)</a:t>
            </a:r>
          </a:p>
          <a:p>
            <a:pPr lvl="2"/>
            <a:r>
              <a:rPr lang="ru-RU" sz="900" dirty="0"/>
              <a:t>Обеспечивает </a:t>
            </a:r>
            <a:r>
              <a:rPr lang="en-US" sz="900" dirty="0"/>
              <a:t>STA </a:t>
            </a:r>
            <a:r>
              <a:rPr lang="ru-RU" sz="900" dirty="0"/>
              <a:t>беспроводной доступ к сети в соответствии со стандартом 802.11. Точки доступа являются связующим звеном между проводной и беспроводной сетями.</a:t>
            </a:r>
          </a:p>
          <a:p>
            <a:pPr lvl="1"/>
            <a:r>
              <a:rPr lang="ru-RU" sz="900" dirty="0"/>
              <a:t>Протокол управления и </a:t>
            </a:r>
            <a:r>
              <a:rPr lang="ru-RU" sz="900" u="none" dirty="0"/>
              <a:t>обеспечения беспроводных точек доступа </a:t>
            </a:r>
            <a:r>
              <a:rPr lang="ru-RU" sz="900" dirty="0"/>
              <a:t>(CAPWAP, </a:t>
            </a:r>
            <a:r>
              <a:rPr lang="ru-RU" sz="900" dirty="0" err="1"/>
              <a:t>Control</a:t>
            </a:r>
            <a:r>
              <a:rPr lang="ru-RU" sz="900" dirty="0"/>
              <a:t> </a:t>
            </a:r>
            <a:r>
              <a:rPr lang="ru-RU" sz="900" dirty="0" err="1"/>
              <a:t>And</a:t>
            </a:r>
            <a:r>
              <a:rPr lang="ru-RU" sz="900" dirty="0"/>
              <a:t> </a:t>
            </a:r>
            <a:r>
              <a:rPr lang="ru-RU" sz="900" dirty="0" err="1"/>
              <a:t>Provisioning</a:t>
            </a:r>
            <a:r>
              <a:rPr lang="ru-RU" sz="900" dirty="0"/>
              <a:t> </a:t>
            </a:r>
            <a:r>
              <a:rPr lang="ru-RU" sz="900" dirty="0" err="1"/>
              <a:t>of</a:t>
            </a:r>
            <a:r>
              <a:rPr lang="ru-RU" sz="900" dirty="0"/>
              <a:t> </a:t>
            </a:r>
            <a:r>
              <a:rPr lang="ru-RU" sz="900" dirty="0" err="1"/>
              <a:t>Wireless</a:t>
            </a:r>
            <a:r>
              <a:rPr lang="ru-RU" sz="900" dirty="0"/>
              <a:t> </a:t>
            </a:r>
            <a:r>
              <a:rPr lang="ru-RU" sz="900" dirty="0" err="1"/>
              <a:t>Access</a:t>
            </a:r>
            <a:r>
              <a:rPr lang="ru-RU" sz="900" dirty="0"/>
              <a:t> </a:t>
            </a:r>
            <a:r>
              <a:rPr lang="ru-RU" sz="900" dirty="0" err="1"/>
              <a:t>Points</a:t>
            </a:r>
            <a:r>
              <a:rPr lang="ru-RU" sz="900" dirty="0"/>
              <a:t>)</a:t>
            </a:r>
          </a:p>
          <a:p>
            <a:pPr lvl="2"/>
            <a:r>
              <a:rPr lang="ru-RU" sz="900" dirty="0"/>
              <a:t>Механизм инкапсуляции и передачи, определенный в RFC 5415, обеспечивает взаимодействие между точками доступа и контроллером доступа.</a:t>
            </a:r>
          </a:p>
          <a:p>
            <a:pPr lvl="1"/>
            <a:r>
              <a:rPr lang="ru-RU" sz="900" dirty="0"/>
              <a:t>Радиосигнал (радиоволна)</a:t>
            </a:r>
          </a:p>
          <a:p>
            <a:pPr lvl="2"/>
            <a:r>
              <a:rPr lang="ru-RU" sz="900" dirty="0"/>
              <a:t>Высокочастотная электромагнитная волна с возможностью распространения на большие расстояния. Радиосигналы обеспечивают среду передачи для беспроводных локальных сетей, совместимых с 802.11. В данном </a:t>
            </a:r>
            <a:r>
              <a:rPr lang="ru-RU" sz="900" u="none" dirty="0"/>
              <a:t>разделе</a:t>
            </a:r>
            <a:r>
              <a:rPr lang="ru-RU" sz="900" dirty="0"/>
              <a:t> под радиосигналами подразумеваются электромагнитные волны в частотном диапазоне 2,4 ГГц или 5 ГГц.</a:t>
            </a:r>
          </a:p>
        </p:txBody>
      </p:sp>
    </p:spTree>
    <p:extLst>
      <p:ext uri="{BB962C8B-B14F-4D97-AF65-F5344CB8AC3E}">
        <p14:creationId xmlns:p14="http://schemas.microsoft.com/office/powerpoint/2010/main" val="25570126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1"/>
            <a:endParaRPr lang="en-US" altLang="zh-CN" dirty="0"/>
          </a:p>
          <a:p>
            <a:endParaRPr lang="zh-CN" altLang="en-US" dirty="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4258702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ru-RU" sz="900" dirty="0"/>
              <a:t>Для удовлетворения требований крупномасштабной сети и реализации унифицированного управления точками доступа в сети сообщество IETF (</a:t>
            </a:r>
            <a:r>
              <a:rPr lang="ru-RU" sz="900" dirty="0" err="1"/>
              <a:t>Internet</a:t>
            </a:r>
            <a:r>
              <a:rPr lang="ru-RU" sz="900" dirty="0"/>
              <a:t> </a:t>
            </a:r>
            <a:r>
              <a:rPr lang="ru-RU" sz="900" dirty="0" err="1"/>
              <a:t>Engineering</a:t>
            </a:r>
            <a:r>
              <a:rPr lang="ru-RU" sz="900" dirty="0"/>
              <a:t> </a:t>
            </a:r>
            <a:r>
              <a:rPr lang="ru-RU" sz="900" dirty="0" err="1"/>
              <a:t>Task</a:t>
            </a:r>
            <a:r>
              <a:rPr lang="ru-RU" sz="900" dirty="0"/>
              <a:t> </a:t>
            </a:r>
            <a:r>
              <a:rPr lang="ru-RU" sz="900" dirty="0" err="1"/>
              <a:t>Force</a:t>
            </a:r>
            <a:r>
              <a:rPr lang="ru-RU" sz="900" dirty="0"/>
              <a:t>) создало рабочую группу CAPWAP и разработало протокол CAPWAP. Этот протокол определяет способ управления и конфигурирования точек доступа контроллером доступа. То есть между AC и AP устанавливаются туннели CAPWAP, по которым AC передает управляющие сообщения и конфигурации AP.</a:t>
            </a:r>
          </a:p>
          <a:p>
            <a:r>
              <a:rPr lang="ru-RU" sz="900" dirty="0"/>
              <a:t>CAPWAP — протокол прикладного уровня, </a:t>
            </a:r>
            <a:r>
              <a:rPr lang="ru-RU" sz="900" u="none" dirty="0"/>
              <a:t>работающий поверх протокола </a:t>
            </a:r>
            <a:r>
              <a:rPr lang="ru-RU" sz="900" dirty="0"/>
              <a:t>UDP.</a:t>
            </a:r>
          </a:p>
          <a:p>
            <a:pPr lvl="1"/>
            <a:r>
              <a:rPr lang="ru-RU" sz="900" dirty="0"/>
              <a:t>CAPWAP позволяет передавать сообщения двух видов:</a:t>
            </a:r>
          </a:p>
          <a:p>
            <a:pPr lvl="2"/>
            <a:r>
              <a:rPr lang="ru-RU" sz="900" dirty="0"/>
              <a:t>Сообщения данных, которые передаются по туннелю данных CAPWAP и инкапсулируют кадры данных из беспроводной сети.</a:t>
            </a:r>
          </a:p>
          <a:p>
            <a:pPr lvl="2"/>
            <a:r>
              <a:rPr lang="ru-RU" sz="900" dirty="0"/>
              <a:t>Управляющие сообщения, которые передаются по туннелю управления CAPWAP для управления AP.</a:t>
            </a:r>
          </a:p>
          <a:p>
            <a:pPr lvl="1"/>
            <a:r>
              <a:rPr lang="ru-RU" sz="900" dirty="0"/>
              <a:t>Пакеты данных и управления CAPWAP передаются через разные UDP-порты:</a:t>
            </a:r>
          </a:p>
          <a:p>
            <a:pPr lvl="2"/>
            <a:r>
              <a:rPr lang="ru-RU" sz="900" dirty="0"/>
              <a:t>UDP-порт 5246 для передачи управляющих пакетов</a:t>
            </a:r>
          </a:p>
          <a:p>
            <a:pPr lvl="2"/>
            <a:r>
              <a:rPr lang="ru-RU" sz="900" dirty="0"/>
              <a:t>UDP-порт 5247 для передачи пакетов данных</a:t>
            </a:r>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1806350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ru-RU" sz="900" dirty="0"/>
              <a:t>Сеть между AP и AC: между точками доступа и контроллером доступа можно </a:t>
            </a:r>
            <a:r>
              <a:rPr lang="ru-RU" sz="900" u="none" dirty="0"/>
              <a:t>использовать</a:t>
            </a:r>
            <a:r>
              <a:rPr lang="ru-RU" sz="900" dirty="0"/>
              <a:t> сеть уровня 2 и сеть уровня 3. В сети уровня 2 точки доступа могут подключаться к сети в режиме автоматической настройки и запуска (</a:t>
            </a:r>
            <a:r>
              <a:rPr lang="ru-RU" sz="900" dirty="0" err="1"/>
              <a:t>plug-and-play</a:t>
            </a:r>
            <a:r>
              <a:rPr lang="ru-RU" sz="900" dirty="0"/>
              <a:t>) посредством широковещательной рассылки уровня 2 или DHCP. В сети уровня 3 точки доступа не могут напрямую обнаруживать AC. Поэтому необходимо развертывать DHCP или DNS, или можно вручную указывать IP-адрес AC.</a:t>
            </a:r>
          </a:p>
          <a:p>
            <a:r>
              <a:rPr lang="ru-RU" sz="900" dirty="0"/>
              <a:t>Но в реальной сети это сложно, потому что AC может подключаться к десяткам или даже сотням AP. Например, в корпоративной сети точки доступа могут быть развернуты в офисах, конференц-залах и помещениях для приема посетителей, а контроллер доступа может быть установлен в аппаратном помещении. В этом случае сеть уровня 3 между AC и AP будет иметь сложную структуру. Поэтому, сеть уровня 3 часто используется в крупномасштабных сетях.</a:t>
            </a:r>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9241950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ru-RU" sz="900" dirty="0"/>
              <a:t>Режим подключения AC: в режиме «</a:t>
            </a:r>
            <a:r>
              <a:rPr lang="ru-RU" sz="900" dirty="0" err="1"/>
              <a:t>in-path</a:t>
            </a:r>
            <a:r>
              <a:rPr lang="ru-RU" sz="900" dirty="0"/>
              <a:t>» AC </a:t>
            </a:r>
            <a:r>
              <a:rPr lang="ru-RU" sz="900" u="none" dirty="0"/>
              <a:t>располагается</a:t>
            </a:r>
            <a:r>
              <a:rPr lang="ru-RU" sz="900" dirty="0"/>
              <a:t> на пути передачи трафика, и пользовательский трафик проходит через AC. В этом случае расходуются ресурсы передачи AC. В режиме «</a:t>
            </a:r>
            <a:r>
              <a:rPr lang="ru-RU" sz="900" dirty="0" err="1"/>
              <a:t>off-path</a:t>
            </a:r>
            <a:r>
              <a:rPr lang="ru-RU" sz="900" dirty="0"/>
              <a:t>» трафик не проходит через AC.</a:t>
            </a:r>
          </a:p>
          <a:p>
            <a:pPr lvl="0"/>
            <a:r>
              <a:rPr lang="ru-RU" sz="900" dirty="0"/>
              <a:t>Схема сети с подключением </a:t>
            </a:r>
            <a:r>
              <a:rPr lang="ru-RU" sz="900" dirty="0" err="1"/>
              <a:t>In-Path</a:t>
            </a:r>
            <a:r>
              <a:rPr lang="ru-RU" sz="900" dirty="0"/>
              <a:t>:</a:t>
            </a:r>
          </a:p>
          <a:p>
            <a:pPr lvl="1"/>
            <a:r>
              <a:rPr lang="ru-RU" sz="900" dirty="0"/>
              <a:t>В режиме «</a:t>
            </a:r>
            <a:r>
              <a:rPr lang="ru-RU" sz="900" dirty="0" err="1"/>
              <a:t>in-path</a:t>
            </a:r>
            <a:r>
              <a:rPr lang="ru-RU" sz="900" dirty="0"/>
              <a:t>» AC должен обладать высокой пропускной способностью и мощными возможностями обработки. В противном случае AC станет «узким местом» производительности. </a:t>
            </a:r>
          </a:p>
          <a:p>
            <a:pPr lvl="1"/>
            <a:r>
              <a:rPr lang="ru-RU" sz="900" dirty="0"/>
              <a:t>Такая сеть имеет четкую архитектуру и отличается простотой развертывания.</a:t>
            </a:r>
          </a:p>
          <a:p>
            <a:pPr lvl="0"/>
            <a:r>
              <a:rPr lang="ru-RU" sz="900" dirty="0"/>
              <a:t>Схема сети с подключением </a:t>
            </a:r>
            <a:r>
              <a:rPr lang="ru-RU" sz="900" dirty="0" err="1"/>
              <a:t>Off-Path</a:t>
            </a:r>
            <a:r>
              <a:rPr lang="ru-RU" sz="900" dirty="0"/>
              <a:t>:</a:t>
            </a:r>
          </a:p>
          <a:p>
            <a:pPr lvl="1"/>
            <a:r>
              <a:rPr lang="ru-RU" sz="900" dirty="0"/>
              <a:t>Большинство беспроводных сетей развертываются поверх уже существующих проводных сетей и не планируются на ранней стадии построения сети. Сеть «</a:t>
            </a:r>
            <a:r>
              <a:rPr lang="ru-RU" sz="900" dirty="0" err="1"/>
              <a:t>off-path</a:t>
            </a:r>
            <a:r>
              <a:rPr lang="ru-RU" sz="900" dirty="0"/>
              <a:t>» упрощает расширение беспроводной сети. Для управления точками доступа клиентам необходимо только подключить AC к сетевому устройству, например к коммутатору агрегации. Таким образом, </a:t>
            </a:r>
            <a:r>
              <a:rPr lang="ru-RU" sz="900" u="none" dirty="0"/>
              <a:t>схема</a:t>
            </a:r>
            <a:r>
              <a:rPr lang="ru-RU" sz="900" dirty="0"/>
              <a:t> «</a:t>
            </a:r>
            <a:r>
              <a:rPr lang="ru-RU" sz="900" dirty="0" err="1"/>
              <a:t>off-path</a:t>
            </a:r>
            <a:r>
              <a:rPr lang="ru-RU" sz="900" dirty="0"/>
              <a:t>» используется чаще.</a:t>
            </a:r>
          </a:p>
          <a:p>
            <a:pPr lvl="1"/>
            <a:r>
              <a:rPr lang="ru-RU" sz="900" dirty="0"/>
              <a:t>В сети «</a:t>
            </a:r>
            <a:r>
              <a:rPr lang="ru-RU" sz="900" dirty="0" err="1"/>
              <a:t>off-path</a:t>
            </a:r>
            <a:r>
              <a:rPr lang="ru-RU" sz="900" dirty="0"/>
              <a:t>» AC только управляет AP, и потоки управления инкапсулируются и передаются по туннелям CAPWAP. Потоки данных могут передаваться в AC по туннелям CAPWAP или перенаправляться в </a:t>
            </a:r>
            <a:r>
              <a:rPr lang="ru-RU" sz="900" u="none" dirty="0"/>
              <a:t>опорную</a:t>
            </a:r>
            <a:r>
              <a:rPr lang="ru-RU" sz="900" dirty="0"/>
              <a:t> сеть коммутатором агрегации, минуя AC.</a:t>
            </a:r>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0012166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ru-RU" sz="900" dirty="0"/>
              <a:t>Кодирование</a:t>
            </a:r>
          </a:p>
          <a:p>
            <a:pPr lvl="1"/>
            <a:r>
              <a:rPr lang="ru-RU" sz="900" dirty="0"/>
              <a:t>Кодирование источника — это процесс преобразования необработанной информации в цифровые сигналы с использованием схемы кодирования.</a:t>
            </a:r>
          </a:p>
          <a:p>
            <a:pPr lvl="1"/>
            <a:r>
              <a:rPr lang="ru-RU" sz="900" dirty="0"/>
              <a:t>Канальное кодирование — это технология обнаружения и исправления информационных ошибок для повышения надежности передачи данных по каналу. При беспроводной передаче, подверженной </a:t>
            </a:r>
            <a:r>
              <a:rPr lang="ru-RU" sz="900" strike="sngStrike" dirty="0"/>
              <a:t>шумовым</a:t>
            </a:r>
            <a:r>
              <a:rPr lang="ru-RU" sz="900" dirty="0"/>
              <a:t> помехам, на принимающее устройство могут поступать </a:t>
            </a:r>
            <a:r>
              <a:rPr lang="ru-RU" sz="900" dirty="0" smtClean="0"/>
              <a:t>данные </a:t>
            </a:r>
            <a:r>
              <a:rPr lang="ru-RU" sz="900" u="none" dirty="0"/>
              <a:t>с ошибками</a:t>
            </a:r>
            <a:r>
              <a:rPr lang="ru-RU" sz="900" dirty="0"/>
              <a:t>. Канальное кодирование обеспечивает максимально возможное восстановление информации на принимающем устройстве, тем самым снижая частоту битовых ошибок.</a:t>
            </a:r>
          </a:p>
          <a:p>
            <a:pPr lvl="0"/>
            <a:r>
              <a:rPr lang="ru-RU" sz="900" dirty="0"/>
              <a:t>Модуляция — это процесс наложения цифровых сигналов на высокочастотные сигналы, генерируемые высокочастотными колебательными контурами, для преобразования цифровых сигналов в радиоволны, поддерживаемые антеннами, и дальнейшей их передачи. </a:t>
            </a:r>
          </a:p>
          <a:p>
            <a:pPr lvl="0"/>
            <a:r>
              <a:rPr lang="ru-RU" sz="900" dirty="0"/>
              <a:t>Канал связи передает информацию, а радиоканал передает радиоволны в пространстве.</a:t>
            </a:r>
          </a:p>
          <a:p>
            <a:pPr lvl="0"/>
            <a:r>
              <a:rPr lang="ru-RU" sz="900" dirty="0"/>
              <a:t>Радиоканалы используют </a:t>
            </a:r>
            <a:r>
              <a:rPr lang="ru-RU" sz="900" dirty="0" err="1"/>
              <a:t>радиоинтерфейс</a:t>
            </a:r>
            <a:r>
              <a:rPr lang="ru-RU" sz="900" dirty="0"/>
              <a:t>. Передающее и принимающее устройства связаны между собой посредством </a:t>
            </a:r>
            <a:r>
              <a:rPr lang="ru-RU" sz="900" dirty="0" err="1"/>
              <a:t>радиоинтерфейсов</a:t>
            </a:r>
            <a:r>
              <a:rPr lang="ru-RU" sz="900" dirty="0"/>
              <a:t> и радиоканалов. </a:t>
            </a:r>
            <a:r>
              <a:rPr lang="ru-RU" sz="900" u="none" dirty="0"/>
              <a:t>В беспроводной сети соединения между </a:t>
            </a:r>
            <a:r>
              <a:rPr lang="ru-RU" sz="900" u="none" dirty="0" err="1"/>
              <a:t>радиоинтерфейсами</a:t>
            </a:r>
            <a:r>
              <a:rPr lang="ru-RU" sz="900" u="none" dirty="0"/>
              <a:t>  невидимы и осуществляются по воздуху.</a:t>
            </a:r>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4677687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8736986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4603008"/>
            <a:ext cx="5932800" cy="5323630"/>
          </a:xfrm>
        </p:spPr>
        <p:txBody>
          <a:bodyPr/>
          <a:lstStyle/>
          <a:p>
            <a:r>
              <a:rPr lang="ru-RU" sz="900" dirty="0"/>
              <a:t>Диапазон ELF или КНЧ (от 3 Гц до 30 Гц): подводная связь или непосредственное преобразование в звук</a:t>
            </a:r>
          </a:p>
          <a:p>
            <a:r>
              <a:rPr lang="ru-RU" sz="900" dirty="0"/>
              <a:t>Диапазон SLF или СНЧ (от 30 Гц до 300 Гц): непосредственное преобразование в звук или использование в системе передачи AC (50–60 Гц)</a:t>
            </a:r>
          </a:p>
          <a:p>
            <a:r>
              <a:rPr lang="ru-RU" sz="900" dirty="0"/>
              <a:t>ULF или ИНЧ (от 300 Гц до 3 кГц): подземная связь или непосредственное преобразование в звук</a:t>
            </a:r>
          </a:p>
          <a:p>
            <a:r>
              <a:rPr lang="ru-RU" sz="900" dirty="0"/>
              <a:t>VLF или ОНЧ (от 3 кГц до 30 кГц): непосредственное преобразование в звук и ультразвук или геофизические исследования</a:t>
            </a:r>
          </a:p>
          <a:p>
            <a:r>
              <a:rPr lang="ru-RU" sz="900" dirty="0"/>
              <a:t>LF или НЧ (от 30 кГц до 300 кГц): международное радиовещание</a:t>
            </a:r>
          </a:p>
          <a:p>
            <a:r>
              <a:rPr lang="ru-RU" sz="900" dirty="0"/>
              <a:t>IF или СЧ (от 300 кГц до 3 МГц): радиовещание с амплитудной модуляцией (AM), морская и авиационная связь</a:t>
            </a:r>
          </a:p>
          <a:p>
            <a:r>
              <a:rPr lang="ru-RU" sz="900" dirty="0"/>
              <a:t>HF или ВЧ (от 3 МГц до 30 МГц): коротковолновые и гражданские радиостанции</a:t>
            </a:r>
          </a:p>
          <a:p>
            <a:r>
              <a:rPr lang="ru-RU" sz="900" dirty="0"/>
              <a:t>VHF или ОВЧ (от 30 МГц до 300 МГц): радиовещание с частотной модуляцией (FM), телевидение и авиационная связь</a:t>
            </a:r>
          </a:p>
          <a:p>
            <a:r>
              <a:rPr lang="ru-RU" sz="900" dirty="0"/>
              <a:t>UHF или УВЧ (от 300 МГц до 3 ГГц): телевидение, радиотелефонная связь, беспроводные сети и микроволновые печи.</a:t>
            </a:r>
          </a:p>
          <a:p>
            <a:r>
              <a:rPr lang="ru-RU" sz="900" dirty="0"/>
              <a:t>SHF или СВЧ (от 3 ГГц до 30 ГГц): беспроводные сети, радары и искусственные спутники</a:t>
            </a:r>
          </a:p>
          <a:p>
            <a:r>
              <a:rPr lang="ru-RU" sz="900" dirty="0"/>
              <a:t>EHF или КВЧ (от 30 ГГц до 300 ГГц): радиоастрономия, дистанционное зондирование и сканер в диапазоне миллиметровых волн</a:t>
            </a:r>
          </a:p>
          <a:p>
            <a:r>
              <a:rPr lang="ru-RU" sz="900" dirty="0"/>
              <a:t>Выше 300 ГГц: инфракрасное, видимое и ультрафиолетовое излучение</a:t>
            </a:r>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5508688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ru-RU" sz="900" dirty="0"/>
              <a:t>В сети WLAN рабочее состояние AP зависит от показателей </a:t>
            </a:r>
            <a:r>
              <a:rPr lang="ru-RU" sz="900" u="none" dirty="0"/>
              <a:t>среды радио передачи. </a:t>
            </a:r>
            <a:r>
              <a:rPr lang="ru-RU" sz="900" dirty="0"/>
              <a:t>Например, высокомощная AP может создавать помехи для соседних AP, если они работают на перекрывающихся каналах.</a:t>
            </a:r>
          </a:p>
          <a:p>
            <a:r>
              <a:rPr lang="ru-RU" sz="900" dirty="0"/>
              <a:t>В этом случае можно развернуть функцию калибровки параметров радиосвязи, которая будет осуществлять динамическую настройку каналов и регулировку мощности передачи точек доступа, управляемых одним контроллером доступа, что позволит гарантировать оптимальную производительность точек доступа. </a:t>
            </a:r>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8329242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ru-RU" sz="900" dirty="0"/>
              <a:t>BSS:</a:t>
            </a:r>
          </a:p>
          <a:p>
            <a:pPr lvl="1"/>
            <a:r>
              <a:rPr lang="ru-RU" sz="900" dirty="0"/>
              <a:t>BSS — основной сервисный блок WLAN, состоящий из AP и нескольких STA. BSS — это базовая структура сети 802.11. В беспроводной сети поддерживается совместное использование </a:t>
            </a:r>
            <a:r>
              <a:rPr lang="ru-RU" sz="900" u="none" dirty="0"/>
              <a:t>среды передачи</a:t>
            </a:r>
            <a:r>
              <a:rPr lang="ru-RU" sz="900" dirty="0"/>
              <a:t>, поэтому пакеты, отправленные и полученные в BSS, должны содержать BSSID (MAC-адрес AP).</a:t>
            </a:r>
          </a:p>
          <a:p>
            <a:pPr lvl="0"/>
            <a:r>
              <a:rPr lang="ru-RU" sz="900" dirty="0"/>
              <a:t>BSSID:</a:t>
            </a:r>
          </a:p>
          <a:p>
            <a:pPr lvl="1"/>
            <a:r>
              <a:rPr lang="ru-RU" sz="900" dirty="0"/>
              <a:t>MAC-адрес точки доступа на уровне канала передачи данных.</a:t>
            </a:r>
          </a:p>
          <a:p>
            <a:pPr lvl="1"/>
            <a:r>
              <a:rPr lang="en-US" sz="900" dirty="0"/>
              <a:t>STA</a:t>
            </a:r>
            <a:r>
              <a:rPr lang="en-US" sz="900" baseline="0" dirty="0"/>
              <a:t> </a:t>
            </a:r>
            <a:r>
              <a:rPr lang="ru-RU" sz="900" dirty="0"/>
              <a:t>могут искать и обнаруживать AP на основе BSSID.</a:t>
            </a:r>
          </a:p>
          <a:p>
            <a:pPr lvl="1"/>
            <a:r>
              <a:rPr lang="ru-RU" sz="900" dirty="0"/>
              <a:t>Каждый BSS должен иметь уникальный BSSID. Следовательно, MAC-адрес AP используется для обеспечения уникальности BSSID.</a:t>
            </a:r>
          </a:p>
          <a:p>
            <a:r>
              <a:rPr lang="ru-RU" sz="900" dirty="0"/>
              <a:t>SSID:</a:t>
            </a:r>
          </a:p>
          <a:p>
            <a:pPr lvl="1"/>
            <a:r>
              <a:rPr lang="ru-RU" sz="900" dirty="0"/>
              <a:t>Уникальный идентификатор беспроводной сети. При поиске доступных беспроводных сетей на ноутбуке вы увидите их идентификаторы SSID.</a:t>
            </a:r>
          </a:p>
          <a:p>
            <a:pPr lvl="1"/>
            <a:r>
              <a:rPr lang="ru-RU" sz="900" dirty="0"/>
              <a:t>Если в определенной области развернуто несколько BSS, STA может обнаружить несколько BSSID. Вам необходимо только выбрать нужный BSSID. Для упрощения идентификации AP в качестве имени AP используется строка символов. Эта символьная строка представляет собой SSID.</a:t>
            </a:r>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1082867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ru-RU" sz="900" dirty="0"/>
              <a:t>VAP:</a:t>
            </a:r>
          </a:p>
          <a:p>
            <a:pPr lvl="1"/>
            <a:r>
              <a:rPr lang="ru-RU" sz="900" dirty="0"/>
              <a:t>VAP — это функциональный объект, полученный в процессе виртуализации физической AP. Для предоставления беспроводного доступа нескольким группам пользователей можно создать разные VAP на AP.</a:t>
            </a:r>
          </a:p>
          <a:p>
            <a:pPr lvl="0"/>
            <a:r>
              <a:rPr lang="ru-RU" sz="900" dirty="0"/>
              <a:t>Использование VAP упрощает развертывание WLAN, но это не означает, что нужно конфигурировать множество VAP. Количество VAP необходимо планировать на основе фактических требований. Необдуманное увеличение количества VAP увеличит время поиска SSID устройствами</a:t>
            </a:r>
            <a:r>
              <a:rPr lang="ru-RU" sz="900" baseline="0" dirty="0"/>
              <a:t> </a:t>
            </a:r>
            <a:r>
              <a:rPr lang="ru-RU" sz="900" dirty="0"/>
              <a:t>и усложнит настройку AP. Кроме того, VAP не является эквивалентом реальной AP. Все VAP, полученные в процессе виртуализации физической AP, совместно используют программные и аппаратные ресурсы этой AP, а все пользователи, подключенные к этим VAP, совместно используют ресурсы одного канала. Емкость AP не изменится с увеличением количества VAP.</a:t>
            </a:r>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9504372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ru-RU" sz="900" dirty="0"/>
              <a:t>ESS:</a:t>
            </a:r>
          </a:p>
          <a:p>
            <a:pPr lvl="1"/>
            <a:r>
              <a:rPr lang="ru-RU" sz="900" dirty="0"/>
              <a:t>Крупномасштабный виртуальный BSS, состоящий из нескольких BSS с одинаковым SSID.</a:t>
            </a:r>
          </a:p>
          <a:p>
            <a:pPr lvl="1"/>
            <a:r>
              <a:rPr lang="ru-RU" sz="900" dirty="0"/>
              <a:t>При перемещении и роуминге в пределах ESS пользователь будет считать, что находится в одной и той же WLAN, независимо от своего местоположения.</a:t>
            </a:r>
          </a:p>
          <a:p>
            <a:r>
              <a:rPr lang="ru-RU" sz="900" dirty="0"/>
              <a:t>Роуминг WLAN:</a:t>
            </a:r>
          </a:p>
          <a:p>
            <a:pPr lvl="1"/>
            <a:r>
              <a:rPr lang="ru-RU" sz="900" dirty="0"/>
              <a:t>С функцией роуминга WLAN пользователи могут перемещаться между зонами обслуживания разных точек доступа, принадлежащих одной ESS, без прерывания сервисов.</a:t>
            </a:r>
          </a:p>
          <a:p>
            <a:pPr lvl="1"/>
            <a:r>
              <a:rPr lang="ru-RU" sz="900" dirty="0"/>
              <a:t>Наиболее очевидным преимуществом сетей WLAN является то, что пользователи могут перемещаться по сети WLAN без ограничений физической среды передачи. Кроме того, при перемещении из одной зоны обслуживания в другую услуги не прерываются. В ESS может быть размещено несколько точек доступа. При перемещении пользователя из зоны обслуживания одной точки доступа в зону другой точки доступа роуминг WLAN обеспечивает беспроблемную передачу его сервисов между точками доступа.</a:t>
            </a:r>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7961972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322735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ru-RU" sz="900" dirty="0"/>
              <a:t>В сетевой архитектуре «AC + </a:t>
            </a:r>
            <a:r>
              <a:rPr lang="ru-RU" sz="900" dirty="0" err="1"/>
              <a:t>Fit</a:t>
            </a:r>
            <a:r>
              <a:rPr lang="ru-RU" sz="900" dirty="0"/>
              <a:t> AP» контроллер доступа осуществляет унифицированное управление точками доступа. Поэтому все настройки выполняются на AC.</a:t>
            </a:r>
          </a:p>
          <a:p>
            <a:endParaRPr lang="en-US" altLang="zh-CN" sz="900" dirty="0"/>
          </a:p>
        </p:txBody>
      </p:sp>
      <p:sp>
        <p:nvSpPr>
          <p:cNvPr id="7" name="幻灯片图像占位符 6"/>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9671009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46500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223607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829690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193856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ru-RU" sz="900" dirty="0"/>
              <a:t>Туннели CAPWAP выполняют следующие функции:</a:t>
            </a:r>
          </a:p>
          <a:p>
            <a:pPr lvl="1"/>
            <a:r>
              <a:rPr lang="ru-RU" sz="900" dirty="0"/>
              <a:t>Поддержка работоспособности AC и AP.</a:t>
            </a:r>
          </a:p>
          <a:p>
            <a:pPr lvl="1"/>
            <a:r>
              <a:rPr lang="ru-RU" sz="900" dirty="0"/>
              <a:t>Предоставление возможности AC управлять AP путем передачи им конфигураций.</a:t>
            </a:r>
          </a:p>
          <a:p>
            <a:pPr lvl="1"/>
            <a:r>
              <a:rPr lang="ru-RU" sz="900" dirty="0"/>
              <a:t>Передача </a:t>
            </a:r>
            <a:r>
              <a:rPr lang="ru-RU" sz="900" strike="noStrike" dirty="0"/>
              <a:t>сервисных </a:t>
            </a:r>
            <a:r>
              <a:rPr lang="en-US" sz="900" strike="noStrike" dirty="0"/>
              <a:t>(</a:t>
            </a:r>
            <a:r>
              <a:rPr lang="ru-RU" sz="900" u="none" strike="noStrike" dirty="0"/>
              <a:t>пользовательских</a:t>
            </a:r>
            <a:r>
              <a:rPr lang="en-US" sz="900" u="none" strike="noStrike" dirty="0"/>
              <a:t>)</a:t>
            </a:r>
            <a:r>
              <a:rPr lang="ru-RU" sz="900" u="none" strike="noStrike" dirty="0"/>
              <a:t> </a:t>
            </a:r>
            <a:r>
              <a:rPr lang="ru-RU" sz="900" dirty="0"/>
              <a:t>данных  в AC для централизованной передачи</a:t>
            </a:r>
          </a:p>
          <a:p>
            <a:r>
              <a:rPr lang="ru-RU" sz="900" dirty="0"/>
              <a:t>Этап обнаружения AC:</a:t>
            </a:r>
          </a:p>
          <a:p>
            <a:pPr lvl="1"/>
            <a:r>
              <a:rPr lang="ru-RU" sz="900" dirty="0"/>
              <a:t>Статический режим: список IP-адресов AC предварительно настроен на точках доступа. При выходе AP в сеть она отправляет пакет </a:t>
            </a:r>
            <a:r>
              <a:rPr lang="ru-RU" sz="900" dirty="0" err="1"/>
              <a:t>Discovery</a:t>
            </a:r>
            <a:r>
              <a:rPr lang="ru-RU" sz="900" dirty="0"/>
              <a:t> </a:t>
            </a:r>
            <a:r>
              <a:rPr lang="ru-RU" sz="900" dirty="0" err="1"/>
              <a:t>Request</a:t>
            </a:r>
            <a:r>
              <a:rPr lang="ru-RU" sz="900" dirty="0"/>
              <a:t> каждому AC, чей IP-адрес имеется в предварительно настроенном списке IP-адресов AC. После получения пакета </a:t>
            </a:r>
            <a:r>
              <a:rPr lang="ru-RU" sz="900" dirty="0" err="1"/>
              <a:t>Discovery</a:t>
            </a:r>
            <a:r>
              <a:rPr lang="ru-RU" sz="900" dirty="0"/>
              <a:t> </a:t>
            </a:r>
            <a:r>
              <a:rPr lang="ru-RU" sz="900" dirty="0" err="1"/>
              <a:t>Request</a:t>
            </a:r>
            <a:r>
              <a:rPr lang="ru-RU" sz="900" dirty="0"/>
              <a:t> контроллеры доступа отправляют AP пакеты </a:t>
            </a:r>
            <a:r>
              <a:rPr lang="ru-RU" sz="900" dirty="0" err="1"/>
              <a:t>Discovery</a:t>
            </a:r>
            <a:r>
              <a:rPr lang="ru-RU" sz="900" dirty="0"/>
              <a:t> </a:t>
            </a:r>
            <a:r>
              <a:rPr lang="ru-RU" sz="900" dirty="0" err="1"/>
              <a:t>Response</a:t>
            </a:r>
            <a:r>
              <a:rPr lang="ru-RU" sz="900" dirty="0"/>
              <a:t>. Затем AP выбирает AC для установления туннеля CAPWAP в соответствии с полученными пакетами </a:t>
            </a:r>
            <a:r>
              <a:rPr lang="ru-RU" sz="900" dirty="0" err="1"/>
              <a:t>Discovery</a:t>
            </a:r>
            <a:r>
              <a:rPr lang="ru-RU" sz="900" dirty="0"/>
              <a:t> </a:t>
            </a:r>
            <a:r>
              <a:rPr lang="ru-RU" sz="900" dirty="0" err="1"/>
              <a:t>Request</a:t>
            </a:r>
            <a:r>
              <a:rPr lang="ru-RU" sz="900" dirty="0"/>
              <a:t>.</a:t>
            </a:r>
          </a:p>
          <a:p>
            <a:pPr lvl="1"/>
            <a:r>
              <a:rPr lang="ru-RU" sz="900" dirty="0"/>
              <a:t>Динамический режим: DHCP, DNS и широковещательная рассылка. В данном </a:t>
            </a:r>
            <a:r>
              <a:rPr lang="ru-RU" sz="900" u="none" dirty="0"/>
              <a:t>разделе</a:t>
            </a:r>
            <a:r>
              <a:rPr lang="ru-RU" sz="900" dirty="0"/>
              <a:t> описываются режимы DHCP и широковещательной рассылки.</a:t>
            </a:r>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8336484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14000"/>
              </a:lnSpc>
            </a:pPr>
            <a:r>
              <a:rPr lang="ru-RU" sz="900" dirty="0"/>
              <a:t>Режим DHCP:</a:t>
            </a:r>
          </a:p>
          <a:p>
            <a:pPr lvl="1">
              <a:lnSpc>
                <a:spcPct val="114000"/>
              </a:lnSpc>
            </a:pPr>
            <a:r>
              <a:rPr lang="ru-RU" sz="900" dirty="0"/>
              <a:t>Получение IP-адреса AC с помощью процедуры обмена четырьмя сообщениями DHCP.</a:t>
            </a:r>
          </a:p>
          <a:p>
            <a:pPr lvl="2">
              <a:lnSpc>
                <a:spcPct val="114000"/>
              </a:lnSpc>
            </a:pPr>
            <a:r>
              <a:rPr lang="ru-RU" sz="900" dirty="0"/>
              <a:t>Если список IP-адресов AC не настроен заранее, AP запускает процесс автоматического обнаружения AC в динамическом режиме. AP получает IP-адрес посредством DHCP и список адресов AC посредством поля </a:t>
            </a:r>
            <a:r>
              <a:rPr lang="ru-RU" sz="900" dirty="0" err="1"/>
              <a:t>Option</a:t>
            </a:r>
            <a:r>
              <a:rPr lang="ru-RU" sz="900" dirty="0"/>
              <a:t> в пакетах DHCP. (DHCP-сервер настроен на передачу поля </a:t>
            </a:r>
            <a:r>
              <a:rPr lang="ru-RU" sz="900" dirty="0" err="1"/>
              <a:t>Option</a:t>
            </a:r>
            <a:r>
              <a:rPr lang="ru-RU" sz="900" dirty="0"/>
              <a:t> 43 в пакете DHCP </a:t>
            </a:r>
            <a:r>
              <a:rPr lang="ru-RU" sz="900" dirty="0" err="1"/>
              <a:t>Offer</a:t>
            </a:r>
            <a:r>
              <a:rPr lang="ru-RU" sz="900" dirty="0"/>
              <a:t>, а поле </a:t>
            </a:r>
            <a:r>
              <a:rPr lang="ru-RU" sz="900" dirty="0" err="1"/>
              <a:t>Option</a:t>
            </a:r>
            <a:r>
              <a:rPr lang="ru-RU" sz="900" dirty="0"/>
              <a:t> 43 содержит список IP-адресов AC.)</a:t>
            </a:r>
          </a:p>
          <a:p>
            <a:pPr lvl="2">
              <a:lnSpc>
                <a:spcPct val="114000"/>
              </a:lnSpc>
            </a:pPr>
            <a:r>
              <a:rPr lang="ru-RU" sz="900" dirty="0"/>
              <a:t>Сначала AP отправляет пакет DHCP </a:t>
            </a:r>
            <a:r>
              <a:rPr lang="ru-RU" sz="900" dirty="0" err="1"/>
              <a:t>Discover</a:t>
            </a:r>
            <a:r>
              <a:rPr lang="ru-RU" sz="900" dirty="0"/>
              <a:t> на DHCP-сервер в режиме широковещательной рассылки. При получении пакета DHCP </a:t>
            </a:r>
            <a:r>
              <a:rPr lang="ru-RU" sz="900" dirty="0" err="1"/>
              <a:t>Discover</a:t>
            </a:r>
            <a:r>
              <a:rPr lang="ru-RU" sz="900" dirty="0"/>
              <a:t> DHCP-сервер инкапсулирует первый свободный IP-адрес и другие настройки TCP/IP в пакет DHCP </a:t>
            </a:r>
            <a:r>
              <a:rPr lang="ru-RU" sz="900" dirty="0" err="1"/>
              <a:t>Offer</a:t>
            </a:r>
            <a:r>
              <a:rPr lang="ru-RU" sz="900" dirty="0"/>
              <a:t>, содержащий срок аренды, и отправляет этот пакет точке доступа.</a:t>
            </a:r>
          </a:p>
          <a:p>
            <a:pPr lvl="2">
              <a:lnSpc>
                <a:spcPct val="114000"/>
              </a:lnSpc>
            </a:pPr>
            <a:r>
              <a:rPr lang="ru-RU" sz="900" dirty="0"/>
              <a:t>Пакет DHCP </a:t>
            </a:r>
            <a:r>
              <a:rPr lang="ru-RU" sz="900" dirty="0" err="1"/>
              <a:t>Offer</a:t>
            </a:r>
            <a:r>
              <a:rPr lang="ru-RU" sz="900" dirty="0"/>
              <a:t> может быть одноадресным или широковещательным. Когда точка доступа получает пакеты DHCP </a:t>
            </a:r>
            <a:r>
              <a:rPr lang="ru-RU" sz="900" dirty="0" err="1"/>
              <a:t>Offer</a:t>
            </a:r>
            <a:r>
              <a:rPr lang="ru-RU" sz="900" dirty="0"/>
              <a:t> от нескольких DHCP-серверов, она выбирает только один пакет DHCP </a:t>
            </a:r>
            <a:r>
              <a:rPr lang="ru-RU" sz="900" dirty="0" err="1"/>
              <a:t>Offer</a:t>
            </a:r>
            <a:r>
              <a:rPr lang="ru-RU" sz="900" dirty="0"/>
              <a:t> (обычно первый пакет DHCP </a:t>
            </a:r>
            <a:r>
              <a:rPr lang="ru-RU" sz="900" dirty="0" err="1"/>
              <a:t>Offer</a:t>
            </a:r>
            <a:r>
              <a:rPr lang="ru-RU" sz="900" dirty="0"/>
              <a:t>) и рассылает пакет DHCP </a:t>
            </a:r>
            <a:r>
              <a:rPr lang="ru-RU" sz="900" dirty="0" err="1"/>
              <a:t>Request</a:t>
            </a:r>
            <a:r>
              <a:rPr lang="ru-RU" sz="900" dirty="0"/>
              <a:t> на все DHCP-серверы. Затем точка доступа отправляет пакет DHCP </a:t>
            </a:r>
            <a:r>
              <a:rPr lang="ru-RU" sz="900" dirty="0" err="1"/>
              <a:t>Request</a:t>
            </a:r>
            <a:r>
              <a:rPr lang="ru-RU" sz="900" dirty="0"/>
              <a:t> определенному серверу, который выдает IP-адрес.</a:t>
            </a:r>
          </a:p>
          <a:p>
            <a:pPr lvl="2">
              <a:lnSpc>
                <a:spcPct val="114000"/>
              </a:lnSpc>
            </a:pPr>
            <a:r>
              <a:rPr lang="ru-RU" sz="900" dirty="0"/>
              <a:t>Когда DHCP-сервер получает пакет DHCP </a:t>
            </a:r>
            <a:r>
              <a:rPr lang="ru-RU" sz="900" dirty="0" err="1"/>
              <a:t>Request</a:t>
            </a:r>
            <a:r>
              <a:rPr lang="ru-RU" sz="900" dirty="0"/>
              <a:t> от точки доступа, он отправляет ответный пакет DHCP </a:t>
            </a:r>
            <a:r>
              <a:rPr lang="ru-RU" sz="900" dirty="0" err="1"/>
              <a:t>Ack</a:t>
            </a:r>
            <a:r>
              <a:rPr lang="ru-RU" sz="900" dirty="0"/>
              <a:t>, который содержит IP-адрес точки доступа, срок аренды, информацию о шлюзе и IP-адрес DNS-сервера. К этому времени договор аренды вступает в силу, и обмен четырьмя сообщениями DHCP завершается.</a:t>
            </a:r>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06514550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780308"/>
            <a:ext cx="5932800" cy="5108400"/>
          </a:xfrm>
        </p:spPr>
        <p:txBody>
          <a:bodyPr/>
          <a:lstStyle/>
          <a:p>
            <a:pPr lvl="1"/>
            <a:r>
              <a:rPr lang="ru-RU" sz="900" dirty="0"/>
              <a:t>Механизм обнаружения AC обеспечивает точкам доступа привязку к AC.</a:t>
            </a:r>
          </a:p>
          <a:p>
            <a:pPr lvl="2"/>
            <a:r>
              <a:rPr lang="ru-RU" sz="900" dirty="0"/>
              <a:t>После получения IP-адреса AC от DHCP-сервера AP находит доступные AC посредством механизма обнаружения AC и решает установить связь с оптимальным AC с помощью туннеля CAPWAP.</a:t>
            </a:r>
          </a:p>
          <a:p>
            <a:pPr lvl="2"/>
            <a:r>
              <a:rPr lang="ru-RU" sz="900" dirty="0"/>
              <a:t>AP запускает механизм обнаружения протокола CAPWAP и отправляет одноадресные или широковещательные пакеты запроса, чтобы попытаться установить связь с AC. В ответ на пакеты </a:t>
            </a:r>
            <a:r>
              <a:rPr lang="ru-RU" sz="900" dirty="0" err="1"/>
              <a:t>Discovery</a:t>
            </a:r>
            <a:r>
              <a:rPr lang="ru-RU" sz="900" dirty="0"/>
              <a:t> </a:t>
            </a:r>
            <a:r>
              <a:rPr lang="ru-RU" sz="900" dirty="0" err="1"/>
              <a:t>Request</a:t>
            </a:r>
            <a:r>
              <a:rPr lang="ru-RU" sz="900" dirty="0"/>
              <a:t> контроллеры доступа отправляют одноадресные пакеты, которые содержат приоритет AC и количество AP. Установление связи AP с определенным AC зависит от приоритета AC и количества AP.</a:t>
            </a:r>
          </a:p>
          <a:p>
            <a:pPr lvl="0"/>
            <a:r>
              <a:rPr lang="ru-RU" sz="900" dirty="0"/>
              <a:t>Режим трансляции:</a:t>
            </a:r>
          </a:p>
          <a:p>
            <a:pPr lvl="1"/>
            <a:r>
              <a:rPr lang="ru-RU" sz="900" dirty="0"/>
              <a:t>После запуска AP, если ей не удается обнаружить AC на основе DHCP и DNS, она инициирует широковещательную рассылку для обнаружения AC и транслирует запрос на обнаружение AC.</a:t>
            </a:r>
          </a:p>
          <a:p>
            <a:pPr lvl="1"/>
            <a:r>
              <a:rPr lang="ru-RU" sz="900" dirty="0"/>
              <a:t>AC, принимающий пакеты </a:t>
            </a:r>
            <a:r>
              <a:rPr lang="ru-RU" sz="900" dirty="0" err="1"/>
              <a:t>Discovery</a:t>
            </a:r>
            <a:r>
              <a:rPr lang="ru-RU" sz="900" dirty="0"/>
              <a:t> </a:t>
            </a:r>
            <a:r>
              <a:rPr lang="ru-RU" sz="900" dirty="0" err="1"/>
              <a:t>Request</a:t>
            </a:r>
            <a:r>
              <a:rPr lang="ru-RU" sz="900" dirty="0"/>
              <a:t>, проверяет, авторизована ли AP для доступа (или есть ли у AP авторизованные MAC-адреса или </a:t>
            </a:r>
            <a:r>
              <a:rPr lang="ru-RU" sz="900" u="none" dirty="0"/>
              <a:t>серийные</a:t>
            </a:r>
            <a:r>
              <a:rPr lang="ru-RU" sz="900" dirty="0"/>
              <a:t> номера </a:t>
            </a:r>
            <a:r>
              <a:rPr lang="ru-RU" sz="900" u="none" dirty="0"/>
              <a:t>(</a:t>
            </a:r>
            <a:r>
              <a:rPr lang="en-US" sz="900" u="none" dirty="0"/>
              <a:t>Serial Number, SN</a:t>
            </a:r>
            <a:r>
              <a:rPr lang="ru-RU" sz="900" u="none" dirty="0"/>
              <a:t>)). </a:t>
            </a:r>
            <a:r>
              <a:rPr lang="ru-RU" sz="900" dirty="0"/>
              <a:t>Если это так, AC передает AP сообщение </a:t>
            </a:r>
            <a:r>
              <a:rPr lang="ru-RU" sz="900" dirty="0" err="1"/>
              <a:t>Discovery</a:t>
            </a:r>
            <a:r>
              <a:rPr lang="ru-RU" sz="900" dirty="0"/>
              <a:t> </a:t>
            </a:r>
            <a:r>
              <a:rPr lang="ru-RU" sz="900" dirty="0" err="1"/>
              <a:t>Response</a:t>
            </a:r>
            <a:r>
              <a:rPr lang="ru-RU" sz="900" dirty="0"/>
              <a:t>. Если это не так, AC отбрасывает пакет </a:t>
            </a:r>
            <a:r>
              <a:rPr lang="ru-RU" sz="900" dirty="0" err="1"/>
              <a:t>Discovery</a:t>
            </a:r>
            <a:r>
              <a:rPr lang="ru-RU" sz="900" dirty="0"/>
              <a:t> </a:t>
            </a:r>
            <a:r>
              <a:rPr lang="ru-RU" sz="900" dirty="0" err="1"/>
              <a:t>Request</a:t>
            </a:r>
            <a:r>
              <a:rPr lang="ru-RU" sz="900" dirty="0"/>
              <a:t>.</a:t>
            </a:r>
          </a:p>
          <a:p>
            <a:pPr lvl="1"/>
            <a:r>
              <a:rPr lang="ru-RU" sz="900" dirty="0"/>
              <a:t>Обнаружение AC посредством широковещательной рассылки используется в сети уровня 2 между AP и AC.</a:t>
            </a:r>
            <a:endParaRPr lang="en-US" altLang="zh-CN" sz="900" dirty="0"/>
          </a:p>
        </p:txBody>
      </p:sp>
    </p:spTree>
    <p:extLst>
      <p:ext uri="{BB962C8B-B14F-4D97-AF65-F5344CB8AC3E}">
        <p14:creationId xmlns:p14="http://schemas.microsoft.com/office/powerpoint/2010/main" val="355635533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455613" y="766763"/>
            <a:ext cx="5932487" cy="3338512"/>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3280447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ru-RU" sz="900" dirty="0"/>
              <a:t>После получения от AP пакета </a:t>
            </a:r>
            <a:r>
              <a:rPr lang="ru-RU" sz="900" dirty="0" err="1"/>
              <a:t>Join</a:t>
            </a:r>
            <a:r>
              <a:rPr lang="ru-RU" sz="900" dirty="0"/>
              <a:t> </a:t>
            </a:r>
            <a:r>
              <a:rPr lang="ru-RU" sz="900" dirty="0" err="1"/>
              <a:t>Request</a:t>
            </a:r>
            <a:r>
              <a:rPr lang="ru-RU" sz="900" dirty="0"/>
              <a:t> AC выполняет аутентификацию AP. Если аутентификация прошла успешно, AC добавляет AP.</a:t>
            </a:r>
          </a:p>
          <a:p>
            <a:pPr lvl="0"/>
            <a:r>
              <a:rPr lang="ru-RU" sz="900" dirty="0"/>
              <a:t>AC поддерживает следующие режимы аутентификации AP:</a:t>
            </a:r>
          </a:p>
          <a:p>
            <a:pPr lvl="1"/>
            <a:r>
              <a:rPr lang="ru-RU" sz="900" dirty="0"/>
              <a:t>Аутентификация MAC-адресов</a:t>
            </a:r>
          </a:p>
          <a:p>
            <a:pPr lvl="1"/>
            <a:r>
              <a:rPr lang="ru-RU" sz="900" dirty="0"/>
              <a:t>Аутентификация серийных номеров</a:t>
            </a:r>
          </a:p>
          <a:p>
            <a:pPr lvl="1"/>
            <a:r>
              <a:rPr lang="ru-RU" sz="900" dirty="0"/>
              <a:t>Без аутентификации</a:t>
            </a:r>
          </a:p>
          <a:p>
            <a:pPr lvl="0"/>
            <a:r>
              <a:rPr lang="ru-RU" sz="900" dirty="0"/>
              <a:t>Добавление AP в AC может осуществляться следующими способами:</a:t>
            </a:r>
          </a:p>
          <a:p>
            <a:pPr lvl="1"/>
            <a:r>
              <a:rPr lang="ru-RU" sz="900" dirty="0"/>
              <a:t>Ручная настройка: предварительная настройка MAC-адресов и серийных номеров AP в автономном режиме на AC. При подключении точек доступа контроллер доступа определяет, соответствуют ли их MAC-адреса и серийные номера предварительно сконфигурированным, и устанавливает с ними соединения.</a:t>
            </a:r>
          </a:p>
          <a:p>
            <a:pPr lvl="1"/>
            <a:r>
              <a:rPr lang="ru-RU" sz="900" dirty="0"/>
              <a:t>Автоматическое обнаружение: AC автоматически обнаруживает подключенные AP и, если они содержатся в белом списке, устанавливает с ними соединения, не зависимо от режима аутентификации AP.</a:t>
            </a:r>
          </a:p>
          <a:p>
            <a:pPr lvl="1"/>
            <a:r>
              <a:rPr lang="ru-RU" sz="900" dirty="0"/>
              <a:t>Ручное подтверждение: в режиме аутентификации AP по MAC-адресам или серийным номерам AC добавляет AP в список неавторизованных AP, если AP не находится в автономном режиме или включена в белый список. Для подключения AP можно ручную подтвердить ее подлинность.</a:t>
            </a:r>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49913259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4603008"/>
            <a:ext cx="5932800" cy="5323630"/>
          </a:xfrm>
        </p:spPr>
        <p:txBody>
          <a:bodyPr/>
          <a:lstStyle/>
          <a:p>
            <a:r>
              <a:rPr lang="ru-RU" sz="900" dirty="0"/>
              <a:t>Обновление AP в AC может осуществляться в следующих режимах:</a:t>
            </a:r>
          </a:p>
          <a:p>
            <a:pPr lvl="1"/>
            <a:r>
              <a:rPr lang="ru-RU" sz="900" dirty="0"/>
              <a:t>Автоматическое обновление: в основном используется, когда точки доступа не подключаются к сети на AC. В этом режиме необходимо настроить параметры автоматического обновления так, чтобы точки доступа переходили в режим онлайн перед конфигурированием подключения AP. Тогда обновление точек доступа будет автоматически выполняться при их подключении к сети. Точка доступа, подключенная к сети, будет автоматически обновляться после настройки параметров автоматического обновления и ее перезапуска в любом режиме. По сравнению с режимом автоматического обновления, режим обновления в процессе работы сокращает время прерывания предоставления сервисов.</a:t>
            </a:r>
          </a:p>
          <a:p>
            <a:pPr lvl="2"/>
            <a:r>
              <a:rPr lang="ru-RU" sz="900" dirty="0"/>
              <a:t>Режим AC: применяется, когда развернуто небольшое количество точек доступа. В процессе обновления точки доступа загружают файл обновления из AC.</a:t>
            </a:r>
          </a:p>
          <a:p>
            <a:pPr lvl="2"/>
            <a:r>
              <a:rPr lang="ru-RU" sz="900" dirty="0"/>
              <a:t>Режим FTP: применяется для передачи файлов без высоких требований к сетевой безопасности. В процессе обновления точки доступа загружают файл обновления с FTP-сервера. В этом режиме данные передаются в виде открытого текста, что создает угрозу безопасности.</a:t>
            </a:r>
          </a:p>
          <a:p>
            <a:pPr lvl="2"/>
            <a:r>
              <a:rPr lang="ru-RU" sz="900" dirty="0"/>
              <a:t>Режим SFTP: применяется в сценариях, требующих высокой сетевой безопасности, и обеспечивает надежное шифрование и </a:t>
            </a:r>
            <a:r>
              <a:rPr lang="ru-RU" sz="900" u="none" dirty="0"/>
              <a:t>обеспечение</a:t>
            </a:r>
            <a:r>
              <a:rPr lang="ru-RU" sz="900" dirty="0"/>
              <a:t> целостности </a:t>
            </a:r>
            <a:r>
              <a:rPr lang="ru-RU" sz="900" strike="sngStrike" dirty="0"/>
              <a:t>для</a:t>
            </a:r>
            <a:r>
              <a:rPr lang="ru-RU" sz="900" dirty="0"/>
              <a:t> передачи данных. В процессе обновления точки доступа загружают файл обновления с SFTP-сервера.</a:t>
            </a:r>
          </a:p>
          <a:p>
            <a:pPr lvl="1"/>
            <a:r>
              <a:rPr lang="ru-RU" sz="900" dirty="0"/>
              <a:t>Обновление в рабочем режиме: в основном используется, когда точки доступа уже подключены к AC и предоставляют услуги WLAN.</a:t>
            </a:r>
          </a:p>
          <a:p>
            <a:pPr lvl="1"/>
            <a:r>
              <a:rPr lang="ru-RU" sz="900" dirty="0"/>
              <a:t>Плановое обновление: в основном используется, когда точки доступа уже подключены к AC и предоставляют услуги WLAN. Плановое обновление обычно выполняется в нерабочее время.</a:t>
            </a:r>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33599434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ru-RU" sz="900" dirty="0"/>
              <a:t>Обеспечение работы туннеля данных:</a:t>
            </a:r>
          </a:p>
          <a:p>
            <a:pPr lvl="1"/>
            <a:r>
              <a:rPr lang="ru-RU" sz="900" dirty="0"/>
              <a:t>AP и AC обмениваются </a:t>
            </a:r>
            <a:r>
              <a:rPr lang="ru-RU" sz="900" dirty="0" err="1"/>
              <a:t>keepalive</a:t>
            </a:r>
            <a:r>
              <a:rPr lang="ru-RU" sz="900" dirty="0"/>
              <a:t>-пакетами (через порт UDP 5247) для</a:t>
            </a:r>
            <a:r>
              <a:rPr lang="ru-RU" sz="900" u="none" dirty="0"/>
              <a:t> проверки работоспособности</a:t>
            </a:r>
            <a:r>
              <a:rPr lang="ru-RU" sz="900" dirty="0"/>
              <a:t> туннеля данных.</a:t>
            </a:r>
          </a:p>
          <a:p>
            <a:r>
              <a:rPr lang="ru-RU" sz="900" dirty="0"/>
              <a:t>Обеспечение работы туннеля управления:</a:t>
            </a:r>
          </a:p>
          <a:p>
            <a:pPr lvl="1"/>
            <a:r>
              <a:rPr lang="ru-RU" sz="900" dirty="0"/>
              <a:t>AP и AC обмениваются эхо-пакетами (через порт UDP 5246) для </a:t>
            </a:r>
            <a:r>
              <a:rPr lang="ru-RU" sz="900" u="none" dirty="0"/>
              <a:t> проверки работоспособности </a:t>
            </a:r>
            <a:r>
              <a:rPr lang="ru-RU" sz="900" dirty="0"/>
              <a:t>туннеля управления.</a:t>
            </a:r>
          </a:p>
          <a:p>
            <a:endParaRPr lang="en-US" altLang="zh-CN" sz="900" dirty="0"/>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11660075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ru-RU" sz="900" dirty="0"/>
              <a:t>Профиль регулирующего домена:</a:t>
            </a:r>
          </a:p>
          <a:p>
            <a:pPr lvl="1"/>
            <a:r>
              <a:rPr lang="ru-RU" sz="900" dirty="0"/>
              <a:t>Профиль регулирующего домена предоставляет конфигурации кода страны, калибровочного канала и калибровочной полосы пропускания для точки доступа.</a:t>
            </a:r>
          </a:p>
          <a:p>
            <a:pPr lvl="1"/>
            <a:r>
              <a:rPr lang="ru-RU" sz="900" dirty="0"/>
              <a:t>Код страны определяет страну, в которой развернуты AP. Коды стран определяют различные атрибуты радиосвязи AP, включая мощность передачи и поддерживаемые каналы. Правильная конфигурация кода страны гарантирует, что атрибуты радиосвязи точек доступа будут соответствовать местным законам и правилам.</a:t>
            </a:r>
          </a:p>
          <a:p>
            <a:r>
              <a:rPr lang="ru-RU" sz="900" dirty="0"/>
              <a:t>Настройка интерфейса или адреса источника на AC</a:t>
            </a:r>
          </a:p>
          <a:p>
            <a:pPr lvl="1"/>
            <a:r>
              <a:rPr lang="ru-RU" sz="900" dirty="0"/>
              <a:t>Настраиваемый на AC IP-адрес, интерфейс VLANIF или </a:t>
            </a:r>
            <a:r>
              <a:rPr lang="ru-RU" sz="900" dirty="0" err="1"/>
              <a:t>Loopback</a:t>
            </a:r>
            <a:r>
              <a:rPr lang="ru-RU" sz="900" dirty="0"/>
              <a:t>-интерфейс должен быть уникальным. Таким образом, AP, подключенные к AC, смогут распознать определенный IP-адрес или IP-адрес определенного интерфейса и установить туннели CAPWAP с AC. Этот указанный IP-адрес или интерфейс называется адресом или интерфейсом источника.</a:t>
            </a:r>
          </a:p>
          <a:p>
            <a:pPr lvl="1"/>
            <a:r>
              <a:rPr lang="ru-RU" sz="900" dirty="0"/>
              <a:t>Только после настройки уникального интерфейса или адреса источника на AC точки доступа смогут устанавливать туннели CAPWAP с AC.</a:t>
            </a:r>
          </a:p>
          <a:p>
            <a:pPr lvl="1"/>
            <a:r>
              <a:rPr lang="ru-RU" sz="900" dirty="0"/>
              <a:t>В качестве интерфейса источника можно использовать интерфейс VLANIF или </a:t>
            </a:r>
            <a:r>
              <a:rPr lang="ru-RU" sz="900" dirty="0" err="1"/>
              <a:t>Loopback</a:t>
            </a:r>
            <a:r>
              <a:rPr lang="ru-RU" sz="900" dirty="0"/>
              <a:t>-интерфейс, а их IP-адреса можно настроить в качестве адреса источника.</a:t>
            </a:r>
          </a:p>
          <a:p>
            <a:r>
              <a:rPr lang="ru-RU" sz="900" dirty="0"/>
              <a:t>Добавление точек доступа: настройте режим аутентификации AP и активируйте функцию подключения AP к сети.</a:t>
            </a:r>
          </a:p>
          <a:p>
            <a:pPr lvl="1"/>
            <a:r>
              <a:rPr lang="ru-RU" sz="900" dirty="0"/>
              <a:t>Добавление точек доступа возможно путем их импорта в автономном режиме, автоматического обнаружения и </a:t>
            </a:r>
            <a:r>
              <a:rPr lang="ru-RU" sz="900" dirty="0" smtClean="0"/>
              <a:t>вручную</a:t>
            </a:r>
            <a:r>
              <a:rPr lang="ru-RU" sz="900" dirty="0"/>
              <a:t>.</a:t>
            </a:r>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05031319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ru-RU" sz="900" dirty="0"/>
              <a:t>После того, как AP переходит в режим онлайн, она отправляет в AC запрос </a:t>
            </a:r>
            <a:r>
              <a:rPr lang="ru-RU" sz="900" dirty="0" err="1"/>
              <a:t>Configuration</a:t>
            </a:r>
            <a:r>
              <a:rPr lang="ru-RU" sz="900" dirty="0"/>
              <a:t> </a:t>
            </a:r>
            <a:r>
              <a:rPr lang="ru-RU" sz="900" dirty="0" err="1"/>
              <a:t>Status</a:t>
            </a:r>
            <a:r>
              <a:rPr lang="ru-RU" sz="900" dirty="0"/>
              <a:t> </a:t>
            </a:r>
            <a:r>
              <a:rPr lang="ru-RU" sz="900" dirty="0" err="1"/>
              <a:t>Request</a:t>
            </a:r>
            <a:r>
              <a:rPr lang="ru-RU" sz="900" dirty="0"/>
              <a:t>, содержащий ее текущую конфигурацию. AC сравнивает текущую конфигурацию AP с конфигурацией локальной AP. Если они не совпадают, AC отправляет AP ответное сообщение </a:t>
            </a:r>
            <a:r>
              <a:rPr lang="ru-RU" sz="900" dirty="0" err="1"/>
              <a:t>Configuration</a:t>
            </a:r>
            <a:r>
              <a:rPr lang="ru-RU" sz="900" dirty="0"/>
              <a:t> </a:t>
            </a:r>
            <a:r>
              <a:rPr lang="ru-RU" sz="900" dirty="0" err="1"/>
              <a:t>Status</a:t>
            </a:r>
            <a:r>
              <a:rPr lang="ru-RU" sz="900" dirty="0"/>
              <a:t> </a:t>
            </a:r>
            <a:r>
              <a:rPr lang="ru-RU" sz="900" dirty="0" err="1"/>
              <a:t>Response</a:t>
            </a:r>
            <a:r>
              <a:rPr lang="ru-RU" sz="900" dirty="0"/>
              <a:t>.</a:t>
            </a:r>
          </a:p>
          <a:p>
            <a:r>
              <a:rPr lang="ru-RU" sz="900" dirty="0"/>
              <a:t>Примечание: после выхода в сеть AP получает существующую конфигурацию от AC. Затем AC управляет AP и передает ей сервисные конфигурации.</a:t>
            </a:r>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8427382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r>
              <a:rPr lang="ru-RU" sz="900" dirty="0"/>
              <a:t>Чтобы упростить настройку большого количества точек доступа, можно объединить их в группу AP и выполнить централизованную настройку. Однако точки доступа могут иметь разные конфигурации. В этом случае к ним нельзя будет применить унифицированные настройки, но можно настроить непосредственно каждую точку доступа. После выхода в сеть точка доступа может присоединиться только к одной группе. Если точка доступа получает и конфигурацию группы AP, и определенные конфигурации от контроллера доступа, то приоритет будет у определенных конфигураций AP.</a:t>
            </a:r>
          </a:p>
          <a:p>
            <a:r>
              <a:rPr lang="ru-RU" sz="900" dirty="0"/>
              <a:t>К AP и</a:t>
            </a:r>
            <a:r>
              <a:rPr lang="ru-RU" sz="900" baseline="0" dirty="0"/>
              <a:t> </a:t>
            </a:r>
            <a:r>
              <a:rPr lang="ru-RU" sz="900" dirty="0"/>
              <a:t>группе AP можно привязать различные профили: профиль регулирующего домена, профиль радиосвязи, профиль VAP, профиль местоположения, профиль системы AP, профиль WIDS, профиль проводного порта AP, профиль WDS и профиль </a:t>
            </a:r>
            <a:r>
              <a:rPr lang="en-US" sz="900" u="none" dirty="0"/>
              <a:t>Mesh</a:t>
            </a:r>
            <a:r>
              <a:rPr lang="ru-RU" sz="900" dirty="0"/>
              <a:t>. Некоторые из перечисленных профилей могут дополнительно служить ссылочными профилями для других профилей.</a:t>
            </a:r>
          </a:p>
          <a:p>
            <a:pPr lvl="1"/>
            <a:r>
              <a:rPr lang="ru-RU" sz="900" dirty="0"/>
              <a:t>Профиль регулирующего домена</a:t>
            </a:r>
          </a:p>
          <a:p>
            <a:pPr lvl="2"/>
            <a:r>
              <a:rPr lang="ru-RU" sz="900" dirty="0"/>
              <a:t>Код страны определяет страну, к которой принадлежат </a:t>
            </a:r>
            <a:r>
              <a:rPr lang="ru-RU" sz="900" dirty="0" err="1"/>
              <a:t>радиомодули</a:t>
            </a:r>
            <a:r>
              <a:rPr lang="ru-RU" sz="900" dirty="0"/>
              <a:t> AP. В разных странах поддерживаются разные атрибуты радиосвязи AP, включая мощность передачи и поддерживаемые каналы. Правильная конфигурация кода страны гарантирует, что атрибуты радиосвязи точек доступа будут соответствовать местным законам и правилам стран и регионов, в которые эти точки доступа поставляются. </a:t>
            </a:r>
          </a:p>
          <a:p>
            <a:pPr lvl="2"/>
            <a:r>
              <a:rPr lang="ru-RU" sz="900" dirty="0"/>
              <a:t>Набор калибровочных каналов ограничивает динамический диапазон регулировки канала точки доступа при настройке функции калибровки радиосвязи. Радиолокационные каналы и каналы, которые не поддерживаются STA, не используются.</a:t>
            </a:r>
          </a:p>
        </p:txBody>
      </p:sp>
    </p:spTree>
    <p:extLst>
      <p:ext uri="{BB962C8B-B14F-4D97-AF65-F5344CB8AC3E}">
        <p14:creationId xmlns:p14="http://schemas.microsoft.com/office/powerpoint/2010/main" val="9010344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5158916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780308"/>
            <a:ext cx="5932800" cy="9146330"/>
          </a:xfrm>
        </p:spPr>
        <p:txBody>
          <a:bodyPr/>
          <a:lstStyle/>
          <a:p>
            <a:pPr lvl="1">
              <a:lnSpc>
                <a:spcPct val="100000"/>
              </a:lnSpc>
            </a:pPr>
            <a:r>
              <a:rPr lang="ru-RU" sz="900" dirty="0"/>
              <a:t>Профиль радиосвязи</a:t>
            </a:r>
          </a:p>
          <a:p>
            <a:pPr lvl="2">
              <a:lnSpc>
                <a:spcPct val="100000"/>
              </a:lnSpc>
            </a:pPr>
            <a:r>
              <a:rPr lang="ru-RU" sz="900" dirty="0"/>
              <a:t>Профиль радиосвязи позволяет настраивать и оптимизировать параметры радиосвязи для адаптации к различным сетевым средам, чтобы точки доступа могли обеспечивать целевое покрытие и отличное качество сигналов WLAN. После передачи точке доступа параметров из профиля радиосвязи в силу вступят только параметры, которые поддерживает данная точка доступа.</a:t>
            </a:r>
          </a:p>
          <a:p>
            <a:pPr lvl="2">
              <a:lnSpc>
                <a:spcPct val="100000"/>
              </a:lnSpc>
            </a:pPr>
            <a:r>
              <a:rPr lang="ru-RU" sz="900" dirty="0"/>
              <a:t>К настраиваемым параметрам относятся тип радиоканала, скорость радиоканала, скорость многоадресной передачи пакетов по радиоканалам и интервал, с которым точка доступа отправляет сигнальные кадры-маяки (</a:t>
            </a:r>
            <a:r>
              <a:rPr lang="ru-RU" sz="900" dirty="0" err="1"/>
              <a:t>beacon</a:t>
            </a:r>
            <a:r>
              <a:rPr lang="ru-RU" sz="900" dirty="0"/>
              <a:t> </a:t>
            </a:r>
            <a:r>
              <a:rPr lang="ru-RU" sz="900" dirty="0" err="1"/>
              <a:t>frames</a:t>
            </a:r>
            <a:r>
              <a:rPr lang="ru-RU" sz="900" dirty="0"/>
              <a:t>).</a:t>
            </a:r>
          </a:p>
          <a:p>
            <a:pPr lvl="1">
              <a:lnSpc>
                <a:spcPct val="100000"/>
              </a:lnSpc>
            </a:pPr>
            <a:r>
              <a:rPr lang="ru-RU" sz="900" dirty="0"/>
              <a:t>Профиль VAP</a:t>
            </a:r>
          </a:p>
          <a:p>
            <a:pPr lvl="2">
              <a:lnSpc>
                <a:spcPct val="100000"/>
              </a:lnSpc>
            </a:pPr>
            <a:r>
              <a:rPr lang="ru-RU" sz="900" dirty="0"/>
              <a:t>После настройки параметров в профиле VAP и установления его привязки к AP или группе AP на точках доступа создаются виртуальные точки доступа (VAP). VAP предоставляют услуги беспроводного доступа для STA. Чтобы точки доступа могли предоставлять различные беспроводные услуги, можно настроить соответствующие параметры в профиле VAP.</a:t>
            </a:r>
          </a:p>
          <a:p>
            <a:pPr lvl="2">
              <a:lnSpc>
                <a:spcPct val="100000"/>
              </a:lnSpc>
            </a:pPr>
            <a:r>
              <a:rPr lang="ru-RU" sz="900" dirty="0"/>
              <a:t>Для профиля VAP также можно использовать </a:t>
            </a:r>
            <a:r>
              <a:rPr lang="ru-RU" sz="900" u="none" dirty="0" err="1"/>
              <a:t>референсные</a:t>
            </a:r>
            <a:r>
              <a:rPr lang="ru-RU" sz="900" dirty="0"/>
              <a:t> профили, такие как профиль SSID, профиль безопасности, профиль трафика и т. д.</a:t>
            </a:r>
          </a:p>
          <a:p>
            <a:pPr lvl="1">
              <a:lnSpc>
                <a:spcPct val="100000"/>
              </a:lnSpc>
            </a:pPr>
            <a:r>
              <a:rPr lang="ru-RU" sz="900" dirty="0"/>
              <a:t>Настройка параметров радиосвязи:</a:t>
            </a:r>
          </a:p>
          <a:p>
            <a:pPr lvl="2">
              <a:lnSpc>
                <a:spcPct val="100000"/>
              </a:lnSpc>
            </a:pPr>
            <a:r>
              <a:rPr lang="ru-RU" sz="900" dirty="0"/>
              <a:t>Чтобы </a:t>
            </a:r>
            <a:r>
              <a:rPr lang="ru-RU" sz="900" dirty="0" err="1"/>
              <a:t>радиомодули</a:t>
            </a:r>
            <a:r>
              <a:rPr lang="ru-RU" sz="900" dirty="0"/>
              <a:t> AP могли работать с оптимальной производительностью, необходимо конфигурировать различные параметры радиосвязи на основании реальных условий среды WLAN.</a:t>
            </a:r>
          </a:p>
          <a:p>
            <a:pPr lvl="2">
              <a:lnSpc>
                <a:spcPct val="100000"/>
              </a:lnSpc>
            </a:pPr>
            <a:r>
              <a:rPr lang="ru-RU" sz="900" dirty="0"/>
              <a:t>Если соседние точки доступа работают на перекрывающихся каналах, то они могут создавать взаимные помехи, влияющие на сигнал и производительность точки доступа. Чтобы предотвратить возникновение помех и позволить точкам доступа работать с оптимальной производительностью и высоким качеством сигналов WLAN, нужно настроить работу любых двух соседних точек доступа на неперекрывающихся каналах.</a:t>
            </a:r>
          </a:p>
          <a:p>
            <a:pPr lvl="2">
              <a:lnSpc>
                <a:spcPct val="100000"/>
              </a:lnSpc>
            </a:pPr>
            <a:r>
              <a:rPr lang="ru-RU" sz="900" dirty="0"/>
              <a:t>Настройка мощности передачи и усиления антенны для радиостанций осуществляется с учетом фактических требований и условий существующей сети, чтобы радиоканалы обеспечивали достаточный уровень сигнала, повышая качество передачи беспроводных локальных сетей.</a:t>
            </a:r>
          </a:p>
          <a:p>
            <a:pPr lvl="2">
              <a:lnSpc>
                <a:spcPct val="100000"/>
              </a:lnSpc>
            </a:pPr>
            <a:r>
              <a:rPr lang="ru-RU" sz="900" dirty="0"/>
              <a:t>В реальных сценариях две точки доступа могут быть подключены на расстоянии от десятков метров до десятков километров. Из-за различного расстояния между точками доступа время ожидания пакетов ACK от </a:t>
            </a:r>
            <a:r>
              <a:rPr lang="ru-RU" sz="900" dirty="0" err="1"/>
              <a:t>одноранговой</a:t>
            </a:r>
            <a:r>
              <a:rPr lang="ru-RU" sz="900" dirty="0"/>
              <a:t> точки доступа может быть разным. Правильно установленное значение тайм-аута может повысить эффективность передачи данных между точками доступа.</a:t>
            </a:r>
          </a:p>
        </p:txBody>
      </p:sp>
    </p:spTree>
    <p:extLst>
      <p:ext uri="{BB962C8B-B14F-4D97-AF65-F5344CB8AC3E}">
        <p14:creationId xmlns:p14="http://schemas.microsoft.com/office/powerpoint/2010/main" val="48727745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r>
              <a:rPr lang="ru-RU" sz="900" dirty="0"/>
              <a:t>Профиль SSID используется для настройки имени SSID и других параметров доступа WLAN. В профиле SSID настраиваются следующие параметры:</a:t>
            </a:r>
          </a:p>
          <a:p>
            <a:pPr lvl="1"/>
            <a:r>
              <a:rPr lang="ru-RU" sz="900" u="none" dirty="0"/>
              <a:t>Настройки видимости  </a:t>
            </a:r>
            <a:r>
              <a:rPr lang="ru-RU" sz="900" dirty="0"/>
              <a:t>SSID: данная функция позволяет точке доступа скрывать SSID WLAN. Только пользователи, которые знают SSID, могут подключаться к WLAN, что повышает ее безопасность.</a:t>
            </a:r>
          </a:p>
          <a:p>
            <a:pPr lvl="1"/>
            <a:r>
              <a:rPr lang="ru-RU" sz="900" dirty="0"/>
              <a:t>Максимальное количество STA на VAP: чем больше пользователей подключено к VAP, тем меньше сетевых ресурсов доступно каждому пользователю. Чтобы обеспечить пользователям нормальный доступ к сети Интернет, необходимо настроить максимальное количество пользователей, подключаемых к VAP, с учетом фактических сетевых условий.</a:t>
            </a:r>
          </a:p>
          <a:p>
            <a:pPr lvl="1"/>
            <a:r>
              <a:rPr lang="ru-RU" sz="900" dirty="0"/>
              <a:t>Скрытие SSID при достижении максимального количества подключенных STA: эта функция позволяет точке доступа скрывать SSID WLAN при подключении максимального количества пользователей (при условии, что данный параметр настроен), для того чтобы новые пользователи не могли найти и воспользоваться этим SSID.</a:t>
            </a:r>
          </a:p>
          <a:p>
            <a:pPr lvl="0"/>
            <a:r>
              <a:rPr lang="ru-RU" sz="900" dirty="0"/>
              <a:t>Профиль безопасности: политики безопасности WLAN создаются для аутентификации STA и шифрования пользовательских пакетов, обеспечивая защиту WLAN и пользователей.</a:t>
            </a:r>
          </a:p>
          <a:p>
            <a:pPr lvl="1"/>
            <a:r>
              <a:rPr lang="ru-RU" sz="900" dirty="0"/>
              <a:t>К поддерживаемым политикам безопасности WLAN относятся аутентификация с помощью открытой системы, WEP, WPA/WPA2-PSK и WPA/WPA2-802.1X. Настроить одну из них можно в профиле безопасности.</a:t>
            </a:r>
          </a:p>
          <a:p>
            <a:r>
              <a:rPr lang="ru-RU" sz="900" dirty="0"/>
              <a:t>Режим передачи данных:</a:t>
            </a:r>
          </a:p>
          <a:p>
            <a:pPr lvl="1"/>
            <a:r>
              <a:rPr lang="ru-RU" sz="900" dirty="0"/>
              <a:t>Управляющие пакеты передаются по туннелям управления CAPWAP. Пакеты данных пересылаются в режиме туннельной передачи (централизованная передача) или прямой передачи (локальная передача). В этом курсе мы подробно рассмотрим режимы передачи данных чуть позже.</a:t>
            </a:r>
          </a:p>
        </p:txBody>
      </p:sp>
    </p:spTree>
    <p:extLst>
      <p:ext uri="{BB962C8B-B14F-4D97-AF65-F5344CB8AC3E}">
        <p14:creationId xmlns:p14="http://schemas.microsoft.com/office/powerpoint/2010/main" val="45823186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780308"/>
            <a:ext cx="5932800" cy="5108400"/>
          </a:xfrm>
        </p:spPr>
        <p:txBody>
          <a:bodyPr/>
          <a:lstStyle/>
          <a:p>
            <a:r>
              <a:rPr lang="ru-RU" sz="900" dirty="0"/>
              <a:t>Сервисная VLAN:</a:t>
            </a:r>
          </a:p>
          <a:p>
            <a:pPr lvl="1"/>
            <a:r>
              <a:rPr lang="ru-RU" sz="900" dirty="0"/>
              <a:t>Поскольку сети WLAN обеспечивают гибкие возможности доступа, STA могут подключаться к одной WLAN на входе в офис или на стадион, а затем перемещаться между разными точками доступа. </a:t>
            </a:r>
          </a:p>
          <a:p>
            <a:pPr lvl="2"/>
            <a:r>
              <a:rPr lang="ru-RU" sz="900" dirty="0"/>
              <a:t>Если одна VLAN настроена как сервисная VLAN, то ресурсов IP-адресов может оказаться недостаточно в зонах с большим количеством STA, подключаемых к WLAN, а IP-адреса в других зонах будут оставаться невостребованными.</a:t>
            </a:r>
          </a:p>
          <a:p>
            <a:pPr lvl="2"/>
            <a:r>
              <a:rPr lang="ru-RU" sz="900" dirty="0"/>
              <a:t>После создания пула VLAN необходимо добавить несколько VLAN в пул VLAN и настроить их как сервисные VLAN. Таким образом, SSID может использовать несколько сервисных VLAN для предоставления услуг беспроводного доступа. Вновь подключаемые STA будут динамически распределяться по VLAN из пула VLAN, что уменьшит количество STA в каждой VLAN, а также сократит размер широковещательного домена. Кроме того, это обеспечит эффективное использование ресурсов IP-адресов.</a:t>
            </a:r>
          </a:p>
        </p:txBody>
      </p:sp>
    </p:spTree>
    <p:extLst>
      <p:ext uri="{BB962C8B-B14F-4D97-AF65-F5344CB8AC3E}">
        <p14:creationId xmlns:p14="http://schemas.microsoft.com/office/powerpoint/2010/main" val="186672329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162131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ru-RU" sz="900" dirty="0"/>
              <a:t>Активное сканирование:</a:t>
            </a:r>
          </a:p>
          <a:p>
            <a:pPr lvl="1"/>
            <a:r>
              <a:rPr lang="ru-RU" sz="900" dirty="0"/>
              <a:t>Запросы, содержащие SSID, используются при активном сканировании STA беспроводных сетей для получения доступа к определенной беспроводной сети.</a:t>
            </a:r>
          </a:p>
          <a:p>
            <a:pPr lvl="1"/>
            <a:r>
              <a:rPr lang="ru-RU" sz="900" dirty="0"/>
              <a:t>Запросы, не содержащие SSID, используются при активном сканировании STA беспроводных сетей для определения доступных беспроводных услуг.</a:t>
            </a:r>
          </a:p>
          <a:p>
            <a:r>
              <a:rPr lang="ru-RU" sz="900" dirty="0"/>
              <a:t>Пассивное сканирование:</a:t>
            </a:r>
          </a:p>
          <a:p>
            <a:pPr lvl="1"/>
            <a:r>
              <a:rPr lang="ru-RU" sz="900" dirty="0"/>
              <a:t>STA поддерживают пассивное сканирование беспроводных сетей.</a:t>
            </a:r>
          </a:p>
          <a:p>
            <a:pPr lvl="1"/>
            <a:r>
              <a:rPr lang="ru-RU" sz="900" dirty="0"/>
              <a:t>В режиме пассивного сканирования STA прослушивает сигнальные кадры-маяки </a:t>
            </a:r>
            <a:r>
              <a:rPr lang="ru-RU" sz="900" u="sng" dirty="0"/>
              <a:t>(</a:t>
            </a:r>
            <a:r>
              <a:rPr lang="en-US" sz="900" u="sng" dirty="0"/>
              <a:t>Beacon</a:t>
            </a:r>
            <a:r>
              <a:rPr lang="ru-RU" sz="900" u="sng" dirty="0"/>
              <a:t>)</a:t>
            </a:r>
            <a:r>
              <a:rPr lang="ru-RU" sz="900" dirty="0"/>
              <a:t> (содержащие SSID и поддерживаемую скорость), периодически отправляемые точкой доступа, чтобы обнаружить окружающие беспроводные сети. По умолчанию AP отправляет кадры-маяки с интервалом в 100 TU (1 TU = 1024 </a:t>
            </a:r>
            <a:r>
              <a:rPr lang="ru-RU" sz="900" dirty="0" err="1"/>
              <a:t>мкс</a:t>
            </a:r>
            <a:r>
              <a:rPr lang="ru-RU" sz="900" dirty="0"/>
              <a:t>).</a:t>
            </a:r>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02941249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ru-RU" sz="900" dirty="0"/>
              <a:t>Существуют три политики безопасности WLAN: WEP (</a:t>
            </a:r>
            <a:r>
              <a:rPr lang="ru-RU" sz="900" dirty="0" err="1"/>
              <a:t>Wired</a:t>
            </a:r>
            <a:r>
              <a:rPr lang="ru-RU" sz="900" dirty="0"/>
              <a:t> </a:t>
            </a:r>
            <a:r>
              <a:rPr lang="ru-RU" sz="900" dirty="0" err="1"/>
              <a:t>Equivalent</a:t>
            </a:r>
            <a:r>
              <a:rPr lang="ru-RU" sz="900" dirty="0"/>
              <a:t> </a:t>
            </a:r>
            <a:r>
              <a:rPr lang="ru-RU" sz="900" dirty="0" err="1"/>
              <a:t>Privacy</a:t>
            </a:r>
            <a:r>
              <a:rPr lang="ru-RU" sz="900" dirty="0"/>
              <a:t>), WPA (</a:t>
            </a:r>
            <a:r>
              <a:rPr lang="ru-RU" sz="900" dirty="0" err="1"/>
              <a:t>Wi-Fi</a:t>
            </a:r>
            <a:r>
              <a:rPr lang="ru-RU" sz="900" dirty="0"/>
              <a:t> </a:t>
            </a:r>
            <a:r>
              <a:rPr lang="ru-RU" sz="900" dirty="0" err="1"/>
              <a:t>Protected</a:t>
            </a:r>
            <a:r>
              <a:rPr lang="ru-RU" sz="900" dirty="0"/>
              <a:t> </a:t>
            </a:r>
            <a:r>
              <a:rPr lang="ru-RU" sz="900" dirty="0" err="1"/>
              <a:t>Access</a:t>
            </a:r>
            <a:r>
              <a:rPr lang="ru-RU" sz="900" dirty="0"/>
              <a:t>) и WPA2. Каждая политика безопасности имеет ряд защитных механизмов, включая аутентификацию канала, используемую для установления беспроводного соединения, аутентификацию пользователя, используемую при попытке пользователей подключиться к беспроводной сети, и шифрование данных, используемое во время передачи данных.</a:t>
            </a:r>
          </a:p>
          <a:p>
            <a:r>
              <a:rPr lang="ru-RU" sz="900" dirty="0"/>
              <a:t>WEP</a:t>
            </a:r>
          </a:p>
          <a:p>
            <a:pPr lvl="1"/>
            <a:r>
              <a:rPr lang="ru-RU" sz="900" dirty="0"/>
              <a:t>Политика WEP, определенная в стандарте IEEE 802.11, используется для защиты данных авторизованных пользователей от перехвата во время передачи по сети WLAN. В основе WEP лежит алгоритм RC4 для шифрования данных с помощью 64-битного, 128-битного или 152-битного ключа. Каждый ключ шифрования содержит 24-битный вектор инициализации (</a:t>
            </a:r>
            <a:r>
              <a:rPr lang="en-US" sz="900" u="none" dirty="0"/>
              <a:t>initialization vector</a:t>
            </a:r>
            <a:r>
              <a:rPr lang="ru-RU" sz="900" dirty="0"/>
              <a:t>,</a:t>
            </a:r>
            <a:r>
              <a:rPr lang="en-US" sz="900" dirty="0"/>
              <a:t> </a:t>
            </a:r>
            <a:r>
              <a:rPr lang="ru-RU" sz="900" dirty="0"/>
              <a:t>IV), генерируемый системой. Таким образом, длина ключа, настроенного на сервере и клиенте WLAN, может составлять 40, 104 или 128 бит. WEP использует статический ключ шифрования. Все STA, ассоциированные с одним и тем же SSID, используют одинаковый ключ для подключения к WLAN.</a:t>
            </a:r>
          </a:p>
        </p:txBody>
      </p:sp>
      <p:sp>
        <p:nvSpPr>
          <p:cNvPr id="7" name="幻灯片图像占位符 6"/>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83893958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780308"/>
            <a:ext cx="5932800" cy="5108400"/>
          </a:xfrm>
        </p:spPr>
        <p:txBody>
          <a:bodyPr/>
          <a:lstStyle/>
          <a:p>
            <a:r>
              <a:rPr lang="ru-RU" sz="900" dirty="0"/>
              <a:t>WPA/WPA2</a:t>
            </a:r>
          </a:p>
          <a:p>
            <a:pPr lvl="1"/>
            <a:r>
              <a:rPr lang="ru-RU" sz="900" dirty="0"/>
              <a:t>При аутентификации с помощью общего ключа WEP для шифрования данных используется симметричный потоковый шифр </a:t>
            </a:r>
            <a:r>
              <a:rPr lang="ru-RU" sz="900" dirty="0" err="1"/>
              <a:t>Rivest</a:t>
            </a:r>
            <a:r>
              <a:rPr lang="ru-RU" sz="900" dirty="0"/>
              <a:t> </a:t>
            </a:r>
            <a:r>
              <a:rPr lang="ru-RU" sz="900" dirty="0" err="1"/>
              <a:t>Cipher</a:t>
            </a:r>
            <a:r>
              <a:rPr lang="ru-RU" sz="900" dirty="0"/>
              <a:t> 4 (RC4). Таким образом, необходимо предварительно настроить одинаковый статический ключ на сервере и клиентах. Однако и механизм, и алгоритм шифрования не обеспечивают надежной защиты от угроз безопасности. Чтобы решить эту проблему, </a:t>
            </a:r>
            <a:r>
              <a:rPr lang="ru-RU" sz="900" dirty="0" err="1"/>
              <a:t>Wi-Fi</a:t>
            </a:r>
            <a:r>
              <a:rPr lang="ru-RU" sz="900" dirty="0"/>
              <a:t> </a:t>
            </a:r>
            <a:r>
              <a:rPr lang="ru-RU" sz="900" dirty="0" err="1"/>
              <a:t>Alliance</a:t>
            </a:r>
            <a:r>
              <a:rPr lang="ru-RU" sz="900" dirty="0"/>
              <a:t> разработал стандарт WPA с учетом уязвимостей WEP. В дополнение к алгоритму RC4, WPA использует алгоритм шифрования по протоколу целостности временных ключей TKIP (</a:t>
            </a:r>
            <a:r>
              <a:rPr lang="ru-RU" sz="900" dirty="0" err="1"/>
              <a:t>Temporal</a:t>
            </a:r>
            <a:r>
              <a:rPr lang="ru-RU" sz="900" dirty="0"/>
              <a:t> </a:t>
            </a:r>
            <a:r>
              <a:rPr lang="ru-RU" sz="900" dirty="0" err="1"/>
              <a:t>Key</a:t>
            </a:r>
            <a:r>
              <a:rPr lang="ru-RU" sz="900" dirty="0"/>
              <a:t> </a:t>
            </a:r>
            <a:r>
              <a:rPr lang="ru-RU" sz="900" dirty="0" err="1"/>
              <a:t>Integrity</a:t>
            </a:r>
            <a:r>
              <a:rPr lang="ru-RU" sz="900" dirty="0"/>
              <a:t> </a:t>
            </a:r>
            <a:r>
              <a:rPr lang="ru-RU" sz="900" dirty="0" err="1"/>
              <a:t>Protocol</a:t>
            </a:r>
            <a:r>
              <a:rPr lang="ru-RU" sz="900" dirty="0"/>
              <a:t>) на основе WEP и структуру аутентификации подлинности 802.1X, а также поддерживает протоколы EAP-PEAP (</a:t>
            </a:r>
            <a:r>
              <a:rPr lang="ru-RU" sz="900" dirty="0" err="1"/>
              <a:t>Extensible</a:t>
            </a:r>
            <a:r>
              <a:rPr lang="ru-RU" sz="900" dirty="0"/>
              <a:t> </a:t>
            </a:r>
            <a:r>
              <a:rPr lang="ru-RU" sz="900" dirty="0" err="1"/>
              <a:t>Authentication</a:t>
            </a:r>
            <a:r>
              <a:rPr lang="ru-RU" sz="900" dirty="0"/>
              <a:t> </a:t>
            </a:r>
            <a:r>
              <a:rPr lang="ru-RU" sz="900" dirty="0" err="1"/>
              <a:t>Protocol-Protected</a:t>
            </a:r>
            <a:r>
              <a:rPr lang="ru-RU" sz="900" dirty="0"/>
              <a:t> </a:t>
            </a:r>
            <a:r>
              <a:rPr lang="ru-RU" sz="900" dirty="0" err="1"/>
              <a:t>Extensible</a:t>
            </a:r>
            <a:r>
              <a:rPr lang="ru-RU" sz="900" dirty="0"/>
              <a:t> </a:t>
            </a:r>
            <a:r>
              <a:rPr lang="ru-RU" sz="900" dirty="0" err="1"/>
              <a:t>Authentication</a:t>
            </a:r>
            <a:r>
              <a:rPr lang="ru-RU" sz="900" dirty="0"/>
              <a:t> </a:t>
            </a:r>
            <a:r>
              <a:rPr lang="ru-RU" sz="900" dirty="0" err="1"/>
              <a:t>Protocol</a:t>
            </a:r>
            <a:r>
              <a:rPr lang="ru-RU" sz="900" dirty="0"/>
              <a:t>) и EAP-TLS (EAP-</a:t>
            </a:r>
            <a:r>
              <a:rPr lang="ru-RU" sz="900" dirty="0" err="1"/>
              <a:t>Transport</a:t>
            </a:r>
            <a:r>
              <a:rPr lang="ru-RU" sz="900" dirty="0"/>
              <a:t> </a:t>
            </a:r>
            <a:r>
              <a:rPr lang="ru-RU" sz="900" dirty="0" err="1"/>
              <a:t>Layer</a:t>
            </a:r>
            <a:r>
              <a:rPr lang="ru-RU" sz="900" dirty="0"/>
              <a:t> </a:t>
            </a:r>
            <a:r>
              <a:rPr lang="ru-RU" sz="900" dirty="0" err="1"/>
              <a:t>Security</a:t>
            </a:r>
            <a:r>
              <a:rPr lang="ru-RU" sz="900" dirty="0"/>
              <a:t>). Позже стандарт 802.11i определил политику WPA2. WPA2 использует более безопасный алгоритм шифрования CCMP (</a:t>
            </a:r>
            <a:r>
              <a:rPr lang="ru-RU" sz="900" dirty="0" err="1"/>
              <a:t>Counter</a:t>
            </a:r>
            <a:r>
              <a:rPr lang="ru-RU" sz="900" dirty="0"/>
              <a:t> </a:t>
            </a:r>
            <a:r>
              <a:rPr lang="ru-RU" sz="900" dirty="0" err="1"/>
              <a:t>Mode</a:t>
            </a:r>
            <a:r>
              <a:rPr lang="ru-RU" sz="900" dirty="0"/>
              <a:t> </a:t>
            </a:r>
            <a:r>
              <a:rPr lang="ru-RU" sz="900" dirty="0" err="1"/>
              <a:t>with</a:t>
            </a:r>
            <a:r>
              <a:rPr lang="ru-RU" sz="900" dirty="0"/>
              <a:t> CBC-MAC </a:t>
            </a:r>
            <a:r>
              <a:rPr lang="ru-RU" sz="900" dirty="0" err="1"/>
              <a:t>Protocol</a:t>
            </a:r>
            <a:r>
              <a:rPr lang="ru-RU" sz="900" dirty="0"/>
              <a:t>).</a:t>
            </a:r>
          </a:p>
          <a:p>
            <a:pPr lvl="1"/>
            <a:r>
              <a:rPr lang="ru-RU" sz="900" dirty="0"/>
              <a:t>WPA и WPA2 могут использовать аутентификацию доступа 802.1X и алгоритм шифрования TKIP или CCMP, что обеспечивает лучшую совместимость. WPA и WPA2 обеспечивают почти одинаковый уровень безопасности, отличаясь лишь форматом пакета протокола.</a:t>
            </a:r>
          </a:p>
          <a:p>
            <a:pPr lvl="1"/>
            <a:r>
              <a:rPr lang="ru-RU" sz="900" dirty="0"/>
              <a:t>Политика обеспечения безопасности WPA/WPA2 включает четыре этапа: аутентификация канала, аутентификация доступа, согласование ключей и шифрование данных. </a:t>
            </a:r>
          </a:p>
        </p:txBody>
      </p:sp>
    </p:spTree>
    <p:extLst>
      <p:ext uri="{BB962C8B-B14F-4D97-AF65-F5344CB8AC3E}">
        <p14:creationId xmlns:p14="http://schemas.microsoft.com/office/powerpoint/2010/main" val="384572920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ru-RU" sz="900" dirty="0"/>
              <a:t>WLAN должна гарантировать достоверность и безопасность доступа STA. Чтобы достичь этого, перед получением доступа к WLAN STA должны пройти аутентификацию. Этот процесс известен как аутентификация канала, который, как правило, является первым этапом получения доступа STA.</a:t>
            </a:r>
          </a:p>
          <a:p>
            <a:r>
              <a:rPr lang="ru-RU" sz="900" dirty="0"/>
              <a:t>Аутентификация с помощью общего ключа:</a:t>
            </a:r>
          </a:p>
          <a:p>
            <a:pPr lvl="1"/>
            <a:r>
              <a:rPr lang="ru-RU" sz="900" dirty="0"/>
              <a:t>Для STA и AP заранее настраивается одинаковый общий ключ. В процессе аутентификации канала точка доступа проверяет, совпадает ли общий ключ STA с ее общим ключом. Если общие ключи совпадают, аутентификация STA проходит успешно. В противном случае аутентификация STA завершится неудачно. </a:t>
            </a:r>
          </a:p>
          <a:p>
            <a:pPr lvl="1"/>
            <a:r>
              <a:rPr lang="ru-RU" sz="900" dirty="0"/>
              <a:t>Процесс аутентификации:</a:t>
            </a:r>
          </a:p>
          <a:p>
            <a:pPr marL="948600" lvl="2" indent="-228600">
              <a:buFont typeface="+mj-lt"/>
              <a:buAutoNum type="arabicPeriod"/>
            </a:pPr>
            <a:r>
              <a:rPr lang="ru-RU" sz="900" dirty="0"/>
              <a:t>STA отправляет AP пакет запроса аутентификации (</a:t>
            </a:r>
            <a:r>
              <a:rPr lang="ru-RU" sz="900" dirty="0" err="1"/>
              <a:t>Authentication</a:t>
            </a:r>
            <a:r>
              <a:rPr lang="ru-RU" sz="900" dirty="0"/>
              <a:t> </a:t>
            </a:r>
            <a:r>
              <a:rPr lang="ru-RU" sz="900" dirty="0" err="1"/>
              <a:t>Request</a:t>
            </a:r>
            <a:r>
              <a:rPr lang="ru-RU" sz="900" dirty="0"/>
              <a:t>).</a:t>
            </a:r>
          </a:p>
          <a:p>
            <a:pPr marL="948600" lvl="2" indent="-228600">
              <a:buFont typeface="+mj-lt"/>
              <a:buAutoNum type="arabicPeriod"/>
            </a:pPr>
            <a:r>
              <a:rPr lang="ru-RU" sz="900" dirty="0"/>
              <a:t>AP генерирует подтверждение аутентификации (</a:t>
            </a:r>
            <a:r>
              <a:rPr lang="ru-RU" sz="900" dirty="0" err="1"/>
              <a:t>Authentication</a:t>
            </a:r>
            <a:r>
              <a:rPr lang="ru-RU" sz="900" dirty="0"/>
              <a:t> </a:t>
            </a:r>
            <a:r>
              <a:rPr lang="ru-RU" sz="900" dirty="0" err="1"/>
              <a:t>Response</a:t>
            </a:r>
            <a:r>
              <a:rPr lang="ru-RU" sz="900" dirty="0"/>
              <a:t>), содержащее </a:t>
            </a:r>
            <a:r>
              <a:rPr lang="ru-RU" sz="900" dirty="0" err="1"/>
              <a:t>Challenge</a:t>
            </a:r>
            <a:r>
              <a:rPr lang="ru-RU" sz="900" dirty="0"/>
              <a:t> </a:t>
            </a:r>
            <a:r>
              <a:rPr lang="ru-RU" sz="900" dirty="0" err="1"/>
              <a:t>Text</a:t>
            </a:r>
            <a:r>
              <a:rPr lang="ru-RU" sz="900" dirty="0"/>
              <a:t>, и отправляет его STA.</a:t>
            </a:r>
          </a:p>
          <a:p>
            <a:pPr marL="948600" lvl="2" indent="-228600">
              <a:buFont typeface="+mj-lt"/>
              <a:buAutoNum type="arabicPeriod"/>
            </a:pPr>
            <a:r>
              <a:rPr lang="ru-RU" sz="900" dirty="0"/>
              <a:t>STA шифрует </a:t>
            </a:r>
            <a:r>
              <a:rPr lang="ru-RU" sz="900" dirty="0" err="1"/>
              <a:t>Challenge</a:t>
            </a:r>
            <a:r>
              <a:rPr lang="ru-RU" sz="900" dirty="0"/>
              <a:t> </a:t>
            </a:r>
            <a:r>
              <a:rPr lang="ru-RU" sz="900" dirty="0" err="1"/>
              <a:t>Text</a:t>
            </a:r>
            <a:r>
              <a:rPr lang="ru-RU" sz="900" dirty="0"/>
              <a:t> с помощью предварительно настроенного ключа и отправляет AP зашифрованный запрос на аутентификацию.</a:t>
            </a:r>
          </a:p>
          <a:p>
            <a:pPr marL="948600" lvl="2" indent="-228600">
              <a:buFont typeface="+mj-lt"/>
              <a:buAutoNum type="arabicPeriod"/>
            </a:pPr>
            <a:r>
              <a:rPr lang="ru-RU" sz="900" dirty="0"/>
              <a:t>AP расшифровывает </a:t>
            </a:r>
            <a:r>
              <a:rPr lang="ru-RU" sz="900" dirty="0" err="1"/>
              <a:t>Challenge</a:t>
            </a:r>
            <a:r>
              <a:rPr lang="ru-RU" sz="900" dirty="0"/>
              <a:t> </a:t>
            </a:r>
            <a:r>
              <a:rPr lang="ru-RU" sz="900" dirty="0" err="1"/>
              <a:t>Text</a:t>
            </a:r>
            <a:r>
              <a:rPr lang="ru-RU" sz="900" dirty="0"/>
              <a:t> с помощью предварительно настроенного ключа и сравнивает дешифрованный </a:t>
            </a:r>
            <a:r>
              <a:rPr lang="ru-RU" sz="900" dirty="0" err="1"/>
              <a:t>Challenge</a:t>
            </a:r>
            <a:r>
              <a:rPr lang="ru-RU" sz="900" dirty="0"/>
              <a:t> </a:t>
            </a:r>
            <a:r>
              <a:rPr lang="ru-RU" sz="900" dirty="0" err="1"/>
              <a:t>Text</a:t>
            </a:r>
            <a:r>
              <a:rPr lang="ru-RU" sz="900" dirty="0"/>
              <a:t> с </a:t>
            </a:r>
            <a:r>
              <a:rPr lang="ru-RU" sz="900" dirty="0" err="1"/>
              <a:t>Challenge</a:t>
            </a:r>
            <a:r>
              <a:rPr lang="ru-RU" sz="900" dirty="0"/>
              <a:t> </a:t>
            </a:r>
            <a:r>
              <a:rPr lang="ru-RU" sz="900" dirty="0" err="1"/>
              <a:t>Text</a:t>
            </a:r>
            <a:r>
              <a:rPr lang="ru-RU" sz="900" dirty="0"/>
              <a:t>, отправленным на STA. Если </a:t>
            </a:r>
            <a:r>
              <a:rPr lang="ru-RU" sz="900" dirty="0" err="1"/>
              <a:t>Challenge</a:t>
            </a:r>
            <a:r>
              <a:rPr lang="ru-RU" sz="900" dirty="0"/>
              <a:t> </a:t>
            </a:r>
            <a:r>
              <a:rPr lang="ru-RU" sz="900" dirty="0" err="1"/>
              <a:t>Text</a:t>
            </a:r>
            <a:r>
              <a:rPr lang="ru-RU" sz="900" dirty="0"/>
              <a:t> совпадает, STA успешно проходит аутентификацию. В противном случае аутентификация STA завершится неудачно.</a:t>
            </a:r>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86072060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ru-RU" sz="900" dirty="0"/>
              <a:t>Ассоциация STA в архитектуре </a:t>
            </a:r>
            <a:r>
              <a:rPr lang="ru-RU" sz="900" dirty="0" err="1"/>
              <a:t>Fit</a:t>
            </a:r>
            <a:r>
              <a:rPr lang="ru-RU" sz="900" dirty="0"/>
              <a:t> AP включает следующие этапы:</a:t>
            </a:r>
          </a:p>
          <a:p>
            <a:pPr marL="588600" lvl="1" indent="-228600">
              <a:buFont typeface="+mj-lt"/>
              <a:buAutoNum type="arabicPeriod"/>
            </a:pPr>
            <a:r>
              <a:rPr lang="ru-RU" sz="900" dirty="0"/>
              <a:t>STA отправляет пакет запроса ассоциации (</a:t>
            </a:r>
            <a:r>
              <a:rPr lang="ru-RU" sz="900" dirty="0" err="1"/>
              <a:t>Association</a:t>
            </a:r>
            <a:r>
              <a:rPr lang="ru-RU" sz="900" dirty="0"/>
              <a:t> </a:t>
            </a:r>
            <a:r>
              <a:rPr lang="ru-RU" sz="900" dirty="0" err="1"/>
              <a:t>Request</a:t>
            </a:r>
            <a:r>
              <a:rPr lang="ru-RU" sz="900" dirty="0"/>
              <a:t>) в AP. Пакет запроса ассоциации (</a:t>
            </a:r>
            <a:r>
              <a:rPr lang="ru-RU" sz="900" dirty="0" err="1"/>
              <a:t>Association</a:t>
            </a:r>
            <a:r>
              <a:rPr lang="ru-RU" sz="900" dirty="0"/>
              <a:t> </a:t>
            </a:r>
            <a:r>
              <a:rPr lang="ru-RU" sz="900" dirty="0" err="1"/>
              <a:t>Request</a:t>
            </a:r>
            <a:r>
              <a:rPr lang="ru-RU" sz="900" dirty="0"/>
              <a:t>) содержит параметры STA и параметры, выбранные STA в соответствии с конфигурацией услуги, включая скорость передачи, канал и возможности </a:t>
            </a:r>
            <a:r>
              <a:rPr lang="ru-RU" sz="900" dirty="0" err="1"/>
              <a:t>QoS</a:t>
            </a:r>
            <a:r>
              <a:rPr lang="ru-RU" sz="900" dirty="0"/>
              <a:t>.</a:t>
            </a:r>
          </a:p>
          <a:p>
            <a:pPr marL="588600" lvl="1" indent="-228600">
              <a:buFont typeface="+mj-lt"/>
              <a:buAutoNum type="arabicPeriod"/>
            </a:pPr>
            <a:r>
              <a:rPr lang="ru-RU" sz="900" dirty="0"/>
              <a:t>После получения пакета запроса на ассоциацию (</a:t>
            </a:r>
            <a:r>
              <a:rPr lang="ru-RU" sz="900" dirty="0" err="1"/>
              <a:t>Association</a:t>
            </a:r>
            <a:r>
              <a:rPr lang="ru-RU" sz="900" dirty="0"/>
              <a:t> </a:t>
            </a:r>
            <a:r>
              <a:rPr lang="ru-RU" sz="900" dirty="0" err="1"/>
              <a:t>Request</a:t>
            </a:r>
            <a:r>
              <a:rPr lang="ru-RU" sz="900" dirty="0"/>
              <a:t>) точка доступа инкапсулирует пакет в пакет CAPWAP и отправляет пакет CAPWAP контроллеру доступа.</a:t>
            </a:r>
          </a:p>
          <a:p>
            <a:pPr marL="588600" lvl="1" indent="-228600">
              <a:buFont typeface="+mj-lt"/>
              <a:buAutoNum type="arabicPeriod"/>
            </a:pPr>
            <a:r>
              <a:rPr lang="ru-RU" sz="900" dirty="0"/>
              <a:t>Контроллер доступа определяет, разрешить или нет доступ STA в соответствии с полученным пакетом запроса ассоциации, и отвечает пакетом CAPWAP, содержащим ответ ассоциации (</a:t>
            </a:r>
            <a:r>
              <a:rPr lang="ru-RU" sz="900" dirty="0" err="1"/>
              <a:t>Association</a:t>
            </a:r>
            <a:r>
              <a:rPr lang="ru-RU" sz="900" dirty="0"/>
              <a:t> </a:t>
            </a:r>
            <a:r>
              <a:rPr lang="ru-RU" sz="900" dirty="0" err="1"/>
              <a:t>Response</a:t>
            </a:r>
            <a:r>
              <a:rPr lang="ru-RU" sz="900" dirty="0"/>
              <a:t>).</a:t>
            </a:r>
          </a:p>
          <a:p>
            <a:pPr marL="588600" lvl="1" indent="-228600">
              <a:buFont typeface="+mj-lt"/>
              <a:buAutoNum type="arabicPeriod"/>
            </a:pPr>
            <a:r>
              <a:rPr lang="ru-RU" sz="900" dirty="0"/>
              <a:t>Точка доступа </a:t>
            </a:r>
            <a:r>
              <a:rPr lang="ru-RU" sz="900" dirty="0" err="1"/>
              <a:t>декапсулирует</a:t>
            </a:r>
            <a:r>
              <a:rPr lang="ru-RU" sz="900" dirty="0"/>
              <a:t> пакет CAPWAP для получения ответа ассоциации (</a:t>
            </a:r>
            <a:r>
              <a:rPr lang="ru-RU" sz="900" dirty="0" err="1"/>
              <a:t>Association</a:t>
            </a:r>
            <a:r>
              <a:rPr lang="ru-RU" sz="900" dirty="0"/>
              <a:t> </a:t>
            </a:r>
            <a:r>
              <a:rPr lang="ru-RU" sz="900" dirty="0" err="1"/>
              <a:t>Response</a:t>
            </a:r>
            <a:r>
              <a:rPr lang="ru-RU" sz="900" dirty="0"/>
              <a:t>) и отправляет его на STA.</a:t>
            </a:r>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28720684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ru-RU" sz="900" dirty="0"/>
              <a:t>Шифрование данных:</a:t>
            </a:r>
          </a:p>
          <a:p>
            <a:pPr lvl="1"/>
            <a:r>
              <a:rPr lang="ru-RU" sz="900" dirty="0"/>
              <a:t>Для обеспечения безопасности данных, помимо аутентификации доступа пользователя, необходимо реализовать шифрование пакетов данных на этапе аутентификации доступа. После шифрования расшифровать пакет данных может только устройство, на котором хранится соответствующий ключ. Другие устройства не могут расшифровать пакет, даже если они его получили, потому что у них нет соответствующего ключа.</a:t>
            </a:r>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2822882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ru-RU" sz="900" dirty="0"/>
              <a:t>Беспроводная локальная сеть (</a:t>
            </a:r>
            <a:r>
              <a:rPr lang="ru-RU" sz="900" dirty="0" err="1"/>
              <a:t>Wireless</a:t>
            </a:r>
            <a:r>
              <a:rPr lang="ru-RU" sz="900" dirty="0"/>
              <a:t> </a:t>
            </a:r>
            <a:r>
              <a:rPr lang="ru-RU" sz="900" dirty="0" err="1"/>
              <a:t>Local</a:t>
            </a:r>
            <a:r>
              <a:rPr lang="ru-RU" sz="900" dirty="0"/>
              <a:t> </a:t>
            </a:r>
            <a:r>
              <a:rPr lang="ru-RU" sz="900" dirty="0" err="1"/>
              <a:t>Area</a:t>
            </a:r>
            <a:r>
              <a:rPr lang="ru-RU" sz="900" dirty="0"/>
              <a:t> </a:t>
            </a:r>
            <a:r>
              <a:rPr lang="ru-RU" sz="900" dirty="0" err="1"/>
              <a:t>Network</a:t>
            </a:r>
            <a:r>
              <a:rPr lang="ru-RU" sz="900" dirty="0"/>
              <a:t>; WLAN) — локальная сеть, построенная на основе беспроводных технологий.</a:t>
            </a:r>
          </a:p>
          <a:p>
            <a:pPr lvl="1"/>
            <a:r>
              <a:rPr lang="ru-RU" sz="900" dirty="0"/>
              <a:t>К упомянутым здесь беспроводным технологиях, помимо </a:t>
            </a:r>
            <a:r>
              <a:rPr lang="ru-RU" sz="900" dirty="0" err="1"/>
              <a:t>Wi-Fi</a:t>
            </a:r>
            <a:r>
              <a:rPr lang="ru-RU" sz="900" dirty="0"/>
              <a:t>, относятся технологии ИК-связи, </a:t>
            </a:r>
            <a:r>
              <a:rPr lang="ru-RU" sz="900" dirty="0" err="1"/>
              <a:t>Bluetooth</a:t>
            </a:r>
            <a:r>
              <a:rPr lang="ru-RU" sz="900" dirty="0"/>
              <a:t> и </a:t>
            </a:r>
            <a:r>
              <a:rPr lang="ru-RU" sz="900" dirty="0" err="1"/>
              <a:t>ZigBee</a:t>
            </a:r>
            <a:r>
              <a:rPr lang="ru-RU" sz="900" dirty="0"/>
              <a:t>.</a:t>
            </a:r>
          </a:p>
          <a:p>
            <a:pPr lvl="1"/>
            <a:r>
              <a:rPr lang="ru-RU" sz="900" dirty="0"/>
              <a:t>Технология WLAN обеспечивает пользователям простой и удобный доступ к беспроводной сети, а также возможность перемещения в зоне ее покрытия.</a:t>
            </a:r>
          </a:p>
          <a:p>
            <a:r>
              <a:rPr lang="ru-RU" sz="900" dirty="0"/>
              <a:t>В зависимости от области применения беспроводные сети можно классифицировать на WPAN, WLAN, WMAN и WWAN.</a:t>
            </a:r>
          </a:p>
          <a:p>
            <a:pPr lvl="1"/>
            <a:r>
              <a:rPr lang="ru-RU" sz="900" dirty="0"/>
              <a:t>Беспроводная персональная сеть (WPAN): для развертывания обычно используются такие технологии, как </a:t>
            </a:r>
            <a:r>
              <a:rPr lang="ru-RU" sz="900" dirty="0" err="1"/>
              <a:t>Bluetooth</a:t>
            </a:r>
            <a:r>
              <a:rPr lang="ru-RU" sz="900" dirty="0"/>
              <a:t>, </a:t>
            </a:r>
            <a:r>
              <a:rPr lang="ru-RU" sz="900" dirty="0" err="1"/>
              <a:t>ZigBee</a:t>
            </a:r>
            <a:r>
              <a:rPr lang="ru-RU" sz="900" dirty="0"/>
              <a:t>, NFC, </a:t>
            </a:r>
            <a:r>
              <a:rPr lang="ru-RU" sz="900" dirty="0" err="1"/>
              <a:t>HomeRF</a:t>
            </a:r>
            <a:r>
              <a:rPr lang="ru-RU" sz="900" dirty="0"/>
              <a:t> и UWB.</a:t>
            </a:r>
          </a:p>
          <a:p>
            <a:pPr lvl="1"/>
            <a:r>
              <a:rPr lang="ru-RU" sz="900" dirty="0"/>
              <a:t>Беспроводная локальная сеть (WLAN): для развертывания обычно используется технология </a:t>
            </a:r>
            <a:r>
              <a:rPr lang="ru-RU" sz="900" dirty="0" err="1"/>
              <a:t>Wi-Fi</a:t>
            </a:r>
            <a:r>
              <a:rPr lang="ru-RU" sz="900" dirty="0"/>
              <a:t>. Также могут использоваться технологии, связанные с WPAN.</a:t>
            </a:r>
          </a:p>
          <a:p>
            <a:pPr lvl="1"/>
            <a:r>
              <a:rPr lang="ru-RU" sz="900" dirty="0"/>
              <a:t>Беспроводная сеть масштаба города (WMAN): для развертывания обычно используется технология </a:t>
            </a:r>
            <a:r>
              <a:rPr lang="ru-RU" sz="900" dirty="0" err="1"/>
              <a:t>WiMAX</a:t>
            </a:r>
            <a:r>
              <a:rPr lang="ru-RU" sz="900" dirty="0"/>
              <a:t> (</a:t>
            </a:r>
            <a:r>
              <a:rPr lang="ru-RU" sz="900" dirty="0" err="1"/>
              <a:t>Worldwide</a:t>
            </a:r>
            <a:r>
              <a:rPr lang="ru-RU" sz="900" dirty="0"/>
              <a:t> </a:t>
            </a:r>
            <a:r>
              <a:rPr lang="ru-RU" sz="900" dirty="0" err="1"/>
              <a:t>Interoperability</a:t>
            </a:r>
            <a:r>
              <a:rPr lang="ru-RU" sz="900" dirty="0"/>
              <a:t> </a:t>
            </a:r>
            <a:r>
              <a:rPr lang="ru-RU" sz="900" dirty="0" err="1"/>
              <a:t>for</a:t>
            </a:r>
            <a:r>
              <a:rPr lang="ru-RU" sz="900" dirty="0"/>
              <a:t> </a:t>
            </a:r>
            <a:r>
              <a:rPr lang="ru-RU" sz="900" dirty="0" err="1"/>
              <a:t>Microwave</a:t>
            </a:r>
            <a:r>
              <a:rPr lang="ru-RU" sz="900" dirty="0"/>
              <a:t> </a:t>
            </a:r>
            <a:r>
              <a:rPr lang="ru-RU" sz="900" dirty="0" err="1"/>
              <a:t>Access</a:t>
            </a:r>
            <a:r>
              <a:rPr lang="ru-RU" sz="900" dirty="0"/>
              <a:t>), разработанная с целью предоставления универсальной беспроводной связи на больших расстояниях для широкого спектра устройств.</a:t>
            </a:r>
          </a:p>
          <a:p>
            <a:pPr lvl="1"/>
            <a:r>
              <a:rPr lang="ru-RU" sz="900" dirty="0"/>
              <a:t>Беспроводная глобальная сеть (WWAN): для развертывания обычно используются такие технологии, как GSM, CDMA, WCDMA, TD-SCDMA, LTE и 5G.</a:t>
            </a:r>
          </a:p>
        </p:txBody>
      </p:sp>
      <p:sp>
        <p:nvSpPr>
          <p:cNvPr id="7" name="幻灯片图像占位符 6"/>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00974294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5159495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ru-RU" sz="900" dirty="0"/>
              <a:t>С быстрым развитием и развертыванием корпоративных сетей появляется все больше различных угроз безопасности, включая вирусы, троянские программы, программы-шпионы и вредоносные сетевые атаки. В традиционной корпоративной сети принято считать, что интрасеть является безопасной, а все угрозы исходят из внешней сети. Однако исследования показывают, что 80% уязвимостей </a:t>
            </a:r>
            <a:r>
              <a:rPr lang="ru-RU" sz="900" dirty="0" err="1"/>
              <a:t>кибербезопасности</a:t>
            </a:r>
            <a:r>
              <a:rPr lang="ru-RU" sz="900" dirty="0"/>
              <a:t> приходится именно на внутреннюю сеть. Угрозы сетевой безопасности и вирусы серьезно влияют на работу сети, приводя к различным сбоям. Пользователи внутренней сети могут даже не замечать, что при просмотре веб-сайтов во внешней сети на их компьютеры автоматически устанавливаются шпионские или троянские программы. После чего вредоносное программное обеспечение может распространяться по всей интрасети.</a:t>
            </a:r>
          </a:p>
          <a:p>
            <a:r>
              <a:rPr lang="ru-RU" sz="900" dirty="0"/>
              <a:t>Таким образом, по мере того, как проблемы безопасности продолжают расти, традиционных мер безопасности становится недостаточно. Необходимо переходить от пассивной модели обеспечения безопасности к активным мерам. К решению проблем сетевой безопасности нужно подходить обстоятельно, начиная с терминальных устройств. Только так можно повысить уровень информационной безопасности всего предприятия.</a:t>
            </a:r>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98804260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6268029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ru-RU" sz="900" dirty="0"/>
              <a:t>Режим туннельной передачи:</a:t>
            </a:r>
          </a:p>
          <a:p>
            <a:pPr lvl="1"/>
            <a:r>
              <a:rPr lang="ru-RU" sz="900" dirty="0"/>
              <a:t>Преимущества: контроллер доступа пересылает все пакеты данных, обеспечивая безопасность и упрощая централизованное управление и контроль.</a:t>
            </a:r>
          </a:p>
          <a:p>
            <a:pPr lvl="1"/>
            <a:r>
              <a:rPr lang="ru-RU" sz="900" dirty="0"/>
              <a:t>Недостатки: передачу сервисных данных также осуществляет контроллер доступа, что является неэффективным и увеличивает нагрузку контроллера.</a:t>
            </a:r>
          </a:p>
          <a:p>
            <a:r>
              <a:rPr lang="ru-RU" sz="900" dirty="0"/>
              <a:t>Режим прямой передачи:</a:t>
            </a:r>
          </a:p>
          <a:p>
            <a:pPr lvl="1"/>
            <a:r>
              <a:rPr lang="ru-RU" sz="900" dirty="0"/>
              <a:t>Преимущества: пакеты сервисных данных не пересылаются через контроллер доступа, что повышает эффективность передачи пакетов и снижает нагрузку контроллера.</a:t>
            </a:r>
          </a:p>
          <a:p>
            <a:pPr lvl="1"/>
            <a:r>
              <a:rPr lang="ru-RU" sz="900" dirty="0"/>
              <a:t>Недостатки: сложно реализовать централизованное управление и контроль сервисных данных.</a:t>
            </a:r>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6010387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5764813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ru-RU" sz="900" dirty="0"/>
              <a:t>Команда: </a:t>
            </a:r>
            <a:r>
              <a:rPr lang="ru-RU" sz="900" b="1" dirty="0" err="1"/>
              <a:t>option</a:t>
            </a:r>
            <a:r>
              <a:rPr lang="ru-RU" sz="900" dirty="0"/>
              <a:t> </a:t>
            </a:r>
            <a:r>
              <a:rPr lang="ru-RU" sz="900" i="1" dirty="0" err="1"/>
              <a:t>code</a:t>
            </a:r>
            <a:r>
              <a:rPr lang="ru-RU" sz="900" dirty="0"/>
              <a:t> [ </a:t>
            </a:r>
            <a:r>
              <a:rPr lang="ru-RU" sz="900" b="1" dirty="0" err="1"/>
              <a:t>sub-option</a:t>
            </a:r>
            <a:r>
              <a:rPr lang="ru-RU" sz="900" dirty="0"/>
              <a:t> </a:t>
            </a:r>
            <a:r>
              <a:rPr lang="ru-RU" sz="900" i="1" dirty="0" err="1"/>
              <a:t>sub-code</a:t>
            </a:r>
            <a:r>
              <a:rPr lang="ru-RU" sz="900" dirty="0"/>
              <a:t> ] { </a:t>
            </a:r>
            <a:r>
              <a:rPr lang="ru-RU" sz="900" b="1" dirty="0" err="1"/>
              <a:t>ascii</a:t>
            </a:r>
            <a:r>
              <a:rPr lang="ru-RU" sz="900" dirty="0"/>
              <a:t> </a:t>
            </a:r>
            <a:r>
              <a:rPr lang="ru-RU" sz="900" i="1" dirty="0" err="1"/>
              <a:t>ascii-string</a:t>
            </a:r>
            <a:r>
              <a:rPr lang="ru-RU" sz="900" i="1" dirty="0"/>
              <a:t> </a:t>
            </a:r>
            <a:r>
              <a:rPr lang="ru-RU" sz="900" dirty="0"/>
              <a:t>| </a:t>
            </a:r>
            <a:r>
              <a:rPr lang="ru-RU" sz="900" b="1" dirty="0" err="1"/>
              <a:t>hex</a:t>
            </a:r>
            <a:r>
              <a:rPr lang="ru-RU" sz="900" dirty="0"/>
              <a:t> </a:t>
            </a:r>
            <a:r>
              <a:rPr lang="ru-RU" sz="900" i="1" dirty="0" err="1"/>
              <a:t>hex-string</a:t>
            </a:r>
            <a:r>
              <a:rPr lang="ru-RU" sz="900" dirty="0"/>
              <a:t> | </a:t>
            </a:r>
            <a:r>
              <a:rPr lang="ru-RU" sz="900" b="1" dirty="0" err="1"/>
              <a:t>cipher</a:t>
            </a:r>
            <a:r>
              <a:rPr lang="ru-RU" sz="900" dirty="0"/>
              <a:t> </a:t>
            </a:r>
            <a:r>
              <a:rPr lang="ru-RU" sz="900" i="1" dirty="0" err="1"/>
              <a:t>cipher-string</a:t>
            </a:r>
            <a:r>
              <a:rPr lang="ru-RU" sz="900" i="1" dirty="0"/>
              <a:t> </a:t>
            </a:r>
            <a:r>
              <a:rPr lang="ru-RU" sz="900" dirty="0"/>
              <a:t>| </a:t>
            </a:r>
            <a:r>
              <a:rPr lang="ru-RU" sz="900" b="1" dirty="0" err="1"/>
              <a:t>ip-address</a:t>
            </a:r>
            <a:r>
              <a:rPr lang="ru-RU" sz="900" dirty="0"/>
              <a:t> </a:t>
            </a:r>
            <a:r>
              <a:rPr lang="ru-RU" sz="900" i="1" dirty="0" err="1"/>
              <a:t>ip-address</a:t>
            </a:r>
            <a:r>
              <a:rPr lang="ru-RU" sz="900" dirty="0"/>
              <a:t> }</a:t>
            </a:r>
          </a:p>
          <a:p>
            <a:pPr lvl="1"/>
            <a:r>
              <a:rPr lang="ru-RU" sz="900" i="1" dirty="0" err="1"/>
              <a:t>code</a:t>
            </a:r>
            <a:r>
              <a:rPr lang="ru-RU" sz="900" dirty="0"/>
              <a:t>: код определяемой пользователем опции. Значением может быть целое число в диапазоне от 1 до 254, за исключением значений 1, 3, 6, 15, 44, 46, 50, 51, 52, 53, 54, 55, 57, 58, 59, 61, 82, 121 и 184.</a:t>
            </a:r>
          </a:p>
          <a:p>
            <a:pPr lvl="1"/>
            <a:r>
              <a:rPr lang="ru-RU" sz="900" b="1" dirty="0" err="1"/>
              <a:t>sub-option</a:t>
            </a:r>
            <a:r>
              <a:rPr lang="ru-RU" sz="900" dirty="0"/>
              <a:t> </a:t>
            </a:r>
            <a:r>
              <a:rPr lang="ru-RU" sz="900" i="1" dirty="0" err="1"/>
              <a:t>sub-code</a:t>
            </a:r>
            <a:r>
              <a:rPr lang="ru-RU" sz="900" dirty="0"/>
              <a:t>: код определяемой пользователем </a:t>
            </a:r>
            <a:r>
              <a:rPr lang="ru-RU" sz="900" dirty="0" err="1"/>
              <a:t>подопции</a:t>
            </a:r>
            <a:r>
              <a:rPr lang="ru-RU" sz="900" dirty="0"/>
              <a:t>. Значением может быть целое число в диапазоне от 1 до 254. Для получения более подробной информации см. RFC 2132.</a:t>
            </a:r>
          </a:p>
          <a:p>
            <a:pPr lvl="1"/>
            <a:r>
              <a:rPr lang="ru-RU" sz="900" b="1" dirty="0" err="1"/>
              <a:t>ascii</a:t>
            </a:r>
            <a:r>
              <a:rPr lang="ru-RU" sz="900" b="1" dirty="0"/>
              <a:t> </a:t>
            </a:r>
            <a:r>
              <a:rPr lang="ru-RU" sz="900" dirty="0"/>
              <a:t>| </a:t>
            </a:r>
            <a:r>
              <a:rPr lang="ru-RU" sz="900" b="1" dirty="0" err="1"/>
              <a:t>hex</a:t>
            </a:r>
            <a:r>
              <a:rPr lang="ru-RU" sz="900" dirty="0"/>
              <a:t> | </a:t>
            </a:r>
            <a:r>
              <a:rPr lang="ru-RU" sz="900" b="1" dirty="0" err="1"/>
              <a:t>cipher</a:t>
            </a:r>
            <a:r>
              <a:rPr lang="ru-RU" sz="900" dirty="0"/>
              <a:t>: формат кода определяемой пользователем опции: строка символов ASCII, строка шестнадцатеричных символов или строка символов зашифрованного текста.</a:t>
            </a:r>
          </a:p>
          <a:p>
            <a:pPr lvl="1"/>
            <a:r>
              <a:rPr lang="ru-RU" sz="900" b="1" dirty="0" err="1"/>
              <a:t>ip-address</a:t>
            </a:r>
            <a:r>
              <a:rPr lang="ru-RU" sz="900" dirty="0"/>
              <a:t> </a:t>
            </a:r>
            <a:r>
              <a:rPr lang="ru-RU" sz="900" i="1" dirty="0" err="1"/>
              <a:t>ip-address</a:t>
            </a:r>
            <a:r>
              <a:rPr lang="ru-RU" sz="900" dirty="0"/>
              <a:t>: код определяемой пользователем опции в виде IP-адреса.</a:t>
            </a:r>
          </a:p>
          <a:p>
            <a:r>
              <a:rPr lang="ru-RU" sz="900" dirty="0"/>
              <a:t>Команда: </a:t>
            </a:r>
            <a:r>
              <a:rPr lang="ru-RU" sz="900" b="1" dirty="0" err="1"/>
              <a:t>regulatory-domain-profile</a:t>
            </a:r>
            <a:r>
              <a:rPr lang="ru-RU" sz="900" b="1" dirty="0"/>
              <a:t> </a:t>
            </a:r>
            <a:r>
              <a:rPr lang="ru-RU" sz="900" b="1" dirty="0" err="1"/>
              <a:t>name</a:t>
            </a:r>
            <a:r>
              <a:rPr lang="ru-RU" sz="900" b="1" dirty="0"/>
              <a:t> </a:t>
            </a:r>
            <a:r>
              <a:rPr lang="ru-RU" sz="900" i="1" dirty="0" err="1"/>
              <a:t>profile-name</a:t>
            </a:r>
            <a:r>
              <a:rPr lang="ru-RU" sz="900" i="1" dirty="0"/>
              <a:t> </a:t>
            </a:r>
          </a:p>
          <a:p>
            <a:pPr lvl="1"/>
            <a:r>
              <a:rPr lang="ru-RU" sz="900" b="1" dirty="0" err="1"/>
              <a:t>name</a:t>
            </a:r>
            <a:r>
              <a:rPr lang="ru-RU" sz="900" dirty="0"/>
              <a:t> </a:t>
            </a:r>
            <a:r>
              <a:rPr lang="ru-RU" sz="900" i="1" dirty="0" err="1"/>
              <a:t>profile-name</a:t>
            </a:r>
            <a:r>
              <a:rPr lang="ru-RU" sz="900" dirty="0"/>
              <a:t>: имя профиля регулирующего домена. Значение представляет собой строку длиной от 1 до 35 символов без учета регистра. Значение не может содержать вопросительные знаки (?) и пробелы, а также не может начинаться или заканчиваться двойными кавычками (").</a:t>
            </a:r>
          </a:p>
        </p:txBody>
      </p:sp>
      <p:sp>
        <p:nvSpPr>
          <p:cNvPr id="7" name="幻灯片图像占位符 6"/>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89201719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780308"/>
            <a:ext cx="5932800" cy="5108400"/>
          </a:xfrm>
        </p:spPr>
        <p:txBody>
          <a:bodyPr/>
          <a:lstStyle/>
          <a:p>
            <a:pPr lvl="0"/>
            <a:r>
              <a:rPr lang="ru-RU" sz="900" dirty="0"/>
              <a:t>Команда: </a:t>
            </a:r>
            <a:r>
              <a:rPr lang="ru-RU" sz="900" b="1" dirty="0" err="1"/>
              <a:t>country-code</a:t>
            </a:r>
            <a:r>
              <a:rPr lang="ru-RU" sz="900" dirty="0"/>
              <a:t> </a:t>
            </a:r>
            <a:r>
              <a:rPr lang="ru-RU" sz="900" i="1" dirty="0" err="1"/>
              <a:t>country-code</a:t>
            </a:r>
            <a:endParaRPr lang="ru-RU" sz="900" i="1" dirty="0"/>
          </a:p>
          <a:p>
            <a:pPr lvl="1"/>
            <a:r>
              <a:rPr lang="ru-RU" sz="900" i="1" dirty="0" err="1"/>
              <a:t>country-code</a:t>
            </a:r>
            <a:r>
              <a:rPr lang="ru-RU" sz="900" dirty="0"/>
              <a:t>: код страны. В качестве значения используется строка символов перечислимого типа.</a:t>
            </a:r>
          </a:p>
          <a:p>
            <a:pPr lvl="1"/>
            <a:r>
              <a:rPr lang="ru-RU" sz="900" dirty="0"/>
              <a:t>Контроллер доступа поддерживает следующие коды стран:</a:t>
            </a:r>
          </a:p>
          <a:p>
            <a:pPr lvl="2"/>
            <a:r>
              <a:rPr lang="ru-RU" sz="900" dirty="0"/>
              <a:t>CN (значение по умолчанию): Китай</a:t>
            </a:r>
          </a:p>
          <a:p>
            <a:pPr lvl="2"/>
            <a:r>
              <a:rPr lang="ru-RU" sz="900" dirty="0"/>
              <a:t>AU: Австралия</a:t>
            </a:r>
          </a:p>
          <a:p>
            <a:pPr lvl="2"/>
            <a:r>
              <a:rPr lang="ru-RU" sz="900" dirty="0"/>
              <a:t>CA: Канада</a:t>
            </a:r>
          </a:p>
          <a:p>
            <a:pPr lvl="2"/>
            <a:r>
              <a:rPr lang="ru-RU" sz="900" dirty="0"/>
              <a:t>DE: Германия</a:t>
            </a:r>
          </a:p>
          <a:p>
            <a:pPr lvl="2"/>
            <a:r>
              <a:rPr lang="ru-RU" sz="900" dirty="0"/>
              <a:t>FR: Франция</a:t>
            </a:r>
          </a:p>
          <a:p>
            <a:pPr lvl="2"/>
            <a:r>
              <a:rPr lang="ru-RU" sz="900" dirty="0"/>
              <a:t>US: США</a:t>
            </a:r>
          </a:p>
          <a:p>
            <a:pPr lvl="2"/>
            <a:r>
              <a:rPr lang="ru-RU" sz="900" dirty="0"/>
              <a:t>...</a:t>
            </a:r>
          </a:p>
        </p:txBody>
      </p:sp>
    </p:spTree>
    <p:extLst>
      <p:ext uri="{BB962C8B-B14F-4D97-AF65-F5344CB8AC3E}">
        <p14:creationId xmlns:p14="http://schemas.microsoft.com/office/powerpoint/2010/main" val="32927720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ru-RU" sz="900" dirty="0"/>
              <a:t>Команда: </a:t>
            </a:r>
            <a:r>
              <a:rPr lang="ru-RU" sz="900" b="1" dirty="0" err="1"/>
              <a:t>ap-group</a:t>
            </a:r>
            <a:r>
              <a:rPr lang="ru-RU" sz="900" b="1" dirty="0"/>
              <a:t> </a:t>
            </a:r>
            <a:r>
              <a:rPr lang="ru-RU" sz="900" b="1" dirty="0" err="1"/>
              <a:t>name</a:t>
            </a:r>
            <a:r>
              <a:rPr lang="ru-RU" sz="900" b="1" dirty="0"/>
              <a:t> </a:t>
            </a:r>
            <a:r>
              <a:rPr lang="ru-RU" sz="900" i="1" dirty="0" err="1"/>
              <a:t>group-name</a:t>
            </a:r>
            <a:endParaRPr lang="ru-RU" sz="900" i="1" dirty="0"/>
          </a:p>
          <a:p>
            <a:pPr lvl="1"/>
            <a:r>
              <a:rPr lang="ru-RU" sz="900" b="1" dirty="0" err="1"/>
              <a:t>name</a:t>
            </a:r>
            <a:r>
              <a:rPr lang="ru-RU" sz="900" dirty="0"/>
              <a:t> </a:t>
            </a:r>
            <a:r>
              <a:rPr lang="ru-RU" sz="900" i="1" dirty="0" err="1"/>
              <a:t>group-name</a:t>
            </a:r>
            <a:r>
              <a:rPr lang="ru-RU" sz="900" dirty="0"/>
              <a:t>: имя группы AP. В качестве значения используется строка длиной от 1 до 35 символов. Значение не может содержать вопросительные знаки (?), слеши (/) и пробелы, а также не может начинаться или заканчиваться двойными кавычками (").</a:t>
            </a:r>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54009394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ru-RU" sz="900" dirty="0"/>
              <a:t>Команда: </a:t>
            </a:r>
            <a:r>
              <a:rPr lang="ru-RU" sz="900" b="1" dirty="0" err="1"/>
              <a:t>ap-id</a:t>
            </a:r>
            <a:r>
              <a:rPr lang="ru-RU" sz="900" dirty="0"/>
              <a:t> </a:t>
            </a:r>
            <a:r>
              <a:rPr lang="ru-RU" sz="900" i="1" dirty="0" err="1"/>
              <a:t>ap-id</a:t>
            </a:r>
            <a:r>
              <a:rPr lang="ru-RU" sz="900" dirty="0"/>
              <a:t> [ </a:t>
            </a:r>
            <a:r>
              <a:rPr lang="ru-RU" sz="900" b="1" dirty="0"/>
              <a:t>[ </a:t>
            </a:r>
            <a:r>
              <a:rPr lang="ru-RU" sz="900" b="1" dirty="0" err="1"/>
              <a:t>type-id</a:t>
            </a:r>
            <a:r>
              <a:rPr lang="ru-RU" sz="900" b="1" dirty="0"/>
              <a:t> </a:t>
            </a:r>
            <a:r>
              <a:rPr lang="ru-RU" sz="900" i="1" dirty="0" err="1"/>
              <a:t>type-id</a:t>
            </a:r>
            <a:r>
              <a:rPr lang="ru-RU" sz="900" dirty="0"/>
              <a:t> | </a:t>
            </a:r>
            <a:r>
              <a:rPr lang="ru-RU" sz="900" b="1" dirty="0" err="1"/>
              <a:t>ap-type</a:t>
            </a:r>
            <a:r>
              <a:rPr lang="ru-RU" sz="900" dirty="0"/>
              <a:t> </a:t>
            </a:r>
            <a:r>
              <a:rPr lang="ru-RU" sz="900" i="1" dirty="0" err="1"/>
              <a:t>ap-type</a:t>
            </a:r>
            <a:r>
              <a:rPr lang="ru-RU" sz="900" dirty="0"/>
              <a:t> ] { </a:t>
            </a:r>
            <a:r>
              <a:rPr lang="ru-RU" sz="900" b="1" dirty="0" err="1"/>
              <a:t>ap-mac</a:t>
            </a:r>
            <a:r>
              <a:rPr lang="ru-RU" sz="900" b="1" dirty="0"/>
              <a:t> </a:t>
            </a:r>
            <a:r>
              <a:rPr lang="ru-RU" sz="900" i="1" dirty="0" err="1"/>
              <a:t>ap-mac</a:t>
            </a:r>
            <a:r>
              <a:rPr lang="ru-RU" sz="900" dirty="0"/>
              <a:t> | </a:t>
            </a:r>
            <a:r>
              <a:rPr lang="ru-RU" sz="900" b="1" dirty="0" err="1"/>
              <a:t>ap-sn</a:t>
            </a:r>
            <a:r>
              <a:rPr lang="ru-RU" sz="900" dirty="0"/>
              <a:t> </a:t>
            </a:r>
            <a:r>
              <a:rPr lang="ru-RU" sz="900" i="1" dirty="0" err="1"/>
              <a:t>ap-sn</a:t>
            </a:r>
            <a:r>
              <a:rPr lang="ru-RU" sz="900" dirty="0"/>
              <a:t> | </a:t>
            </a:r>
            <a:r>
              <a:rPr lang="ru-RU" sz="900" b="1" dirty="0" err="1"/>
              <a:t>ap-mac</a:t>
            </a:r>
            <a:r>
              <a:rPr lang="ru-RU" sz="900" dirty="0"/>
              <a:t> </a:t>
            </a:r>
            <a:r>
              <a:rPr lang="ru-RU" sz="900" i="1" dirty="0" err="1"/>
              <a:t>ap-mac</a:t>
            </a:r>
            <a:r>
              <a:rPr lang="ru-RU" sz="900" i="1" dirty="0"/>
              <a:t> </a:t>
            </a:r>
            <a:r>
              <a:rPr lang="ru-RU" sz="900" b="1" dirty="0" err="1"/>
              <a:t>ap-sn</a:t>
            </a:r>
            <a:r>
              <a:rPr lang="ru-RU" sz="900" dirty="0"/>
              <a:t> </a:t>
            </a:r>
            <a:r>
              <a:rPr lang="ru-RU" sz="900" i="1" dirty="0" err="1"/>
              <a:t>ap-sn</a:t>
            </a:r>
            <a:r>
              <a:rPr lang="ru-RU" sz="900" dirty="0"/>
              <a:t> } ]</a:t>
            </a:r>
          </a:p>
          <a:p>
            <a:pPr lvl="1"/>
            <a:r>
              <a:rPr lang="ru-RU" sz="900" i="1" dirty="0" err="1"/>
              <a:t>ap-id</a:t>
            </a:r>
            <a:r>
              <a:rPr lang="ru-RU" sz="900" dirty="0"/>
              <a:t>: идентификатор точки доступа. Значением может быть целое число в диапазоне от 0 до 8191.</a:t>
            </a:r>
          </a:p>
          <a:p>
            <a:pPr lvl="1"/>
            <a:r>
              <a:rPr lang="ru-RU" sz="900" i="1" dirty="0" err="1"/>
              <a:t>type-id</a:t>
            </a:r>
            <a:r>
              <a:rPr lang="ru-RU" sz="900" i="1" dirty="0"/>
              <a:t>:</a:t>
            </a:r>
            <a:r>
              <a:rPr lang="ru-RU" sz="900" dirty="0"/>
              <a:t> идентификатор типа точки доступа. Значением может быть целое число в диапазоне от 0 до 255.</a:t>
            </a:r>
          </a:p>
          <a:p>
            <a:pPr lvl="1"/>
            <a:r>
              <a:rPr lang="ru-RU" sz="900" i="1" dirty="0" err="1"/>
              <a:t>ap-type</a:t>
            </a:r>
            <a:r>
              <a:rPr lang="ru-RU" sz="900" dirty="0"/>
              <a:t>: тип точки доступа. В качестве значения используется строка длиной от 1 до 31 символов. </a:t>
            </a:r>
          </a:p>
          <a:p>
            <a:pPr lvl="1"/>
            <a:r>
              <a:rPr lang="ru-RU" sz="900" i="1" dirty="0" err="1"/>
              <a:t>ap-mac</a:t>
            </a:r>
            <a:r>
              <a:rPr lang="ru-RU" sz="900" i="1" dirty="0"/>
              <a:t>:</a:t>
            </a:r>
            <a:r>
              <a:rPr lang="ru-RU" sz="900" dirty="0"/>
              <a:t> MAC-адрес точки доступа. Значение имеет формат H-H-H, где H — четырехзначное шестнадцатеричное число.</a:t>
            </a:r>
          </a:p>
          <a:p>
            <a:pPr lvl="1"/>
            <a:r>
              <a:rPr lang="ru-RU" sz="900" i="1" dirty="0" err="1"/>
              <a:t>ap-sn</a:t>
            </a:r>
            <a:r>
              <a:rPr lang="ru-RU" sz="900" i="1" dirty="0"/>
              <a:t>: </a:t>
            </a:r>
            <a:r>
              <a:rPr lang="ru-RU" sz="900" dirty="0"/>
              <a:t>серийный номер точки доступа. В качестве значения используется строка длиной от 1 до 31 символов, включающих только буквы и цифры.</a:t>
            </a:r>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03147129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ru-RU" sz="900" dirty="0"/>
              <a:t>Команда: </a:t>
            </a:r>
            <a:r>
              <a:rPr lang="ru-RU" sz="900" b="1" dirty="0" err="1"/>
              <a:t>radio</a:t>
            </a:r>
            <a:r>
              <a:rPr lang="ru-RU" sz="900" dirty="0"/>
              <a:t> </a:t>
            </a:r>
            <a:r>
              <a:rPr lang="ru-RU" sz="900" i="1" dirty="0" err="1"/>
              <a:t>radio-id</a:t>
            </a:r>
            <a:endParaRPr lang="ru-RU" sz="900" i="1" dirty="0"/>
          </a:p>
          <a:p>
            <a:pPr lvl="1"/>
            <a:r>
              <a:rPr lang="ru-RU" sz="900" i="1" dirty="0" err="1"/>
              <a:t>radio-id</a:t>
            </a:r>
            <a:r>
              <a:rPr lang="ru-RU" sz="900" dirty="0"/>
              <a:t>: идентификатор </a:t>
            </a:r>
            <a:r>
              <a:rPr lang="ru-RU" sz="900" dirty="0" err="1"/>
              <a:t>радиомодуля</a:t>
            </a:r>
            <a:r>
              <a:rPr lang="ru-RU" sz="900" dirty="0"/>
              <a:t>. Идентификатор </a:t>
            </a:r>
            <a:r>
              <a:rPr lang="ru-RU" sz="900" dirty="0" err="1"/>
              <a:t>радиомодуля</a:t>
            </a:r>
            <a:r>
              <a:rPr lang="ru-RU" sz="900" dirty="0"/>
              <a:t> должен существовать.</a:t>
            </a:r>
          </a:p>
          <a:p>
            <a:pPr lvl="0"/>
            <a:r>
              <a:rPr lang="ru-RU" sz="900" dirty="0"/>
              <a:t>Команды:</a:t>
            </a:r>
          </a:p>
          <a:p>
            <a:pPr lvl="1"/>
            <a:r>
              <a:rPr lang="ru-RU" sz="900" b="1" dirty="0" err="1"/>
              <a:t>channel</a:t>
            </a:r>
            <a:r>
              <a:rPr lang="ru-RU" sz="900" b="1" dirty="0"/>
              <a:t> { 20mhz | 40mhz-minus | 40mhz-plus | 80mhz | 160mhz }</a:t>
            </a:r>
            <a:r>
              <a:rPr lang="ru-RU" sz="900" dirty="0"/>
              <a:t> </a:t>
            </a:r>
            <a:r>
              <a:rPr lang="ru-RU" sz="900" i="1" dirty="0" err="1"/>
              <a:t>channel</a:t>
            </a:r>
            <a:endParaRPr lang="ru-RU" sz="900" i="1" dirty="0"/>
          </a:p>
          <a:p>
            <a:pPr lvl="1"/>
            <a:r>
              <a:rPr lang="ru-RU" sz="900" b="1" dirty="0" err="1"/>
              <a:t>channel</a:t>
            </a:r>
            <a:r>
              <a:rPr lang="ru-RU" sz="900" b="1" dirty="0"/>
              <a:t> 80+80mhz </a:t>
            </a:r>
            <a:r>
              <a:rPr lang="ru-RU" sz="900" i="1" dirty="0"/>
              <a:t>channel1 channel2</a:t>
            </a:r>
          </a:p>
          <a:p>
            <a:pPr lvl="1"/>
            <a:r>
              <a:rPr lang="ru-RU" sz="900" b="1" dirty="0"/>
              <a:t>20mhz</a:t>
            </a:r>
            <a:r>
              <a:rPr lang="ru-RU" sz="900" dirty="0"/>
              <a:t>: рабочая полоса пропускания </a:t>
            </a:r>
            <a:r>
              <a:rPr lang="ru-RU" sz="900" dirty="0" err="1"/>
              <a:t>радиомодуля</a:t>
            </a:r>
            <a:r>
              <a:rPr lang="ru-RU" sz="900" dirty="0"/>
              <a:t> 20 МГц.</a:t>
            </a:r>
          </a:p>
          <a:p>
            <a:pPr lvl="1"/>
            <a:r>
              <a:rPr lang="ru-RU" sz="900" b="1" dirty="0"/>
              <a:t>40mhz-minus:</a:t>
            </a:r>
            <a:r>
              <a:rPr lang="ru-RU" sz="900" dirty="0"/>
              <a:t> рабочая полоса пропускания </a:t>
            </a:r>
            <a:r>
              <a:rPr lang="ru-RU" sz="900" dirty="0" err="1"/>
              <a:t>радиомодуля</a:t>
            </a:r>
            <a:r>
              <a:rPr lang="ru-RU" sz="900" dirty="0"/>
              <a:t> на уровне минус 40 МГц.</a:t>
            </a:r>
          </a:p>
          <a:p>
            <a:pPr lvl="1"/>
            <a:r>
              <a:rPr lang="ru-RU" sz="900" b="1" dirty="0"/>
              <a:t>40mhz-plus:</a:t>
            </a:r>
            <a:r>
              <a:rPr lang="ru-RU" sz="900" dirty="0"/>
              <a:t> рабочая полоса пропускания </a:t>
            </a:r>
            <a:r>
              <a:rPr lang="ru-RU" sz="900" dirty="0" err="1"/>
              <a:t>радиомодуля</a:t>
            </a:r>
            <a:r>
              <a:rPr lang="ru-RU" sz="900" dirty="0"/>
              <a:t> на уровне плюс 40 МГц.</a:t>
            </a:r>
          </a:p>
          <a:p>
            <a:pPr lvl="1"/>
            <a:r>
              <a:rPr lang="ru-RU" sz="900" b="1" dirty="0"/>
              <a:t>80mhz</a:t>
            </a:r>
            <a:r>
              <a:rPr lang="ru-RU" sz="900" dirty="0"/>
              <a:t>: рабочая полоса пропускания </a:t>
            </a:r>
            <a:r>
              <a:rPr lang="ru-RU" sz="900" dirty="0" err="1"/>
              <a:t>радиомодуля</a:t>
            </a:r>
            <a:r>
              <a:rPr lang="ru-RU" sz="900" dirty="0"/>
              <a:t> 80 МГц.</a:t>
            </a:r>
          </a:p>
          <a:p>
            <a:pPr lvl="1"/>
            <a:r>
              <a:rPr lang="ru-RU" sz="900" b="1" dirty="0"/>
              <a:t>160mhz</a:t>
            </a:r>
            <a:r>
              <a:rPr lang="ru-RU" sz="900" dirty="0"/>
              <a:t>: рабочая полоса пропускания </a:t>
            </a:r>
            <a:r>
              <a:rPr lang="ru-RU" sz="900" dirty="0" err="1"/>
              <a:t>радиомодуля</a:t>
            </a:r>
            <a:r>
              <a:rPr lang="ru-RU" sz="900" dirty="0"/>
              <a:t> 160 МГц.</a:t>
            </a:r>
          </a:p>
          <a:p>
            <a:pPr lvl="1"/>
            <a:r>
              <a:rPr lang="ru-RU" sz="900" b="1" dirty="0"/>
              <a:t>80+80mhz:</a:t>
            </a:r>
            <a:r>
              <a:rPr lang="ru-RU" sz="900" dirty="0"/>
              <a:t> рабочая полоса пропускания </a:t>
            </a:r>
            <a:r>
              <a:rPr lang="ru-RU" sz="900" dirty="0" err="1"/>
              <a:t>радиомодуля</a:t>
            </a:r>
            <a:r>
              <a:rPr lang="ru-RU" sz="900" dirty="0"/>
              <a:t> 80+80 МГц.</a:t>
            </a:r>
          </a:p>
          <a:p>
            <a:pPr lvl="1"/>
            <a:r>
              <a:rPr lang="ru-RU" sz="900" i="1" dirty="0" err="1"/>
              <a:t>channel</a:t>
            </a:r>
            <a:r>
              <a:rPr lang="ru-RU" sz="900" i="1" dirty="0"/>
              <a:t>/channel1/channel2:</a:t>
            </a:r>
            <a:r>
              <a:rPr lang="ru-RU" sz="900" dirty="0"/>
              <a:t> рабочий канал </a:t>
            </a:r>
            <a:r>
              <a:rPr lang="ru-RU" sz="900" dirty="0" err="1"/>
              <a:t>радиомодуля</a:t>
            </a:r>
            <a:r>
              <a:rPr lang="ru-RU" sz="900" dirty="0"/>
              <a:t>. Канал выбирается на основе кода страны и режима радиосвязи. </a:t>
            </a:r>
            <a:r>
              <a:rPr lang="ru-RU" sz="900" u="none" dirty="0"/>
              <a:t>Это параметр нумерованного типа</a:t>
            </a:r>
            <a:r>
              <a:rPr lang="ru-RU" sz="900" dirty="0"/>
              <a:t>. Диапазон значений определяется в соответствии с кодом страны и режимом радиосвязи.</a:t>
            </a:r>
          </a:p>
          <a:p>
            <a:pPr lvl="0"/>
            <a:r>
              <a:rPr lang="ru-RU" sz="900" dirty="0"/>
              <a:t>Команда: </a:t>
            </a:r>
            <a:r>
              <a:rPr lang="ru-RU" sz="900" b="1" dirty="0" err="1"/>
              <a:t>antenna-gain</a:t>
            </a:r>
            <a:r>
              <a:rPr lang="ru-RU" sz="900" dirty="0"/>
              <a:t> </a:t>
            </a:r>
            <a:r>
              <a:rPr lang="ru-RU" sz="900" i="1" dirty="0" err="1"/>
              <a:t>antenna-gain</a:t>
            </a:r>
            <a:endParaRPr lang="ru-RU" sz="900" i="1" dirty="0"/>
          </a:p>
          <a:p>
            <a:pPr lvl="1"/>
            <a:r>
              <a:rPr lang="ru-RU" sz="900" i="1" dirty="0" err="1"/>
              <a:t>antenna-gain</a:t>
            </a:r>
            <a:r>
              <a:rPr lang="ru-RU" sz="900" i="1" dirty="0"/>
              <a:t>:</a:t>
            </a:r>
            <a:r>
              <a:rPr lang="ru-RU" sz="900" dirty="0"/>
              <a:t> усиление антенны. Значением может быть целое число в диапазоне от 0 до 30 дБ.</a:t>
            </a:r>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9923054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780308"/>
            <a:ext cx="5932800" cy="5108400"/>
          </a:xfrm>
        </p:spPr>
        <p:txBody>
          <a:bodyPr/>
          <a:lstStyle/>
          <a:p>
            <a:r>
              <a:rPr lang="ru-RU" sz="900" dirty="0"/>
              <a:t>Преимущества WLAN:</a:t>
            </a:r>
          </a:p>
          <a:p>
            <a:pPr lvl="1"/>
            <a:r>
              <a:rPr lang="ru-RU" sz="900" dirty="0"/>
              <a:t>Высокая мобильность: устройства легко подключаются к WLAN, независимо от расположения кабелей и портов. Это делает WLAN наиболее подходящей для сценариев, в которых пользователи часто перемещаются, например, в офисных зданиях, залах аэропортов, курортных отелях, гостиницах, кафе и на стадионах.</a:t>
            </a:r>
          </a:p>
          <a:p>
            <a:pPr lvl="1"/>
            <a:r>
              <a:rPr lang="ru-RU" sz="900" dirty="0"/>
              <a:t>Гибкое развертывание: WLAN обеспечивает беспроводную связь в местах, где сложно проложить кабели, например, в метро и на автомагистралях. Для развертывания WLAN не требуется много кабелей, что существенно снижает </a:t>
            </a:r>
            <a:r>
              <a:rPr lang="ru-RU" sz="900" dirty="0" smtClean="0"/>
              <a:t>затраты</a:t>
            </a:r>
            <a:r>
              <a:rPr lang="ru-RU" sz="900" dirty="0"/>
              <a:t>. Она отличается простотой внедрения и высокой масштабируемостью.</a:t>
            </a:r>
          </a:p>
          <a:p>
            <a:r>
              <a:rPr lang="ru-RU" sz="900" dirty="0"/>
              <a:t>Примечание: в данном документе описывается технология WLAN, реализованная на основе стандартов 802.11. То есть для передачи информации в этой WLAN используются высокочастотные сигналы (2,4 ГГц или 5 ГГц).</a:t>
            </a:r>
          </a:p>
        </p:txBody>
      </p:sp>
    </p:spTree>
    <p:extLst>
      <p:ext uri="{BB962C8B-B14F-4D97-AF65-F5344CB8AC3E}">
        <p14:creationId xmlns:p14="http://schemas.microsoft.com/office/powerpoint/2010/main" val="249258472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ru-RU" sz="900" dirty="0"/>
              <a:t>Команда: </a:t>
            </a:r>
            <a:r>
              <a:rPr lang="ru-RU" sz="900" b="1" dirty="0" err="1"/>
              <a:t>eirp</a:t>
            </a:r>
            <a:r>
              <a:rPr lang="ru-RU" sz="900" dirty="0"/>
              <a:t> </a:t>
            </a:r>
            <a:r>
              <a:rPr lang="ru-RU" sz="900" i="1" dirty="0" err="1"/>
              <a:t>eirp</a:t>
            </a:r>
            <a:endParaRPr lang="ru-RU" sz="900" i="1" dirty="0"/>
          </a:p>
          <a:p>
            <a:pPr lvl="1"/>
            <a:r>
              <a:rPr lang="ru-RU" sz="900" i="1" dirty="0" err="1"/>
              <a:t>eirp</a:t>
            </a:r>
            <a:r>
              <a:rPr lang="ru-RU" sz="900" dirty="0"/>
              <a:t>: мощность передачи. Значением может быть целое число в диапазоне от 1 до 127 </a:t>
            </a:r>
            <a:r>
              <a:rPr lang="ru-RU" sz="900" dirty="0" err="1"/>
              <a:t>дБм</a:t>
            </a:r>
            <a:r>
              <a:rPr lang="ru-RU" sz="900" dirty="0"/>
              <a:t>.</a:t>
            </a:r>
          </a:p>
          <a:p>
            <a:pPr lvl="0"/>
            <a:r>
              <a:rPr lang="ru-RU" sz="900" dirty="0"/>
              <a:t>Команда: </a:t>
            </a:r>
            <a:r>
              <a:rPr lang="ru-RU" sz="900" b="1" dirty="0" err="1"/>
              <a:t>coverage</a:t>
            </a:r>
            <a:r>
              <a:rPr lang="ru-RU" sz="900" b="1" dirty="0"/>
              <a:t> </a:t>
            </a:r>
            <a:r>
              <a:rPr lang="ru-RU" sz="900" b="1" dirty="0" err="1"/>
              <a:t>distance</a:t>
            </a:r>
            <a:r>
              <a:rPr lang="ru-RU" sz="900" b="1" dirty="0"/>
              <a:t> </a:t>
            </a:r>
            <a:r>
              <a:rPr lang="ru-RU" sz="900" i="1" dirty="0" err="1"/>
              <a:t>distance</a:t>
            </a:r>
            <a:endParaRPr lang="ru-RU" sz="900" i="1" dirty="0"/>
          </a:p>
          <a:p>
            <a:pPr lvl="1"/>
            <a:r>
              <a:rPr lang="ru-RU" sz="900" i="1" dirty="0" err="1"/>
              <a:t>distance</a:t>
            </a:r>
            <a:r>
              <a:rPr lang="ru-RU" sz="900" dirty="0"/>
              <a:t>: дальность покрытия радиосети. Каждое расстояние соответствует группе параметров передачи, ожидания и приема (</a:t>
            </a:r>
            <a:r>
              <a:rPr lang="ru-RU" sz="900" dirty="0" err="1"/>
              <a:t>slottime</a:t>
            </a:r>
            <a:r>
              <a:rPr lang="ru-RU" sz="900" dirty="0"/>
              <a:t>, </a:t>
            </a:r>
            <a:r>
              <a:rPr lang="ru-RU" sz="900" dirty="0" err="1"/>
              <a:t>acktimeout</a:t>
            </a:r>
            <a:r>
              <a:rPr lang="ru-RU" sz="900" dirty="0"/>
              <a:t> и </a:t>
            </a:r>
            <a:r>
              <a:rPr lang="ru-RU" sz="900" dirty="0" err="1"/>
              <a:t>ctstimeout</a:t>
            </a:r>
            <a:r>
              <a:rPr lang="ru-RU" sz="900" dirty="0"/>
              <a:t>). Дальность </a:t>
            </a:r>
            <a:r>
              <a:rPr lang="ru-RU" sz="900" dirty="0" err="1"/>
              <a:t>радиопокрытия</a:t>
            </a:r>
            <a:r>
              <a:rPr lang="ru-RU" sz="900" dirty="0"/>
              <a:t> можно сконфигурировать на основе расстояния между точками доступа. В этом случае точки доступа будут автоматически настраивать значения </a:t>
            </a:r>
            <a:r>
              <a:rPr lang="ru-RU" sz="900" dirty="0" err="1"/>
              <a:t>slottime</a:t>
            </a:r>
            <a:r>
              <a:rPr lang="ru-RU" sz="900" dirty="0"/>
              <a:t>, </a:t>
            </a:r>
            <a:r>
              <a:rPr lang="ru-RU" sz="900" dirty="0" err="1"/>
              <a:t>acktimeout</a:t>
            </a:r>
            <a:r>
              <a:rPr lang="ru-RU" sz="900" dirty="0"/>
              <a:t> и </a:t>
            </a:r>
            <a:r>
              <a:rPr lang="ru-RU" sz="900" dirty="0" err="1"/>
              <a:t>ctstimeout</a:t>
            </a:r>
            <a:r>
              <a:rPr lang="ru-RU" sz="900" dirty="0"/>
              <a:t>. Значением может быть целое число в диапазоне от 1 до 400 метров с шагом 100.</a:t>
            </a:r>
          </a:p>
          <a:p>
            <a:pPr lvl="0"/>
            <a:r>
              <a:rPr lang="ru-RU" sz="900" dirty="0"/>
              <a:t>Команда: </a:t>
            </a:r>
            <a:r>
              <a:rPr lang="ru-RU" sz="900" b="1" dirty="0" err="1"/>
              <a:t>frequency</a:t>
            </a:r>
            <a:r>
              <a:rPr lang="ru-RU" sz="900" dirty="0"/>
              <a:t> </a:t>
            </a:r>
            <a:r>
              <a:rPr lang="ru-RU" sz="900" b="1" dirty="0"/>
              <a:t>{ 2.4g | 5g }</a:t>
            </a:r>
          </a:p>
          <a:p>
            <a:pPr lvl="1"/>
            <a:r>
              <a:rPr lang="ru-RU" sz="900" dirty="0"/>
              <a:t>По умолчанию </a:t>
            </a:r>
            <a:r>
              <a:rPr lang="ru-RU" sz="900" dirty="0" err="1"/>
              <a:t>радиомодуль</a:t>
            </a:r>
            <a:r>
              <a:rPr lang="ru-RU" sz="900" dirty="0"/>
              <a:t> 0 работает в частотном диапазоне 2,4 ГГц, а </a:t>
            </a:r>
            <a:r>
              <a:rPr lang="ru-RU" sz="900" dirty="0" err="1"/>
              <a:t>радиомодуль</a:t>
            </a:r>
            <a:r>
              <a:rPr lang="ru-RU" sz="900" dirty="0"/>
              <a:t> 2 — в частотном диапазоне 5 ГГц.</a:t>
            </a:r>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46660687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ru-RU" sz="900" dirty="0"/>
              <a:t>Команда: </a:t>
            </a:r>
            <a:r>
              <a:rPr lang="ru-RU" sz="900" b="1" dirty="0"/>
              <a:t>radio-2g-profile </a:t>
            </a:r>
            <a:r>
              <a:rPr lang="ru-RU" sz="900" b="1" dirty="0" err="1"/>
              <a:t>name</a:t>
            </a:r>
            <a:r>
              <a:rPr lang="ru-RU" sz="900" b="1" dirty="0"/>
              <a:t> </a:t>
            </a:r>
            <a:r>
              <a:rPr lang="ru-RU" sz="900" i="1" dirty="0" err="1"/>
              <a:t>profile-name</a:t>
            </a:r>
            <a:endParaRPr lang="ru-RU" sz="900" i="1" dirty="0"/>
          </a:p>
          <a:p>
            <a:pPr lvl="1"/>
            <a:r>
              <a:rPr lang="ru-RU" sz="900" b="1" dirty="0" err="1"/>
              <a:t>name</a:t>
            </a:r>
            <a:r>
              <a:rPr lang="ru-RU" sz="900" dirty="0"/>
              <a:t> </a:t>
            </a:r>
            <a:r>
              <a:rPr lang="ru-RU" sz="900" i="1" dirty="0" err="1"/>
              <a:t>profile-name</a:t>
            </a:r>
            <a:r>
              <a:rPr lang="ru-RU" sz="900" dirty="0"/>
              <a:t>: имя профиля радиосвязи 2G. Значение представляет собой строку длиной от 1 до 35 символов без учета регистра. Значение не может содержать вопросительные знаки (?) и пробелы, а также не может начинаться или заканчиваться двойными кавычками (").</a:t>
            </a:r>
          </a:p>
          <a:p>
            <a:pPr lvl="1"/>
            <a:r>
              <a:rPr lang="ru-RU" sz="900" dirty="0"/>
              <a:t>По умолчанию система предоставляет профиль радиосвязи 2G с именем </a:t>
            </a:r>
            <a:r>
              <a:rPr lang="ru-RU" sz="900" b="1" dirty="0" err="1"/>
              <a:t>default</a:t>
            </a:r>
            <a:r>
              <a:rPr lang="ru-RU" sz="900" dirty="0"/>
              <a:t>.</a:t>
            </a:r>
          </a:p>
          <a:p>
            <a:r>
              <a:rPr lang="ru-RU" sz="900" dirty="0"/>
              <a:t>Команда: </a:t>
            </a:r>
            <a:r>
              <a:rPr lang="ru-RU" sz="900" b="1" dirty="0"/>
              <a:t>radio-2g-profile</a:t>
            </a:r>
            <a:r>
              <a:rPr lang="ru-RU" sz="900" dirty="0"/>
              <a:t> </a:t>
            </a:r>
            <a:r>
              <a:rPr lang="ru-RU" sz="900" i="1" dirty="0" err="1"/>
              <a:t>profile-name</a:t>
            </a:r>
            <a:r>
              <a:rPr lang="ru-RU" sz="900" b="1" dirty="0"/>
              <a:t> </a:t>
            </a:r>
            <a:r>
              <a:rPr lang="ru-RU" sz="900" b="1" dirty="0" err="1"/>
              <a:t>radio</a:t>
            </a:r>
            <a:r>
              <a:rPr lang="ru-RU" sz="900" b="1" dirty="0"/>
              <a:t> </a:t>
            </a:r>
            <a:r>
              <a:rPr lang="ru-RU" sz="900" dirty="0"/>
              <a:t>{ </a:t>
            </a:r>
            <a:r>
              <a:rPr lang="ru-RU" sz="900" i="1" dirty="0" err="1"/>
              <a:t>radio-id</a:t>
            </a:r>
            <a:r>
              <a:rPr lang="ru-RU" sz="900" dirty="0"/>
              <a:t> | </a:t>
            </a:r>
            <a:r>
              <a:rPr lang="ru-RU" sz="900" b="1" dirty="0" err="1"/>
              <a:t>all</a:t>
            </a:r>
            <a:r>
              <a:rPr lang="ru-RU" sz="900" dirty="0"/>
              <a:t> }</a:t>
            </a:r>
          </a:p>
          <a:p>
            <a:pPr lvl="1"/>
            <a:r>
              <a:rPr lang="ru-RU" sz="900" i="1" dirty="0" err="1"/>
              <a:t>profile-name</a:t>
            </a:r>
            <a:r>
              <a:rPr lang="ru-RU" sz="900" dirty="0"/>
              <a:t>: имя профиля радиосвязи 2G. Профиль радиосвязи 2G должен существовать.</a:t>
            </a:r>
          </a:p>
          <a:p>
            <a:pPr lvl="1"/>
            <a:r>
              <a:rPr lang="ru-RU" sz="900" b="1" dirty="0" err="1"/>
              <a:t>radio</a:t>
            </a:r>
            <a:r>
              <a:rPr lang="ru-RU" sz="900" b="1" dirty="0"/>
              <a:t> </a:t>
            </a:r>
            <a:r>
              <a:rPr lang="ru-RU" sz="900" i="1" dirty="0" err="1"/>
              <a:t>radio-id</a:t>
            </a:r>
            <a:r>
              <a:rPr lang="ru-RU" sz="900" dirty="0"/>
              <a:t>: идентификатор </a:t>
            </a:r>
            <a:r>
              <a:rPr lang="ru-RU" sz="900" dirty="0" err="1"/>
              <a:t>радиомодуля</a:t>
            </a:r>
            <a:r>
              <a:rPr lang="ru-RU" sz="900" dirty="0"/>
              <a:t>. Значением может быть целое число 0 или 2.</a:t>
            </a:r>
          </a:p>
          <a:p>
            <a:pPr lvl="1"/>
            <a:r>
              <a:rPr lang="ru-RU" sz="900" b="1" dirty="0" err="1"/>
              <a:t>radio</a:t>
            </a:r>
            <a:r>
              <a:rPr lang="ru-RU" sz="900" b="1" dirty="0"/>
              <a:t> </a:t>
            </a:r>
            <a:r>
              <a:rPr lang="ru-RU" sz="900" b="1" dirty="0" err="1"/>
              <a:t>all</a:t>
            </a:r>
            <a:r>
              <a:rPr lang="ru-RU" sz="900" dirty="0"/>
              <a:t>: все </a:t>
            </a:r>
            <a:r>
              <a:rPr lang="ru-RU" sz="900" dirty="0" err="1"/>
              <a:t>радиомодули</a:t>
            </a:r>
            <a:r>
              <a:rPr lang="ru-RU" sz="900" dirty="0"/>
              <a:t>.</a:t>
            </a:r>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65322312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7400509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0368787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ru-RU" sz="900" dirty="0"/>
              <a:t>Команда: </a:t>
            </a:r>
            <a:r>
              <a:rPr lang="ru-RU" sz="900" b="1" dirty="0" err="1"/>
              <a:t>ssid</a:t>
            </a:r>
            <a:r>
              <a:rPr lang="ru-RU" sz="900" b="1" dirty="0"/>
              <a:t> </a:t>
            </a:r>
            <a:r>
              <a:rPr lang="ru-RU" sz="900" i="1" dirty="0" err="1"/>
              <a:t>ssid</a:t>
            </a:r>
            <a:endParaRPr lang="ru-RU" sz="900" i="1" dirty="0"/>
          </a:p>
          <a:p>
            <a:pPr lvl="1"/>
            <a:r>
              <a:rPr lang="ru-RU" sz="900" i="1" dirty="0" err="1"/>
              <a:t>ssid</a:t>
            </a:r>
            <a:r>
              <a:rPr lang="ru-RU" sz="900" dirty="0"/>
              <a:t>: значение SSID. Значение представляет собой строку длиной от 1 до 32 символов с учетом регистра. Поддерживаются китайские символы или китайские и английские символы, кроме символов табуляции.</a:t>
            </a:r>
          </a:p>
          <a:p>
            <a:pPr lvl="1"/>
            <a:r>
              <a:rPr lang="ru-RU" sz="900" dirty="0"/>
              <a:t>Чтобы начать SSID с пробела, необходимо заключить SSID в двойные кавычки ("), например " </a:t>
            </a:r>
            <a:r>
              <a:rPr lang="ru-RU" sz="900" dirty="0" err="1"/>
              <a:t>hello</a:t>
            </a:r>
            <a:r>
              <a:rPr lang="ru-RU" sz="900" dirty="0"/>
              <a:t>". Двойные кавычки считаются двумя символами. Чтобы начать SSID с двойных кавычек, нужно добавить обратный слеш (\) перед двойными кавычками, например, \"</a:t>
            </a:r>
            <a:r>
              <a:rPr lang="ru-RU" sz="900" dirty="0" err="1"/>
              <a:t>hello</a:t>
            </a:r>
            <a:r>
              <a:rPr lang="ru-RU" sz="900" dirty="0"/>
              <a:t>. Обратный слеш считается одним символом.</a:t>
            </a:r>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35230305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ru-RU" sz="900" dirty="0"/>
              <a:t>Команда: </a:t>
            </a:r>
            <a:r>
              <a:rPr lang="ru-RU" sz="900" b="1" dirty="0" err="1"/>
              <a:t>display</a:t>
            </a:r>
            <a:r>
              <a:rPr lang="ru-RU" sz="900" b="1" dirty="0"/>
              <a:t> </a:t>
            </a:r>
            <a:r>
              <a:rPr lang="ru-RU" sz="900" b="1" dirty="0" err="1"/>
              <a:t>vap</a:t>
            </a:r>
            <a:r>
              <a:rPr lang="ru-RU" sz="900" dirty="0"/>
              <a:t> { </a:t>
            </a:r>
            <a:r>
              <a:rPr lang="ru-RU" sz="900" b="1" dirty="0" err="1"/>
              <a:t>ap-group</a:t>
            </a:r>
            <a:r>
              <a:rPr lang="ru-RU" sz="900" i="1" dirty="0"/>
              <a:t> </a:t>
            </a:r>
            <a:r>
              <a:rPr lang="ru-RU" sz="900" i="1" dirty="0" err="1"/>
              <a:t>ap-group-name</a:t>
            </a:r>
            <a:r>
              <a:rPr lang="ru-RU" sz="900" dirty="0"/>
              <a:t> | { </a:t>
            </a:r>
            <a:r>
              <a:rPr lang="ru-RU" sz="900" b="1" dirty="0" err="1"/>
              <a:t>ap-name</a:t>
            </a:r>
            <a:r>
              <a:rPr lang="ru-RU" sz="900" dirty="0"/>
              <a:t> </a:t>
            </a:r>
            <a:r>
              <a:rPr lang="ru-RU" sz="900" i="1" dirty="0" err="1"/>
              <a:t>ap-name</a:t>
            </a:r>
            <a:r>
              <a:rPr lang="ru-RU" sz="900" dirty="0"/>
              <a:t> | </a:t>
            </a:r>
            <a:r>
              <a:rPr lang="ru-RU" sz="900" b="1" dirty="0" err="1"/>
              <a:t>ap-id</a:t>
            </a:r>
            <a:r>
              <a:rPr lang="ru-RU" sz="900" dirty="0"/>
              <a:t> </a:t>
            </a:r>
            <a:r>
              <a:rPr lang="ru-RU" sz="900" i="1" dirty="0" err="1"/>
              <a:t>ap-id</a:t>
            </a:r>
            <a:r>
              <a:rPr lang="ru-RU" sz="900" dirty="0"/>
              <a:t> } [ </a:t>
            </a:r>
            <a:r>
              <a:rPr lang="ru-RU" sz="900" b="1" dirty="0" err="1"/>
              <a:t>radio</a:t>
            </a:r>
            <a:r>
              <a:rPr lang="ru-RU" sz="900" dirty="0"/>
              <a:t> </a:t>
            </a:r>
            <a:r>
              <a:rPr lang="ru-RU" sz="900" i="1" dirty="0" err="1"/>
              <a:t>radio-id</a:t>
            </a:r>
            <a:r>
              <a:rPr lang="ru-RU" sz="900" dirty="0"/>
              <a:t> ] } [ </a:t>
            </a:r>
            <a:r>
              <a:rPr lang="ru-RU" sz="900" b="1" dirty="0" err="1"/>
              <a:t>ssid</a:t>
            </a:r>
            <a:r>
              <a:rPr lang="ru-RU" sz="900" dirty="0"/>
              <a:t> </a:t>
            </a:r>
            <a:r>
              <a:rPr lang="ru-RU" sz="900" i="1" dirty="0" err="1"/>
              <a:t>ssid</a:t>
            </a:r>
            <a:r>
              <a:rPr lang="ru-RU" sz="900" dirty="0"/>
              <a:t> ]</a:t>
            </a:r>
          </a:p>
          <a:p>
            <a:pPr lvl="1"/>
            <a:r>
              <a:rPr lang="ru-RU" sz="900" i="1" dirty="0" err="1"/>
              <a:t>ap-group-name</a:t>
            </a:r>
            <a:r>
              <a:rPr lang="ru-RU" sz="900" dirty="0"/>
              <a:t>: информация обо всех сервисных VAP в указанной группе AP. Группа AP должна существовать.</a:t>
            </a:r>
          </a:p>
          <a:p>
            <a:pPr lvl="1"/>
            <a:r>
              <a:rPr lang="ru-RU" sz="900" i="1" dirty="0" err="1"/>
              <a:t>ap-name</a:t>
            </a:r>
            <a:r>
              <a:rPr lang="ru-RU" sz="900" dirty="0"/>
              <a:t>: информация о сервисных VAP на AP с определенным именем. Имя AP должно существовать.</a:t>
            </a:r>
          </a:p>
          <a:p>
            <a:pPr lvl="1"/>
            <a:r>
              <a:rPr lang="ru-RU" sz="900" i="1" dirty="0" err="1"/>
              <a:t>ap-id</a:t>
            </a:r>
            <a:r>
              <a:rPr lang="ru-RU" sz="900" dirty="0"/>
              <a:t>: информация о сервисных VAP на AP с определенным идентификатором. Идентификатор AP должен существовать.</a:t>
            </a:r>
          </a:p>
          <a:p>
            <a:pPr lvl="1"/>
            <a:r>
              <a:rPr lang="ru-RU" sz="900" i="1" dirty="0" err="1"/>
              <a:t>radio-id</a:t>
            </a:r>
            <a:r>
              <a:rPr lang="ru-RU" sz="900" dirty="0"/>
              <a:t>: информация о сервисных VAP определенного </a:t>
            </a:r>
            <a:r>
              <a:rPr lang="ru-RU" sz="900" dirty="0" err="1"/>
              <a:t>радиомодуля</a:t>
            </a:r>
            <a:r>
              <a:rPr lang="ru-RU" sz="900" dirty="0"/>
              <a:t>. Значением может быть целое число в диапазоне от 0 до 2.</a:t>
            </a:r>
          </a:p>
          <a:p>
            <a:pPr lvl="1"/>
            <a:r>
              <a:rPr lang="ru-RU" sz="900" i="1" dirty="0" err="1"/>
              <a:t>ssid</a:t>
            </a:r>
            <a:r>
              <a:rPr lang="ru-RU" sz="900" dirty="0"/>
              <a:t>: информация о сервисных VAP определенного SSID. SSID должен существовать.</a:t>
            </a:r>
          </a:p>
          <a:p>
            <a:pPr lvl="0"/>
            <a:r>
              <a:rPr lang="ru-RU" sz="900" dirty="0"/>
              <a:t>Команда: </a:t>
            </a:r>
            <a:r>
              <a:rPr lang="ru-RU" sz="900" b="1" dirty="0" err="1"/>
              <a:t>display</a:t>
            </a:r>
            <a:r>
              <a:rPr lang="ru-RU" sz="900" b="1" dirty="0"/>
              <a:t> </a:t>
            </a:r>
            <a:r>
              <a:rPr lang="ru-RU" sz="900" b="1" dirty="0" err="1"/>
              <a:t>vap</a:t>
            </a:r>
            <a:r>
              <a:rPr lang="ru-RU" sz="900" b="1" dirty="0"/>
              <a:t> </a:t>
            </a:r>
            <a:r>
              <a:rPr lang="ru-RU" sz="900" dirty="0"/>
              <a:t>{ </a:t>
            </a:r>
            <a:r>
              <a:rPr lang="ru-RU" sz="900" b="1" dirty="0" err="1"/>
              <a:t>all</a:t>
            </a:r>
            <a:r>
              <a:rPr lang="ru-RU" sz="900" b="1" dirty="0"/>
              <a:t> </a:t>
            </a:r>
            <a:r>
              <a:rPr lang="ru-RU" sz="900" dirty="0"/>
              <a:t>| </a:t>
            </a:r>
            <a:r>
              <a:rPr lang="ru-RU" sz="900" b="1" dirty="0" err="1"/>
              <a:t>ssid</a:t>
            </a:r>
            <a:r>
              <a:rPr lang="ru-RU" sz="900" dirty="0"/>
              <a:t> </a:t>
            </a:r>
            <a:r>
              <a:rPr lang="ru-RU" sz="900" i="1" dirty="0" err="1"/>
              <a:t>ssid</a:t>
            </a:r>
            <a:r>
              <a:rPr lang="ru-RU" sz="900" dirty="0"/>
              <a:t> }</a:t>
            </a:r>
          </a:p>
          <a:p>
            <a:pPr lvl="1"/>
            <a:r>
              <a:rPr lang="ru-RU" sz="900" b="1" dirty="0" err="1"/>
              <a:t>all</a:t>
            </a:r>
            <a:r>
              <a:rPr lang="ru-RU" sz="900" b="1" dirty="0"/>
              <a:t>:</a:t>
            </a:r>
            <a:r>
              <a:rPr lang="ru-RU" sz="900" dirty="0"/>
              <a:t> информация обо всех сервисных VAP.</a:t>
            </a:r>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75595619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14000"/>
              </a:lnSpc>
            </a:pPr>
            <a:r>
              <a:rPr lang="ru-RU" sz="900" dirty="0"/>
              <a:t>Требования к сервисам</a:t>
            </a:r>
          </a:p>
          <a:p>
            <a:pPr lvl="1">
              <a:lnSpc>
                <a:spcPct val="114000"/>
              </a:lnSpc>
            </a:pPr>
            <a:r>
              <a:rPr lang="ru-RU" sz="900" dirty="0"/>
              <a:t>Предприятию необходимо организовать пользователям доступ в Интернет через WLAN для работы мобильного офиса. </a:t>
            </a:r>
          </a:p>
          <a:p>
            <a:pPr>
              <a:lnSpc>
                <a:spcPct val="114000"/>
              </a:lnSpc>
            </a:pPr>
            <a:r>
              <a:rPr lang="ru-RU" sz="900" dirty="0"/>
              <a:t>Требования к сети</a:t>
            </a:r>
          </a:p>
          <a:p>
            <a:pPr lvl="1">
              <a:lnSpc>
                <a:spcPct val="114000"/>
              </a:lnSpc>
            </a:pPr>
            <a:r>
              <a:rPr lang="ru-RU" sz="900" dirty="0"/>
              <a:t>Режим подключения к сети контроллера доступа: сеть уровня 2 в режиме «</a:t>
            </a:r>
            <a:r>
              <a:rPr lang="ru-RU" sz="900" dirty="0" err="1"/>
              <a:t>off-path</a:t>
            </a:r>
            <a:r>
              <a:rPr lang="ru-RU" sz="900" dirty="0"/>
              <a:t>»</a:t>
            </a:r>
          </a:p>
          <a:p>
            <a:pPr lvl="1">
              <a:lnSpc>
                <a:spcPct val="114000"/>
              </a:lnSpc>
            </a:pPr>
            <a:r>
              <a:rPr lang="ru-RU" sz="900" dirty="0"/>
              <a:t>Режим развертывания DHCP:</a:t>
            </a:r>
          </a:p>
          <a:p>
            <a:pPr lvl="2">
              <a:lnSpc>
                <a:spcPct val="114000"/>
              </a:lnSpc>
            </a:pPr>
            <a:r>
              <a:rPr lang="ru-RU" sz="900" dirty="0"/>
              <a:t>AC выполняет функции DHCP-сервера, который назначает IP-адреса точкам доступа.</a:t>
            </a:r>
          </a:p>
          <a:p>
            <a:pPr lvl="2">
              <a:lnSpc>
                <a:spcPct val="114000"/>
              </a:lnSpc>
            </a:pPr>
            <a:r>
              <a:rPr lang="ru-RU" sz="900" dirty="0"/>
              <a:t>Коммутатор агрегации S2 выполняет функции DHCP-сервера, который назначает IP-адреса STA.</a:t>
            </a:r>
          </a:p>
          <a:p>
            <a:pPr lvl="1">
              <a:lnSpc>
                <a:spcPct val="114000"/>
              </a:lnSpc>
            </a:pPr>
            <a:r>
              <a:rPr lang="ru-RU" sz="900" dirty="0"/>
              <a:t>Режим передачи сервисных данных: туннельная передача</a:t>
            </a:r>
          </a:p>
          <a:p>
            <a:pPr>
              <a:lnSpc>
                <a:spcPct val="114000"/>
              </a:lnSpc>
            </a:pPr>
            <a:r>
              <a:rPr lang="ru-RU" sz="900" dirty="0"/>
              <a:t>План конфигурирования</a:t>
            </a:r>
          </a:p>
          <a:p>
            <a:pPr lvl="1">
              <a:lnSpc>
                <a:spcPct val="114000"/>
              </a:lnSpc>
            </a:pPr>
            <a:r>
              <a:rPr lang="ru-RU" sz="900" dirty="0"/>
              <a:t>Настройте сетевое соединение между контроллером доступа, точками доступа и другими сетевыми устройствами.</a:t>
            </a:r>
          </a:p>
          <a:p>
            <a:pPr lvl="1">
              <a:lnSpc>
                <a:spcPct val="114000"/>
              </a:lnSpc>
            </a:pPr>
            <a:r>
              <a:rPr lang="ru-RU" sz="900" dirty="0"/>
              <a:t>Сконфигурируйте параметры точек доступа для выхода в сеть.</a:t>
            </a:r>
          </a:p>
          <a:p>
            <a:pPr lvl="2">
              <a:lnSpc>
                <a:spcPct val="114000"/>
              </a:lnSpc>
            </a:pPr>
            <a:r>
              <a:rPr lang="ru-RU" sz="900" dirty="0"/>
              <a:t>Создайте группу точек доступа и добавьте точки доступа, которым требуется такая же конфигурация, в группу для унифицированного конфигурирования.</a:t>
            </a:r>
          </a:p>
          <a:p>
            <a:pPr lvl="2">
              <a:lnSpc>
                <a:spcPct val="114000"/>
              </a:lnSpc>
            </a:pPr>
            <a:r>
              <a:rPr lang="ru-RU" sz="900" dirty="0"/>
              <a:t>Настройте системные параметры контроллера доступа, включая код страны и интерфейс-источник, используемый контроллером для связи с точками доступа.</a:t>
            </a:r>
          </a:p>
          <a:p>
            <a:pPr lvl="2">
              <a:lnSpc>
                <a:spcPct val="114000"/>
              </a:lnSpc>
            </a:pPr>
            <a:r>
              <a:rPr lang="ru-RU" sz="900" dirty="0"/>
              <a:t>Настройте режим аутентификации для выхода точек доступа в сеть и импортируйте точки доступа в автономном режиме.</a:t>
            </a:r>
          </a:p>
          <a:p>
            <a:pPr lvl="1">
              <a:lnSpc>
                <a:spcPct val="114000"/>
              </a:lnSpc>
            </a:pPr>
            <a:r>
              <a:rPr lang="ru-RU" sz="900" dirty="0"/>
              <a:t>Настройте параметры сервисов WLAN для доступа STA к WLAN.</a:t>
            </a:r>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03321171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ru-RU" sz="900" dirty="0"/>
              <a:t>1. Создайте сети VLAN и интерфейсы на S1, S2 и AC.</a:t>
            </a:r>
          </a:p>
          <a:p>
            <a:pPr lvl="1"/>
            <a:r>
              <a:rPr lang="ru-RU" sz="900" dirty="0"/>
              <a:t>Конфигурация S1:</a:t>
            </a:r>
          </a:p>
          <a:p>
            <a:pPr marL="720000" lvl="2" indent="0">
              <a:buNone/>
            </a:pPr>
            <a:r>
              <a:rPr lang="ru-RU" sz="900" dirty="0"/>
              <a:t>[S1] </a:t>
            </a:r>
            <a:r>
              <a:rPr lang="ru-RU" sz="900" dirty="0" err="1"/>
              <a:t>vlan</a:t>
            </a:r>
            <a:r>
              <a:rPr lang="ru-RU" sz="900" dirty="0"/>
              <a:t> </a:t>
            </a:r>
            <a:r>
              <a:rPr lang="ru-RU" sz="900" dirty="0" err="1"/>
              <a:t>batch</a:t>
            </a:r>
            <a:r>
              <a:rPr lang="ru-RU" sz="900" dirty="0"/>
              <a:t> 100</a:t>
            </a:r>
          </a:p>
          <a:p>
            <a:pPr marL="720000" lvl="2" indent="0">
              <a:buNone/>
            </a:pPr>
            <a:r>
              <a:rPr lang="ru-RU" sz="900" dirty="0"/>
              <a:t>[S1] </a:t>
            </a:r>
            <a:r>
              <a:rPr lang="ru-RU" sz="900" dirty="0" err="1"/>
              <a:t>interface</a:t>
            </a:r>
            <a:r>
              <a:rPr lang="ru-RU" sz="900" dirty="0"/>
              <a:t> </a:t>
            </a:r>
            <a:r>
              <a:rPr lang="ru-RU" sz="900" dirty="0" err="1"/>
              <a:t>gigabitethernet</a:t>
            </a:r>
            <a:r>
              <a:rPr lang="ru-RU" sz="900" dirty="0"/>
              <a:t> 0/0/1</a:t>
            </a:r>
          </a:p>
          <a:p>
            <a:pPr marL="720000" lvl="2" indent="0">
              <a:buNone/>
            </a:pPr>
            <a:r>
              <a:rPr lang="ru-RU" sz="900" dirty="0"/>
              <a:t>[S1-GigabitEthernet0/0/1] </a:t>
            </a:r>
            <a:r>
              <a:rPr lang="ru-RU" sz="900" dirty="0" err="1"/>
              <a:t>port</a:t>
            </a:r>
            <a:r>
              <a:rPr lang="ru-RU" sz="900" dirty="0"/>
              <a:t> </a:t>
            </a:r>
            <a:r>
              <a:rPr lang="ru-RU" sz="900" dirty="0" err="1"/>
              <a:t>link-type</a:t>
            </a:r>
            <a:r>
              <a:rPr lang="ru-RU" sz="900" dirty="0"/>
              <a:t> </a:t>
            </a:r>
            <a:r>
              <a:rPr lang="ru-RU" sz="900" dirty="0" err="1"/>
              <a:t>trunk</a:t>
            </a:r>
            <a:endParaRPr lang="ru-RU" sz="900" dirty="0"/>
          </a:p>
          <a:p>
            <a:pPr marL="720000" lvl="2" indent="0">
              <a:buNone/>
            </a:pPr>
            <a:r>
              <a:rPr lang="ru-RU" sz="900" dirty="0"/>
              <a:t>[S1-GigabitEthernet0/0/1] </a:t>
            </a:r>
            <a:r>
              <a:rPr lang="ru-RU" sz="900" dirty="0" err="1"/>
              <a:t>port</a:t>
            </a:r>
            <a:r>
              <a:rPr lang="ru-RU" sz="900" dirty="0"/>
              <a:t> </a:t>
            </a:r>
            <a:r>
              <a:rPr lang="ru-RU" sz="900" dirty="0" err="1"/>
              <a:t>trunk</a:t>
            </a:r>
            <a:r>
              <a:rPr lang="ru-RU" sz="900" dirty="0"/>
              <a:t> </a:t>
            </a:r>
            <a:r>
              <a:rPr lang="ru-RU" sz="900" dirty="0" err="1"/>
              <a:t>pvid</a:t>
            </a:r>
            <a:r>
              <a:rPr lang="ru-RU" sz="900" dirty="0"/>
              <a:t> </a:t>
            </a:r>
            <a:r>
              <a:rPr lang="ru-RU" sz="900" dirty="0" err="1"/>
              <a:t>vlan</a:t>
            </a:r>
            <a:r>
              <a:rPr lang="ru-RU" sz="900" dirty="0"/>
              <a:t> 100</a:t>
            </a:r>
          </a:p>
          <a:p>
            <a:pPr marL="720000" lvl="2" indent="0">
              <a:buNone/>
            </a:pPr>
            <a:r>
              <a:rPr lang="ru-RU" sz="900" dirty="0"/>
              <a:t>[S1-GigabitEthernet0/0/1] </a:t>
            </a:r>
            <a:r>
              <a:rPr lang="ru-RU" sz="900" dirty="0" err="1"/>
              <a:t>port</a:t>
            </a:r>
            <a:r>
              <a:rPr lang="ru-RU" sz="900" dirty="0"/>
              <a:t> </a:t>
            </a:r>
            <a:r>
              <a:rPr lang="ru-RU" sz="900" dirty="0" err="1"/>
              <a:t>trunk</a:t>
            </a:r>
            <a:r>
              <a:rPr lang="ru-RU" sz="900" dirty="0"/>
              <a:t> </a:t>
            </a:r>
            <a:r>
              <a:rPr lang="ru-RU" sz="900" dirty="0" err="1"/>
              <a:t>allow-pass</a:t>
            </a:r>
            <a:r>
              <a:rPr lang="ru-RU" sz="900" dirty="0"/>
              <a:t> </a:t>
            </a:r>
            <a:r>
              <a:rPr lang="ru-RU" sz="900" dirty="0" err="1"/>
              <a:t>vlan</a:t>
            </a:r>
            <a:r>
              <a:rPr lang="ru-RU" sz="900" dirty="0"/>
              <a:t> 100</a:t>
            </a:r>
          </a:p>
          <a:p>
            <a:pPr marL="720000" lvl="2" indent="0">
              <a:buNone/>
            </a:pPr>
            <a:r>
              <a:rPr lang="ru-RU" sz="900" dirty="0"/>
              <a:t>[S1-GigabitEthernet0/0/1] </a:t>
            </a:r>
            <a:r>
              <a:rPr lang="ru-RU" sz="900" dirty="0" err="1"/>
              <a:t>quit</a:t>
            </a:r>
            <a:endParaRPr lang="ru-RU" sz="900" dirty="0"/>
          </a:p>
          <a:p>
            <a:pPr marL="720000" lvl="2" indent="0">
              <a:buNone/>
            </a:pPr>
            <a:r>
              <a:rPr lang="ru-RU" sz="900" dirty="0"/>
              <a:t>[S1] </a:t>
            </a:r>
            <a:r>
              <a:rPr lang="ru-RU" sz="900" dirty="0" err="1"/>
              <a:t>interface</a:t>
            </a:r>
            <a:r>
              <a:rPr lang="ru-RU" sz="900" dirty="0"/>
              <a:t> </a:t>
            </a:r>
            <a:r>
              <a:rPr lang="ru-RU" sz="900" dirty="0" err="1"/>
              <a:t>gigabitethernet</a:t>
            </a:r>
            <a:r>
              <a:rPr lang="ru-RU" sz="900" dirty="0"/>
              <a:t> 0/0/2</a:t>
            </a:r>
          </a:p>
          <a:p>
            <a:pPr marL="720000" lvl="2" indent="0">
              <a:buNone/>
            </a:pPr>
            <a:r>
              <a:rPr lang="ru-RU" sz="900" dirty="0"/>
              <a:t>[S1-GigabitEthernet0/0/2] </a:t>
            </a:r>
            <a:r>
              <a:rPr lang="ru-RU" sz="900" dirty="0" err="1"/>
              <a:t>port</a:t>
            </a:r>
            <a:r>
              <a:rPr lang="ru-RU" sz="900" dirty="0"/>
              <a:t> </a:t>
            </a:r>
            <a:r>
              <a:rPr lang="ru-RU" sz="900" dirty="0" err="1"/>
              <a:t>link-type</a:t>
            </a:r>
            <a:r>
              <a:rPr lang="ru-RU" sz="900" dirty="0"/>
              <a:t> </a:t>
            </a:r>
            <a:r>
              <a:rPr lang="ru-RU" sz="900" dirty="0" err="1"/>
              <a:t>trunk</a:t>
            </a:r>
            <a:endParaRPr lang="ru-RU" sz="900" dirty="0"/>
          </a:p>
          <a:p>
            <a:pPr marL="720000" lvl="2" indent="0">
              <a:buNone/>
            </a:pPr>
            <a:r>
              <a:rPr lang="ru-RU" sz="900" dirty="0"/>
              <a:t>[S1-GigabitEthernet0/0/2] </a:t>
            </a:r>
            <a:r>
              <a:rPr lang="ru-RU" sz="900" dirty="0" err="1"/>
              <a:t>port</a:t>
            </a:r>
            <a:r>
              <a:rPr lang="ru-RU" sz="900" dirty="0"/>
              <a:t> </a:t>
            </a:r>
            <a:r>
              <a:rPr lang="ru-RU" sz="900" dirty="0" err="1"/>
              <a:t>trunk</a:t>
            </a:r>
            <a:r>
              <a:rPr lang="ru-RU" sz="900" dirty="0"/>
              <a:t> </a:t>
            </a:r>
            <a:r>
              <a:rPr lang="ru-RU" sz="900" dirty="0" err="1"/>
              <a:t>allow-pass</a:t>
            </a:r>
            <a:r>
              <a:rPr lang="ru-RU" sz="900" dirty="0"/>
              <a:t> </a:t>
            </a:r>
            <a:r>
              <a:rPr lang="ru-RU" sz="900" dirty="0" err="1"/>
              <a:t>vlan</a:t>
            </a:r>
            <a:r>
              <a:rPr lang="ru-RU" sz="900" dirty="0"/>
              <a:t> 100</a:t>
            </a:r>
          </a:p>
          <a:p>
            <a:pPr marL="720000" lvl="2" indent="0">
              <a:buNone/>
            </a:pPr>
            <a:r>
              <a:rPr lang="ru-RU" sz="900" dirty="0"/>
              <a:t>[S1-GigabitEthernet0/0/2] </a:t>
            </a:r>
            <a:r>
              <a:rPr lang="ru-RU" sz="900" dirty="0" err="1"/>
              <a:t>quit</a:t>
            </a:r>
            <a:endParaRPr lang="ru-RU" sz="900" dirty="0"/>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426321434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780308"/>
            <a:ext cx="5932800" cy="6103092"/>
          </a:xfrm>
        </p:spPr>
        <p:txBody>
          <a:bodyPr/>
          <a:lstStyle/>
          <a:p>
            <a:pPr lvl="1"/>
            <a:r>
              <a:rPr lang="ru-RU" sz="900" dirty="0"/>
              <a:t>Конфигурация S2:</a:t>
            </a:r>
          </a:p>
          <a:p>
            <a:pPr marL="720000" lvl="2" indent="0">
              <a:buNone/>
            </a:pPr>
            <a:r>
              <a:rPr lang="ru-RU" sz="900" dirty="0"/>
              <a:t>[S2] </a:t>
            </a:r>
            <a:r>
              <a:rPr lang="ru-RU" sz="900" dirty="0" err="1"/>
              <a:t>vlan</a:t>
            </a:r>
            <a:r>
              <a:rPr lang="ru-RU" sz="900" dirty="0"/>
              <a:t> </a:t>
            </a:r>
            <a:r>
              <a:rPr lang="ru-RU" sz="900" dirty="0" err="1"/>
              <a:t>batch</a:t>
            </a:r>
            <a:r>
              <a:rPr lang="ru-RU" sz="900" dirty="0"/>
              <a:t> 100 101</a:t>
            </a:r>
          </a:p>
          <a:p>
            <a:pPr marL="720000" lvl="2" indent="0">
              <a:buNone/>
            </a:pPr>
            <a:r>
              <a:rPr lang="ru-RU" sz="900" dirty="0"/>
              <a:t>[S2] </a:t>
            </a:r>
            <a:r>
              <a:rPr lang="ru-RU" sz="900" dirty="0" err="1"/>
              <a:t>interface</a:t>
            </a:r>
            <a:r>
              <a:rPr lang="ru-RU" sz="900" dirty="0"/>
              <a:t> </a:t>
            </a:r>
            <a:r>
              <a:rPr lang="ru-RU" sz="900" dirty="0" err="1"/>
              <a:t>gigabitethernet</a:t>
            </a:r>
            <a:r>
              <a:rPr lang="ru-RU" sz="900" dirty="0"/>
              <a:t> 0/0/1</a:t>
            </a:r>
          </a:p>
          <a:p>
            <a:pPr marL="720000" lvl="2" indent="0">
              <a:buNone/>
            </a:pPr>
            <a:r>
              <a:rPr lang="ru-RU" sz="900" dirty="0"/>
              <a:t>[S2-GigabitEthernet0/0/1] </a:t>
            </a:r>
            <a:r>
              <a:rPr lang="ru-RU" sz="900" dirty="0" err="1"/>
              <a:t>port</a:t>
            </a:r>
            <a:r>
              <a:rPr lang="ru-RU" sz="900" dirty="0"/>
              <a:t> </a:t>
            </a:r>
            <a:r>
              <a:rPr lang="ru-RU" sz="900" dirty="0" err="1"/>
              <a:t>link-type</a:t>
            </a:r>
            <a:r>
              <a:rPr lang="ru-RU" sz="900" dirty="0"/>
              <a:t> </a:t>
            </a:r>
            <a:r>
              <a:rPr lang="ru-RU" sz="900" dirty="0" err="1"/>
              <a:t>trunk</a:t>
            </a:r>
            <a:endParaRPr lang="ru-RU" sz="900" dirty="0"/>
          </a:p>
          <a:p>
            <a:pPr marL="720000" lvl="2" indent="0">
              <a:buNone/>
            </a:pPr>
            <a:r>
              <a:rPr lang="ru-RU" sz="900" dirty="0"/>
              <a:t>[S2-GigabitEthernet0/0/1] </a:t>
            </a:r>
            <a:r>
              <a:rPr lang="ru-RU" sz="900" dirty="0" err="1"/>
              <a:t>port</a:t>
            </a:r>
            <a:r>
              <a:rPr lang="ru-RU" sz="900" dirty="0"/>
              <a:t> </a:t>
            </a:r>
            <a:r>
              <a:rPr lang="ru-RU" sz="900" dirty="0" err="1"/>
              <a:t>trunk</a:t>
            </a:r>
            <a:r>
              <a:rPr lang="ru-RU" sz="900" dirty="0"/>
              <a:t> </a:t>
            </a:r>
            <a:r>
              <a:rPr lang="ru-RU" sz="900" dirty="0" err="1"/>
              <a:t>allow-pass</a:t>
            </a:r>
            <a:r>
              <a:rPr lang="ru-RU" sz="900" dirty="0"/>
              <a:t> </a:t>
            </a:r>
            <a:r>
              <a:rPr lang="ru-RU" sz="900" dirty="0" err="1"/>
              <a:t>vlan</a:t>
            </a:r>
            <a:r>
              <a:rPr lang="ru-RU" sz="900" dirty="0"/>
              <a:t> 100</a:t>
            </a:r>
          </a:p>
          <a:p>
            <a:pPr marL="720000" lvl="2" indent="0">
              <a:buNone/>
            </a:pPr>
            <a:r>
              <a:rPr lang="ru-RU" sz="900" dirty="0"/>
              <a:t>[S2-GigabitEthernet0/0/1] </a:t>
            </a:r>
            <a:r>
              <a:rPr lang="ru-RU" sz="900" dirty="0" err="1"/>
              <a:t>quit</a:t>
            </a:r>
            <a:endParaRPr lang="ru-RU" sz="900" dirty="0"/>
          </a:p>
          <a:p>
            <a:pPr marL="720000" lvl="2" indent="0">
              <a:buNone/>
            </a:pPr>
            <a:r>
              <a:rPr lang="ru-RU" sz="900" dirty="0"/>
              <a:t>[S2] </a:t>
            </a:r>
            <a:r>
              <a:rPr lang="ru-RU" sz="900" dirty="0" err="1"/>
              <a:t>interface</a:t>
            </a:r>
            <a:r>
              <a:rPr lang="ru-RU" sz="900" dirty="0"/>
              <a:t> </a:t>
            </a:r>
            <a:r>
              <a:rPr lang="ru-RU" sz="900" dirty="0" err="1"/>
              <a:t>gigabitethernet</a:t>
            </a:r>
            <a:r>
              <a:rPr lang="ru-RU" sz="900" dirty="0"/>
              <a:t> 0/0/2</a:t>
            </a:r>
          </a:p>
          <a:p>
            <a:pPr marL="720000" lvl="2" indent="0">
              <a:buNone/>
            </a:pPr>
            <a:r>
              <a:rPr lang="ru-RU" sz="900" dirty="0"/>
              <a:t>[S2-GigabitEthernet0/0/2] </a:t>
            </a:r>
            <a:r>
              <a:rPr lang="ru-RU" sz="900" dirty="0" err="1"/>
              <a:t>port</a:t>
            </a:r>
            <a:r>
              <a:rPr lang="ru-RU" sz="900" dirty="0"/>
              <a:t> </a:t>
            </a:r>
            <a:r>
              <a:rPr lang="ru-RU" sz="900" dirty="0" err="1"/>
              <a:t>link-type</a:t>
            </a:r>
            <a:r>
              <a:rPr lang="ru-RU" sz="900" dirty="0"/>
              <a:t> </a:t>
            </a:r>
            <a:r>
              <a:rPr lang="ru-RU" sz="900" dirty="0" err="1"/>
              <a:t>trunk</a:t>
            </a:r>
            <a:endParaRPr lang="ru-RU" sz="900" dirty="0"/>
          </a:p>
          <a:p>
            <a:pPr marL="720000" lvl="2" indent="0">
              <a:buNone/>
            </a:pPr>
            <a:r>
              <a:rPr lang="ru-RU" sz="900" dirty="0"/>
              <a:t>[S2-GigabitEthernet0/0/2] </a:t>
            </a:r>
            <a:r>
              <a:rPr lang="ru-RU" sz="900" dirty="0" err="1"/>
              <a:t>port</a:t>
            </a:r>
            <a:r>
              <a:rPr lang="ru-RU" sz="900" dirty="0"/>
              <a:t> </a:t>
            </a:r>
            <a:r>
              <a:rPr lang="ru-RU" sz="900" dirty="0" err="1"/>
              <a:t>trunk</a:t>
            </a:r>
            <a:r>
              <a:rPr lang="ru-RU" sz="900" dirty="0"/>
              <a:t> </a:t>
            </a:r>
            <a:r>
              <a:rPr lang="ru-RU" sz="900" dirty="0" err="1"/>
              <a:t>allow-pass</a:t>
            </a:r>
            <a:r>
              <a:rPr lang="ru-RU" sz="900" dirty="0"/>
              <a:t> </a:t>
            </a:r>
            <a:r>
              <a:rPr lang="ru-RU" sz="900" dirty="0" err="1"/>
              <a:t>vlan</a:t>
            </a:r>
            <a:r>
              <a:rPr lang="ru-RU" sz="900" dirty="0"/>
              <a:t> 100 101</a:t>
            </a:r>
          </a:p>
          <a:p>
            <a:pPr marL="720000" lvl="2" indent="0">
              <a:buNone/>
            </a:pPr>
            <a:r>
              <a:rPr lang="ru-RU" sz="900" dirty="0"/>
              <a:t>[S2-GigabitEthernet0/0/2] </a:t>
            </a:r>
            <a:r>
              <a:rPr lang="ru-RU" sz="900" dirty="0" err="1"/>
              <a:t>quit</a:t>
            </a:r>
            <a:endParaRPr lang="ru-RU" sz="900" dirty="0"/>
          </a:p>
          <a:p>
            <a:pPr marL="720000" lvl="2" indent="0">
              <a:buNone/>
            </a:pPr>
            <a:r>
              <a:rPr lang="ru-RU" sz="900" dirty="0"/>
              <a:t>[S2] </a:t>
            </a:r>
            <a:r>
              <a:rPr lang="ru-RU" sz="900" dirty="0" err="1"/>
              <a:t>interface</a:t>
            </a:r>
            <a:r>
              <a:rPr lang="ru-RU" sz="900" dirty="0"/>
              <a:t> </a:t>
            </a:r>
            <a:r>
              <a:rPr lang="ru-RU" sz="900" dirty="0" err="1"/>
              <a:t>gigabitethernet</a:t>
            </a:r>
            <a:r>
              <a:rPr lang="ru-RU" sz="900" dirty="0"/>
              <a:t> 0/0/3</a:t>
            </a:r>
          </a:p>
          <a:p>
            <a:pPr marL="720000" lvl="2" indent="0">
              <a:buNone/>
            </a:pPr>
            <a:r>
              <a:rPr lang="ru-RU" sz="900" dirty="0"/>
              <a:t>[S2-GigabitEthernet0/0/3] </a:t>
            </a:r>
            <a:r>
              <a:rPr lang="ru-RU" sz="900" dirty="0" err="1"/>
              <a:t>port</a:t>
            </a:r>
            <a:r>
              <a:rPr lang="ru-RU" sz="900" dirty="0"/>
              <a:t> </a:t>
            </a:r>
            <a:r>
              <a:rPr lang="ru-RU" sz="900" dirty="0" err="1"/>
              <a:t>link-type</a:t>
            </a:r>
            <a:r>
              <a:rPr lang="ru-RU" sz="900" dirty="0"/>
              <a:t> </a:t>
            </a:r>
            <a:r>
              <a:rPr lang="ru-RU" sz="900" dirty="0" err="1"/>
              <a:t>trunk</a:t>
            </a:r>
            <a:endParaRPr lang="ru-RU" sz="900" dirty="0"/>
          </a:p>
          <a:p>
            <a:pPr marL="720000" lvl="2" indent="0">
              <a:buNone/>
            </a:pPr>
            <a:r>
              <a:rPr lang="ru-RU" sz="900" dirty="0"/>
              <a:t>[S2-GigabitEthernet0/0/3] </a:t>
            </a:r>
            <a:r>
              <a:rPr lang="ru-RU" sz="900" dirty="0" err="1"/>
              <a:t>port</a:t>
            </a:r>
            <a:r>
              <a:rPr lang="ru-RU" sz="900" dirty="0"/>
              <a:t> </a:t>
            </a:r>
            <a:r>
              <a:rPr lang="ru-RU" sz="900" dirty="0" err="1"/>
              <a:t>trunk</a:t>
            </a:r>
            <a:r>
              <a:rPr lang="ru-RU" sz="900" dirty="0"/>
              <a:t> </a:t>
            </a:r>
            <a:r>
              <a:rPr lang="ru-RU" sz="900" dirty="0" err="1"/>
              <a:t>allow-pass</a:t>
            </a:r>
            <a:r>
              <a:rPr lang="ru-RU" sz="900" dirty="0"/>
              <a:t> </a:t>
            </a:r>
            <a:r>
              <a:rPr lang="ru-RU" sz="900" dirty="0" err="1"/>
              <a:t>vlan</a:t>
            </a:r>
            <a:r>
              <a:rPr lang="ru-RU" sz="900" dirty="0"/>
              <a:t> 101</a:t>
            </a:r>
          </a:p>
          <a:p>
            <a:pPr marL="720000" lvl="2" indent="0">
              <a:buNone/>
            </a:pPr>
            <a:r>
              <a:rPr lang="ru-RU" sz="900" dirty="0"/>
              <a:t>[S2-GigabitEthernet0/0/3] </a:t>
            </a:r>
            <a:r>
              <a:rPr lang="ru-RU" sz="900" dirty="0" err="1"/>
              <a:t>quit</a:t>
            </a:r>
            <a:endParaRPr lang="ru-RU" sz="900" dirty="0"/>
          </a:p>
          <a:p>
            <a:pPr lvl="1"/>
            <a:r>
              <a:rPr lang="ru-RU" sz="900" dirty="0"/>
              <a:t>Конфигурация AC:</a:t>
            </a:r>
          </a:p>
          <a:p>
            <a:pPr marL="720000" lvl="2" indent="0">
              <a:buNone/>
            </a:pPr>
            <a:r>
              <a:rPr lang="ru-RU" sz="900" dirty="0"/>
              <a:t>[AC] </a:t>
            </a:r>
            <a:r>
              <a:rPr lang="ru-RU" sz="900" dirty="0" err="1"/>
              <a:t>vlan</a:t>
            </a:r>
            <a:r>
              <a:rPr lang="ru-RU" sz="900" dirty="0"/>
              <a:t> </a:t>
            </a:r>
            <a:r>
              <a:rPr lang="ru-RU" sz="900" dirty="0" err="1"/>
              <a:t>batch</a:t>
            </a:r>
            <a:r>
              <a:rPr lang="ru-RU" sz="900" dirty="0"/>
              <a:t> 100 101</a:t>
            </a:r>
          </a:p>
          <a:p>
            <a:pPr marL="720000" lvl="2" indent="0">
              <a:buNone/>
            </a:pPr>
            <a:r>
              <a:rPr lang="ru-RU" sz="900" dirty="0"/>
              <a:t>[AC] </a:t>
            </a:r>
            <a:r>
              <a:rPr lang="ru-RU" sz="900" dirty="0" err="1"/>
              <a:t>interface</a:t>
            </a:r>
            <a:r>
              <a:rPr lang="ru-RU" sz="900" dirty="0"/>
              <a:t> </a:t>
            </a:r>
            <a:r>
              <a:rPr lang="ru-RU" sz="900" dirty="0" err="1"/>
              <a:t>gigabitethernet</a:t>
            </a:r>
            <a:r>
              <a:rPr lang="ru-RU" sz="900" dirty="0"/>
              <a:t> 0/0/1</a:t>
            </a:r>
          </a:p>
          <a:p>
            <a:pPr marL="720000" lvl="2" indent="0">
              <a:buNone/>
            </a:pPr>
            <a:r>
              <a:rPr lang="ru-RU" sz="900" dirty="0"/>
              <a:t>[AC-GigabitEthernet0/0/1] </a:t>
            </a:r>
            <a:r>
              <a:rPr lang="ru-RU" sz="900" dirty="0" err="1"/>
              <a:t>port</a:t>
            </a:r>
            <a:r>
              <a:rPr lang="ru-RU" sz="900" dirty="0"/>
              <a:t> </a:t>
            </a:r>
            <a:r>
              <a:rPr lang="ru-RU" sz="900" dirty="0" err="1"/>
              <a:t>link-type</a:t>
            </a:r>
            <a:r>
              <a:rPr lang="ru-RU" sz="900" dirty="0"/>
              <a:t> </a:t>
            </a:r>
            <a:r>
              <a:rPr lang="ru-RU" sz="900" dirty="0" err="1"/>
              <a:t>trunk</a:t>
            </a:r>
            <a:endParaRPr lang="ru-RU" sz="900" dirty="0"/>
          </a:p>
          <a:p>
            <a:pPr marL="720000" lvl="2" indent="0">
              <a:buNone/>
            </a:pPr>
            <a:r>
              <a:rPr lang="ru-RU" sz="900" dirty="0"/>
              <a:t>[AC-GigabitEthernet0/0/1] </a:t>
            </a:r>
            <a:r>
              <a:rPr lang="ru-RU" sz="900" dirty="0" err="1"/>
              <a:t>port</a:t>
            </a:r>
            <a:r>
              <a:rPr lang="ru-RU" sz="900" dirty="0"/>
              <a:t> </a:t>
            </a:r>
            <a:r>
              <a:rPr lang="ru-RU" sz="900" dirty="0" err="1"/>
              <a:t>trunk</a:t>
            </a:r>
            <a:r>
              <a:rPr lang="ru-RU" sz="900" dirty="0"/>
              <a:t> </a:t>
            </a:r>
            <a:r>
              <a:rPr lang="ru-RU" sz="900" dirty="0" err="1"/>
              <a:t>allow-pass</a:t>
            </a:r>
            <a:r>
              <a:rPr lang="ru-RU" sz="900" dirty="0"/>
              <a:t> </a:t>
            </a:r>
            <a:r>
              <a:rPr lang="ru-RU" sz="900" dirty="0" err="1"/>
              <a:t>vlan</a:t>
            </a:r>
            <a:r>
              <a:rPr lang="ru-RU" sz="900" dirty="0"/>
              <a:t> 100 101</a:t>
            </a:r>
          </a:p>
          <a:p>
            <a:pPr marL="720000" lvl="2" indent="0">
              <a:buNone/>
            </a:pPr>
            <a:r>
              <a:rPr lang="ru-RU" sz="900" dirty="0"/>
              <a:t>[AC-GigabitEthernet0/0/1] </a:t>
            </a:r>
            <a:r>
              <a:rPr lang="ru-RU" sz="900" dirty="0" err="1"/>
              <a:t>quit</a:t>
            </a:r>
            <a:endParaRPr lang="ru-RU" sz="900" dirty="0"/>
          </a:p>
        </p:txBody>
      </p:sp>
    </p:spTree>
    <p:extLst>
      <p:ext uri="{BB962C8B-B14F-4D97-AF65-F5344CB8AC3E}">
        <p14:creationId xmlns:p14="http://schemas.microsoft.com/office/powerpoint/2010/main" val="320326806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230039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ru-RU" sz="900" dirty="0"/>
              <a:t>Стандарты IEEE 802.11 работают на двух нижних уровнях эквивалентной модели TCP/IP.</a:t>
            </a:r>
          </a:p>
          <a:p>
            <a:pPr lvl="1"/>
            <a:r>
              <a:rPr lang="ru-RU" sz="900" dirty="0"/>
              <a:t>Канальный уровень обеспечивает доступ к каналам, адресацию, проверку кадров данных, обнаружение ошибок и механизмы безопасности.</a:t>
            </a:r>
          </a:p>
          <a:p>
            <a:pPr lvl="1"/>
            <a:r>
              <a:rPr lang="ru-RU" sz="900" dirty="0"/>
              <a:t>Физический уровень осуществляет передачу потоков битов по </a:t>
            </a:r>
            <a:r>
              <a:rPr lang="ru-RU" sz="900" dirty="0" err="1"/>
              <a:t>радиоинтерфейсу</a:t>
            </a:r>
            <a:r>
              <a:rPr lang="ru-RU" sz="900" dirty="0"/>
              <a:t>, например, в определенном частотном диапазоне.</a:t>
            </a:r>
          </a:p>
          <a:p>
            <a:r>
              <a:rPr lang="ru-RU" sz="900" dirty="0"/>
              <a:t>В 1999 году альянс производителей беспроводных устройств получил название </a:t>
            </a:r>
            <a:r>
              <a:rPr lang="ru-RU" sz="900" dirty="0" err="1"/>
              <a:t>Wireless</a:t>
            </a:r>
            <a:r>
              <a:rPr lang="ru-RU" sz="900" dirty="0"/>
              <a:t> </a:t>
            </a:r>
            <a:r>
              <a:rPr lang="ru-RU" sz="900" dirty="0" err="1"/>
              <a:t>Ethernet</a:t>
            </a:r>
            <a:r>
              <a:rPr lang="ru-RU" sz="900" dirty="0"/>
              <a:t> </a:t>
            </a:r>
            <a:r>
              <a:rPr lang="ru-RU" sz="900" dirty="0" err="1"/>
              <a:t>Compatibility</a:t>
            </a:r>
            <a:r>
              <a:rPr lang="ru-RU" sz="900" dirty="0"/>
              <a:t> </a:t>
            </a:r>
            <a:r>
              <a:rPr lang="ru-RU" sz="900" dirty="0" err="1"/>
              <a:t>Alliance</a:t>
            </a:r>
            <a:r>
              <a:rPr lang="ru-RU" sz="900" dirty="0"/>
              <a:t> (WECA). В октябре 2002 года WECA был переименован в </a:t>
            </a:r>
            <a:r>
              <a:rPr lang="ru-RU" sz="900" dirty="0" err="1"/>
              <a:t>Wi-Fi</a:t>
            </a:r>
            <a:r>
              <a:rPr lang="ru-RU" sz="900" dirty="0"/>
              <a:t> </a:t>
            </a:r>
            <a:r>
              <a:rPr lang="ru-RU" sz="900" dirty="0" err="1"/>
              <a:t>Alliance</a:t>
            </a:r>
            <a:r>
              <a:rPr lang="ru-RU" sz="900" dirty="0"/>
              <a:t>.</a:t>
            </a:r>
          </a:p>
          <a:p>
            <a:r>
              <a:rPr lang="ru-RU" sz="900" dirty="0"/>
              <a:t>Первая версия IEEE 802.11 была выпущена в 1997 году. Далее на основе IEEE 802.11 постепенно разрабатывались дополнительные стандарты. Наиболее известными стандартами, повлиявшими на развитие </a:t>
            </a:r>
            <a:r>
              <a:rPr lang="ru-RU" sz="900" dirty="0" err="1"/>
              <a:t>Wi-Fi</a:t>
            </a:r>
            <a:r>
              <a:rPr lang="ru-RU" sz="900" dirty="0"/>
              <a:t>, стали 802.11b, 802.11a, 802.11g, 802.11n и 802.11ac.</a:t>
            </a:r>
          </a:p>
          <a:p>
            <a:r>
              <a:rPr lang="ru-RU" sz="900" dirty="0"/>
              <a:t>После выпуска стандарта IEEE 802.11ax организация </a:t>
            </a:r>
            <a:r>
              <a:rPr lang="ru-RU" sz="900" dirty="0" err="1"/>
              <a:t>Wi-Fi</a:t>
            </a:r>
            <a:r>
              <a:rPr lang="ru-RU" sz="900" dirty="0"/>
              <a:t> </a:t>
            </a:r>
            <a:r>
              <a:rPr lang="ru-RU" sz="900" dirty="0" err="1"/>
              <a:t>Alliance</a:t>
            </a:r>
            <a:r>
              <a:rPr lang="ru-RU" sz="900" dirty="0"/>
              <a:t> поменяла подход к именованию стандартов </a:t>
            </a:r>
            <a:r>
              <a:rPr lang="ru-RU" sz="900" dirty="0" err="1"/>
              <a:t>Wi-Fi</a:t>
            </a:r>
            <a:r>
              <a:rPr lang="ru-RU" sz="900" dirty="0"/>
              <a:t>, таким образом новый стандарт получил официальное название </a:t>
            </a:r>
            <a:r>
              <a:rPr lang="ru-RU" sz="900" dirty="0" err="1"/>
              <a:t>Wi-Fi</a:t>
            </a:r>
            <a:r>
              <a:rPr lang="ru-RU" sz="900" dirty="0"/>
              <a:t> 6. Основной стандарт IEEE 802.11ac стал именоваться </a:t>
            </a:r>
            <a:r>
              <a:rPr lang="ru-RU" sz="900" dirty="0" err="1"/>
              <a:t>Wi-Fi</a:t>
            </a:r>
            <a:r>
              <a:rPr lang="ru-RU" sz="900" dirty="0"/>
              <a:t> 5, а IEEE 802.11n соответственно </a:t>
            </a:r>
            <a:r>
              <a:rPr lang="ru-RU" sz="900" dirty="0" err="1"/>
              <a:t>Wi-Fi</a:t>
            </a:r>
            <a:r>
              <a:rPr lang="ru-RU" sz="900" dirty="0"/>
              <a:t> 4. Такое же соглашение стало применяться и к другим поколениям стандартов.</a:t>
            </a:r>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91572171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ru-RU" sz="900" dirty="0"/>
              <a:t>Импортируйте AP в автономном режиме в AC.</a:t>
            </a:r>
          </a:p>
          <a:p>
            <a:pPr lvl="1"/>
            <a:r>
              <a:rPr lang="ru-RU" sz="900" dirty="0"/>
              <a:t>Добавьте AP в группу AP с именем </a:t>
            </a:r>
            <a:r>
              <a:rPr lang="ru-RU" sz="900" b="1" dirty="0"/>
              <a:t>ap-group1</a:t>
            </a:r>
            <a:r>
              <a:rPr lang="ru-RU" sz="900" dirty="0"/>
              <a:t>. Допустим, что точка доступа имеет MAC-адрес 60de-4476-e360. Сконфигурируйте имя для AP на основании места ее развертывания, чтобы по имени можно было узнать, где AP развернута. Например, назовите AP </a:t>
            </a:r>
            <a:r>
              <a:rPr lang="ru-RU" sz="900" b="1" dirty="0"/>
              <a:t>area_1</a:t>
            </a:r>
            <a:r>
              <a:rPr lang="ru-RU" sz="900" dirty="0"/>
              <a:t>, если она развернута в зоне 1.</a:t>
            </a:r>
          </a:p>
          <a:p>
            <a:pPr lvl="1"/>
            <a:endParaRPr lang="en-US" altLang="zh-CN" sz="900" dirty="0"/>
          </a:p>
          <a:p>
            <a:endParaRPr lang="en-US" altLang="zh-CN" sz="900" dirty="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70717957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lnSpc>
                <a:spcPct val="100000"/>
              </a:lnSpc>
            </a:pPr>
            <a:r>
              <a:rPr lang="ru-RU" sz="900" dirty="0"/>
              <a:t>Описание результатов выполнения команды </a:t>
            </a:r>
            <a:r>
              <a:rPr lang="ru-RU" sz="900" b="1" dirty="0" err="1"/>
              <a:t>display</a:t>
            </a:r>
            <a:r>
              <a:rPr lang="ru-RU" sz="900" b="1" dirty="0"/>
              <a:t> </a:t>
            </a:r>
            <a:r>
              <a:rPr lang="ru-RU" sz="900" b="1" dirty="0" err="1"/>
              <a:t>ap</a:t>
            </a:r>
            <a:r>
              <a:rPr lang="ru-RU" sz="900" dirty="0"/>
              <a:t>, выведенных на экран:</a:t>
            </a:r>
          </a:p>
          <a:p>
            <a:pPr lvl="1">
              <a:lnSpc>
                <a:spcPct val="100000"/>
              </a:lnSpc>
            </a:pPr>
            <a:r>
              <a:rPr lang="ru-RU" sz="900" dirty="0"/>
              <a:t>ID: идентификатор точки доступа.</a:t>
            </a:r>
          </a:p>
          <a:p>
            <a:pPr lvl="1">
              <a:lnSpc>
                <a:spcPct val="100000"/>
              </a:lnSpc>
            </a:pPr>
            <a:r>
              <a:rPr lang="ru-RU" sz="900" dirty="0"/>
              <a:t>MAC: MAC-адрес точки доступа.</a:t>
            </a:r>
          </a:p>
          <a:p>
            <a:pPr lvl="1">
              <a:lnSpc>
                <a:spcPct val="100000"/>
              </a:lnSpc>
            </a:pPr>
            <a:r>
              <a:rPr lang="ru-RU" sz="900" dirty="0" err="1"/>
              <a:t>Name</a:t>
            </a:r>
            <a:r>
              <a:rPr lang="ru-RU" sz="900" dirty="0"/>
              <a:t>: имя точки доступа.</a:t>
            </a:r>
          </a:p>
          <a:p>
            <a:pPr lvl="1">
              <a:lnSpc>
                <a:spcPct val="100000"/>
              </a:lnSpc>
            </a:pPr>
            <a:r>
              <a:rPr lang="ru-RU" sz="900" dirty="0" err="1"/>
              <a:t>Group</a:t>
            </a:r>
            <a:r>
              <a:rPr lang="ru-RU" sz="900" dirty="0"/>
              <a:t>: имя группы, к которой относится точка доступа.</a:t>
            </a:r>
          </a:p>
          <a:p>
            <a:pPr lvl="1">
              <a:lnSpc>
                <a:spcPct val="100000"/>
              </a:lnSpc>
            </a:pPr>
            <a:r>
              <a:rPr lang="ru-RU" sz="900" dirty="0"/>
              <a:t>IP: IP-адрес точки доступа. В сценариях NAT точки доступа находятся в частной сети, а контроллер доступа — в сети общего пользования. Это значение является IP-адресом точки доступа в частной сети. Чтобы проверить IP-адрес точки доступа в сети общего пользования, выполните команду </a:t>
            </a:r>
            <a:r>
              <a:rPr lang="ru-RU" sz="900" b="1" dirty="0" err="1"/>
              <a:t>display</a:t>
            </a:r>
            <a:r>
              <a:rPr lang="ru-RU" sz="900" b="1" dirty="0"/>
              <a:t> </a:t>
            </a:r>
            <a:r>
              <a:rPr lang="ru-RU" sz="900" b="1" dirty="0" err="1"/>
              <a:t>ap</a:t>
            </a:r>
            <a:r>
              <a:rPr lang="ru-RU" sz="900" b="1" dirty="0"/>
              <a:t> </a:t>
            </a:r>
            <a:r>
              <a:rPr lang="ru-RU" sz="900" b="1" dirty="0" err="1"/>
              <a:t>run-info</a:t>
            </a:r>
            <a:r>
              <a:rPr lang="ru-RU" sz="900" dirty="0"/>
              <a:t>.</a:t>
            </a:r>
          </a:p>
          <a:p>
            <a:pPr lvl="1">
              <a:lnSpc>
                <a:spcPct val="100000"/>
              </a:lnSpc>
            </a:pPr>
            <a:r>
              <a:rPr lang="ru-RU" sz="900" dirty="0" err="1"/>
              <a:t>Type</a:t>
            </a:r>
            <a:r>
              <a:rPr lang="ru-RU" sz="900" dirty="0"/>
              <a:t>: тип точки доступа.</a:t>
            </a:r>
          </a:p>
          <a:p>
            <a:pPr lvl="1">
              <a:lnSpc>
                <a:spcPct val="100000"/>
              </a:lnSpc>
            </a:pPr>
            <a:r>
              <a:rPr lang="ru-RU" sz="900" dirty="0" err="1"/>
              <a:t>State</a:t>
            </a:r>
            <a:r>
              <a:rPr lang="ru-RU" sz="900" dirty="0"/>
              <a:t>: статус точки доступа.</a:t>
            </a:r>
          </a:p>
          <a:p>
            <a:pPr lvl="2">
              <a:lnSpc>
                <a:spcPct val="100000"/>
              </a:lnSpc>
            </a:pPr>
            <a:r>
              <a:rPr lang="ru-RU" sz="900" dirty="0" err="1"/>
              <a:t>normal</a:t>
            </a:r>
            <a:r>
              <a:rPr lang="ru-RU" sz="900" dirty="0"/>
              <a:t>: точка доступа вышла в сеть на контроллере доступа и работает исправно.</a:t>
            </a:r>
          </a:p>
          <a:p>
            <a:pPr lvl="2">
              <a:lnSpc>
                <a:spcPct val="100000"/>
              </a:lnSpc>
            </a:pPr>
            <a:r>
              <a:rPr lang="ru-RU" sz="900" dirty="0" err="1"/>
              <a:t>commit-failed</a:t>
            </a:r>
            <a:r>
              <a:rPr lang="ru-RU" sz="900" dirty="0"/>
              <a:t>: после выхода в сеть на контроллере доступа точка доступа не может получить сервисные конфигурации WLAN.</a:t>
            </a:r>
          </a:p>
          <a:p>
            <a:pPr lvl="2">
              <a:lnSpc>
                <a:spcPct val="100000"/>
              </a:lnSpc>
            </a:pPr>
            <a:r>
              <a:rPr lang="ru-RU" sz="900" dirty="0" err="1"/>
              <a:t>download</a:t>
            </a:r>
            <a:r>
              <a:rPr lang="ru-RU" sz="900" dirty="0"/>
              <a:t>: точка доступа находится в процессе обновления.</a:t>
            </a:r>
          </a:p>
          <a:p>
            <a:pPr lvl="2">
              <a:lnSpc>
                <a:spcPct val="100000"/>
              </a:lnSpc>
            </a:pPr>
            <a:r>
              <a:rPr lang="ru-RU" sz="900" dirty="0" err="1"/>
              <a:t>fault</a:t>
            </a:r>
            <a:r>
              <a:rPr lang="ru-RU" sz="900" dirty="0"/>
              <a:t>: точка доступа не может подключиться к сети.</a:t>
            </a:r>
          </a:p>
          <a:p>
            <a:pPr lvl="2">
              <a:lnSpc>
                <a:spcPct val="100000"/>
              </a:lnSpc>
            </a:pPr>
            <a:r>
              <a:rPr lang="ru-RU" sz="900" dirty="0" err="1"/>
              <a:t>idle</a:t>
            </a:r>
            <a:r>
              <a:rPr lang="ru-RU" sz="900" dirty="0"/>
              <a:t>: точка доступа находится в процессе инициализации перед установлением соединения между ней и контроллером доступа в первый раз.</a:t>
            </a:r>
          </a:p>
          <a:p>
            <a:pPr lvl="1">
              <a:lnSpc>
                <a:spcPct val="100000"/>
              </a:lnSpc>
            </a:pPr>
            <a:r>
              <a:rPr lang="ru-RU" sz="900" dirty="0"/>
              <a:t>STA: количество STA, подключенных к точке доступа.</a:t>
            </a:r>
          </a:p>
          <a:p>
            <a:pPr lvl="1">
              <a:lnSpc>
                <a:spcPct val="100000"/>
              </a:lnSpc>
            </a:pPr>
            <a:r>
              <a:rPr lang="ru-RU" sz="900" dirty="0" err="1"/>
              <a:t>Uptime</a:t>
            </a:r>
            <a:r>
              <a:rPr lang="ru-RU" sz="900" dirty="0"/>
              <a:t>: продолжительность работы точки доступа в сети.</a:t>
            </a:r>
          </a:p>
          <a:p>
            <a:pPr lvl="1">
              <a:lnSpc>
                <a:spcPct val="100000"/>
              </a:lnSpc>
            </a:pPr>
            <a:r>
              <a:rPr lang="ru-RU" sz="900" dirty="0" err="1"/>
              <a:t>ExtraInfo</a:t>
            </a:r>
            <a:r>
              <a:rPr lang="ru-RU" sz="900" dirty="0"/>
              <a:t>: дополнительная информация. Значение P указывает на недостаточное питание точки доступа. </a:t>
            </a:r>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17366046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16070912"/>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2786394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lang="ru-RU" sz="900" dirty="0"/>
              <a:t>Описание результатов выполнения команды </a:t>
            </a:r>
            <a:r>
              <a:rPr lang="ru-RU" sz="900" b="1" dirty="0" err="1"/>
              <a:t>display</a:t>
            </a:r>
            <a:r>
              <a:rPr lang="ru-RU" sz="900" b="1" dirty="0"/>
              <a:t> </a:t>
            </a:r>
            <a:r>
              <a:rPr lang="ru-RU" sz="900" b="1" dirty="0" err="1"/>
              <a:t>vap</a:t>
            </a:r>
            <a:r>
              <a:rPr lang="ru-RU" sz="900" dirty="0"/>
              <a:t>, выведенных на экран:</a:t>
            </a:r>
          </a:p>
          <a:p>
            <a:pPr lvl="1"/>
            <a:r>
              <a:rPr lang="ru-RU" sz="900" dirty="0"/>
              <a:t>AP ID: идентификатор точки доступа.</a:t>
            </a:r>
          </a:p>
          <a:p>
            <a:pPr lvl="1"/>
            <a:r>
              <a:rPr lang="ru-RU" sz="900" dirty="0"/>
              <a:t>AP </a:t>
            </a:r>
            <a:r>
              <a:rPr lang="ru-RU" sz="900" dirty="0" err="1"/>
              <a:t>name</a:t>
            </a:r>
            <a:r>
              <a:rPr lang="ru-RU" sz="900" dirty="0"/>
              <a:t>: имя точки доступа.</a:t>
            </a:r>
          </a:p>
          <a:p>
            <a:pPr lvl="1"/>
            <a:r>
              <a:rPr lang="ru-RU" sz="900" dirty="0" err="1"/>
              <a:t>RfID</a:t>
            </a:r>
            <a:r>
              <a:rPr lang="ru-RU" sz="900" dirty="0"/>
              <a:t>: идентификатор </a:t>
            </a:r>
            <a:r>
              <a:rPr lang="ru-RU" sz="900" dirty="0" err="1"/>
              <a:t>радиомодуля</a:t>
            </a:r>
            <a:r>
              <a:rPr lang="ru-RU" sz="900" dirty="0"/>
              <a:t>.</a:t>
            </a:r>
          </a:p>
          <a:p>
            <a:pPr lvl="1"/>
            <a:r>
              <a:rPr lang="ru-RU" sz="900" dirty="0"/>
              <a:t>WID: идентификатор VAP.</a:t>
            </a:r>
          </a:p>
          <a:p>
            <a:pPr lvl="1"/>
            <a:r>
              <a:rPr lang="ru-RU" sz="900" dirty="0"/>
              <a:t>SSID: имя SSID.</a:t>
            </a:r>
          </a:p>
          <a:p>
            <a:pPr lvl="1"/>
            <a:r>
              <a:rPr lang="ru-RU" sz="900" dirty="0"/>
              <a:t>BSSID: MAC-адрес VAP.</a:t>
            </a:r>
          </a:p>
          <a:p>
            <a:pPr lvl="1"/>
            <a:r>
              <a:rPr lang="ru-RU" sz="900" dirty="0" err="1"/>
              <a:t>Status</a:t>
            </a:r>
            <a:r>
              <a:rPr lang="ru-RU" sz="900" dirty="0"/>
              <a:t>: текущий статус VAP.</a:t>
            </a:r>
          </a:p>
          <a:p>
            <a:pPr lvl="2"/>
            <a:r>
              <a:rPr lang="ru-RU" sz="900" dirty="0"/>
              <a:t>ON: служба VAP включена.</a:t>
            </a:r>
          </a:p>
          <a:p>
            <a:pPr lvl="2"/>
            <a:r>
              <a:rPr lang="ru-RU" sz="900" dirty="0"/>
              <a:t>OFF: служба VAP отключена.</a:t>
            </a:r>
          </a:p>
          <a:p>
            <a:pPr lvl="1"/>
            <a:r>
              <a:rPr lang="ru-RU" sz="900" dirty="0" err="1"/>
              <a:t>Auth</a:t>
            </a:r>
            <a:r>
              <a:rPr lang="ru-RU" sz="900" dirty="0"/>
              <a:t> </a:t>
            </a:r>
            <a:r>
              <a:rPr lang="ru-RU" sz="900" dirty="0" err="1"/>
              <a:t>type</a:t>
            </a:r>
            <a:r>
              <a:rPr lang="ru-RU" sz="900" dirty="0"/>
              <a:t>: режим аутентификации VAP.</a:t>
            </a:r>
          </a:p>
          <a:p>
            <a:pPr lvl="1"/>
            <a:r>
              <a:rPr lang="ru-RU" sz="900" dirty="0"/>
              <a:t>STA: количество STA, подключенных к VAP.</a:t>
            </a:r>
          </a:p>
        </p:txBody>
      </p:sp>
      <p:sp>
        <p:nvSpPr>
          <p:cNvPr id="3" name="幻灯片图像占位符 2"/>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63431655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3293622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9614445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ru-RU" sz="900" dirty="0" err="1"/>
              <a:t>Wi-Fi</a:t>
            </a:r>
            <a:r>
              <a:rPr lang="ru-RU" sz="900" dirty="0"/>
              <a:t> 5 не может удовлетворить требования к низкой задержке и высокой пропускной способности сервисов видеоконференцсвязи 4K/8K.</a:t>
            </a:r>
          </a:p>
          <a:p>
            <a:r>
              <a:rPr lang="ru-RU" sz="900" dirty="0"/>
              <a:t>С помощью решения интеллектуального ускорения работы приложений Huawei </a:t>
            </a:r>
            <a:r>
              <a:rPr lang="ru-RU" sz="900" dirty="0" err="1"/>
              <a:t>SmartRadio</a:t>
            </a:r>
            <a:r>
              <a:rPr lang="ru-RU" sz="900" dirty="0"/>
              <a:t> сеть </a:t>
            </a:r>
            <a:r>
              <a:rPr lang="ru-RU" sz="900" dirty="0" err="1"/>
              <a:t>Wi-Fi</a:t>
            </a:r>
            <a:r>
              <a:rPr lang="ru-RU" sz="900" dirty="0"/>
              <a:t> 6 обеспечивает задержку всего в 10 </a:t>
            </a:r>
            <a:r>
              <a:rPr lang="ru-RU" sz="900" dirty="0" err="1"/>
              <a:t>мс</a:t>
            </a:r>
            <a:r>
              <a:rPr lang="ru-RU" sz="900" dirty="0"/>
              <a:t>.</a:t>
            </a:r>
          </a:p>
          <a:p>
            <a:endParaRPr lang="en-US" altLang="zh-CN" sz="900" dirty="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96283649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ru-RU" sz="900" dirty="0"/>
              <a:t>В настоящее время теоретическая скорость всех продуктов </a:t>
            </a:r>
            <a:r>
              <a:rPr lang="ru-RU" sz="900" dirty="0" err="1"/>
              <a:t>Wi-Fi</a:t>
            </a:r>
            <a:r>
              <a:rPr lang="ru-RU" sz="900" dirty="0"/>
              <a:t> 5 (</a:t>
            </a:r>
            <a:r>
              <a:rPr lang="ru-RU" sz="900" dirty="0" err="1"/>
              <a:t>Wave</a:t>
            </a:r>
            <a:r>
              <a:rPr lang="ru-RU" sz="900" dirty="0"/>
              <a:t> 2) составляет 2,5 Гбит/с, а продуктов </a:t>
            </a:r>
            <a:r>
              <a:rPr lang="ru-RU" sz="900" dirty="0" err="1"/>
              <a:t>Wi-Fi</a:t>
            </a:r>
            <a:r>
              <a:rPr lang="ru-RU" sz="900" dirty="0"/>
              <a:t> 6 — 9,6 Гбит/с. Таким образом, </a:t>
            </a:r>
            <a:r>
              <a:rPr lang="ru-RU" sz="900" dirty="0" err="1"/>
              <a:t>Wi-Fi</a:t>
            </a:r>
            <a:r>
              <a:rPr lang="ru-RU" sz="900" dirty="0"/>
              <a:t> 6 позволяет увеличить скорость в четыре раза по сравнению с </a:t>
            </a:r>
            <a:r>
              <a:rPr lang="ru-RU" sz="900" dirty="0" err="1"/>
              <a:t>Wi-Fi</a:t>
            </a:r>
            <a:r>
              <a:rPr lang="ru-RU" sz="900" dirty="0"/>
              <a:t> 5.</a:t>
            </a:r>
          </a:p>
          <a:p>
            <a:pPr lvl="0"/>
            <a:r>
              <a:rPr lang="ru-RU" sz="900" dirty="0" err="1"/>
              <a:t>Wi-Fi</a:t>
            </a:r>
            <a:r>
              <a:rPr lang="ru-RU" sz="900" dirty="0"/>
              <a:t> 6 обеспечивает 4-кратное увеличение количества пользователей, одновременно получающих доступ к сети, по сравнению с </a:t>
            </a:r>
            <a:r>
              <a:rPr lang="ru-RU" sz="900" dirty="0" err="1"/>
              <a:t>Wi-Fi</a:t>
            </a:r>
            <a:r>
              <a:rPr lang="ru-RU" sz="900" dirty="0"/>
              <a:t> 5. Тестирование в реальных условиях показало, что при пропускной способности на одного пользователя 2 Мбит/с </a:t>
            </a:r>
            <a:r>
              <a:rPr lang="ru-RU" sz="900" dirty="0" err="1"/>
              <a:t>Wi-Fi</a:t>
            </a:r>
            <a:r>
              <a:rPr lang="ru-RU" sz="900" dirty="0"/>
              <a:t> 5 поддерживает одновременное подключение 100 пользователей, а </a:t>
            </a:r>
            <a:r>
              <a:rPr lang="ru-RU" sz="900" dirty="0" err="1"/>
              <a:t>Wi-Fi</a:t>
            </a:r>
            <a:r>
              <a:rPr lang="ru-RU" sz="900" dirty="0"/>
              <a:t> 6 — 400 пользователей.</a:t>
            </a:r>
          </a:p>
          <a:p>
            <a:r>
              <a:rPr lang="ru-RU" sz="900" dirty="0"/>
              <a:t>Средняя задержка, поддерживаемая </a:t>
            </a:r>
            <a:r>
              <a:rPr lang="ru-RU" sz="900" dirty="0" err="1"/>
              <a:t>Wi-Fi</a:t>
            </a:r>
            <a:r>
              <a:rPr lang="ru-RU" sz="900" dirty="0"/>
              <a:t> 5, составляет около 30 </a:t>
            </a:r>
            <a:r>
              <a:rPr lang="ru-RU" sz="900" dirty="0" err="1"/>
              <a:t>мс</a:t>
            </a:r>
            <a:r>
              <a:rPr lang="ru-RU" sz="900" dirty="0"/>
              <a:t>, а </a:t>
            </a:r>
            <a:r>
              <a:rPr lang="ru-RU" sz="900" dirty="0" err="1"/>
              <a:t>Wi-Fi</a:t>
            </a:r>
            <a:r>
              <a:rPr lang="ru-RU" sz="900" dirty="0"/>
              <a:t> 6 — около 20 </a:t>
            </a:r>
            <a:r>
              <a:rPr lang="ru-RU" sz="900" dirty="0" err="1"/>
              <a:t>мс</a:t>
            </a:r>
            <a:r>
              <a:rPr lang="ru-RU" sz="900" dirty="0"/>
              <a:t>. Технология интеллектуального ускорения работы приложений Huawei </a:t>
            </a:r>
            <a:r>
              <a:rPr lang="ru-RU" sz="900" dirty="0" err="1"/>
              <a:t>SmartRadio</a:t>
            </a:r>
            <a:r>
              <a:rPr lang="ru-RU" sz="900" dirty="0"/>
              <a:t> позволяет еще больше снизить задержку обслуживания — до 10 </a:t>
            </a:r>
            <a:r>
              <a:rPr lang="ru-RU" sz="900" dirty="0" err="1"/>
              <a:t>мс</a:t>
            </a:r>
            <a:r>
              <a:rPr lang="ru-RU" sz="900" dirty="0"/>
              <a:t>.</a:t>
            </a:r>
          </a:p>
          <a:p>
            <a:r>
              <a:rPr lang="ru-RU" sz="900" dirty="0" err="1"/>
              <a:t>Wi-Fi</a:t>
            </a:r>
            <a:r>
              <a:rPr lang="ru-RU" sz="900" dirty="0"/>
              <a:t> 5 не поддерживает TWT.</a:t>
            </a:r>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61439856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ru-RU" sz="900" dirty="0"/>
              <a:t>Недостатки традиционных сетевых решений:</a:t>
            </a:r>
          </a:p>
          <a:p>
            <a:pPr lvl="1"/>
            <a:r>
              <a:rPr lang="ru-RU" sz="900" dirty="0"/>
              <a:t>Традиционные сетевые решения имеют множество проблем с развертыванием сети, включая высокие затраты на развертывание и трудности с эксплуатацией и техобслуживанием. Эти проблемы особенно актуальны на предприятиях, имеющих множество филиалов или филиалы, которые расположены географически далеко друг от друга. </a:t>
            </a:r>
          </a:p>
          <a:p>
            <a:r>
              <a:rPr lang="ru-RU" sz="900" dirty="0"/>
              <a:t>Архитектура облачного управления:</a:t>
            </a:r>
          </a:p>
          <a:p>
            <a:pPr lvl="1"/>
            <a:r>
              <a:rPr lang="ru-RU" sz="900" dirty="0"/>
              <a:t>Архитектура облачного управления позволяет решить проблемы, с которыми сталкиваются традиционные сетевые решения. Платформа облачного управления обеспечивает возможности централизованного управления и технического обслуживания устройств в любом месте, значительно сокращая затраты на развертывание сети и O&amp;M.</a:t>
            </a:r>
          </a:p>
          <a:p>
            <a:pPr lvl="1"/>
            <a:r>
              <a:rPr lang="ru-RU" sz="900" dirty="0"/>
              <a:t>После развертывания облачной точки доступа сетевому администратору не нужно выезжать на объект для настройки ее программного обеспечения. После включения облачная точка доступа автоматически подключается к соответствующей платформе облачного управления для загрузки системных файлов, включая файлы конфигурации, пакеты программного обеспечения и </a:t>
            </a:r>
            <a:r>
              <a:rPr lang="ru-RU" sz="900" dirty="0" err="1"/>
              <a:t>патчи</a:t>
            </a:r>
            <a:r>
              <a:rPr lang="ru-RU" sz="900" dirty="0"/>
              <a:t> обновлений. Таким образом, облачная точка доступа является полностью автоматически настраиваемой для выхода в сеть. Сетевой администратор может загружать конфигурации в облачные точки доступа через платформу управления облаком в любое время и в любом месте, что упрощает настройку пакетных сервисов.</a:t>
            </a:r>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6069690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14000"/>
              </a:lnSpc>
            </a:pPr>
            <a:r>
              <a:rPr lang="ru-RU" sz="900" dirty="0"/>
              <a:t>Этап 1: начало развития мобильных офисов — беспроводные сети как дополнение к проводным сетям</a:t>
            </a:r>
          </a:p>
          <a:p>
            <a:pPr lvl="1">
              <a:lnSpc>
                <a:spcPct val="114000"/>
              </a:lnSpc>
            </a:pPr>
            <a:r>
              <a:rPr lang="ru-RU" sz="900" dirty="0"/>
              <a:t>Прототипом корпоративной WLAN считается технология </a:t>
            </a:r>
            <a:r>
              <a:rPr lang="ru-RU" sz="900" dirty="0" err="1"/>
              <a:t>WaveLAN</a:t>
            </a:r>
            <a:r>
              <a:rPr lang="ru-RU" sz="900" dirty="0"/>
              <a:t>. Ранние технологии </a:t>
            </a:r>
            <a:r>
              <a:rPr lang="ru-RU" sz="900" dirty="0" err="1"/>
              <a:t>Wi-Fi</a:t>
            </a:r>
            <a:r>
              <a:rPr lang="ru-RU" sz="900" dirty="0"/>
              <a:t> в основном использовались в устройствах Интернета вещей, таких как беспроводные кассовые аппараты. Однако с выпуском стандартов 802.11a/b/g преимущества беспроводной связи существенно возросли. Предприятия и потребители начали осознавать, какой потенциал имеют технологии </a:t>
            </a:r>
            <a:r>
              <a:rPr lang="ru-RU" sz="900" dirty="0" err="1"/>
              <a:t>Wi-Fi</a:t>
            </a:r>
            <a:r>
              <a:rPr lang="ru-RU" sz="900" dirty="0"/>
              <a:t>. И началось развертывание точек беспроводного доступа в кафетериях, аэропортах и отелях.</a:t>
            </a:r>
          </a:p>
          <a:p>
            <a:pPr lvl="1">
              <a:lnSpc>
                <a:spcPct val="114000"/>
              </a:lnSpc>
            </a:pPr>
            <a:r>
              <a:rPr lang="ru-RU" sz="900" dirty="0"/>
              <a:t>В этот же период появилось название </a:t>
            </a:r>
            <a:r>
              <a:rPr lang="ru-RU" sz="900" dirty="0" err="1"/>
              <a:t>Wi-Fi</a:t>
            </a:r>
            <a:r>
              <a:rPr lang="ru-RU" sz="900" dirty="0"/>
              <a:t>. </a:t>
            </a:r>
            <a:r>
              <a:rPr lang="ru-RU" sz="900" dirty="0" err="1"/>
              <a:t>Wi-Fi</a:t>
            </a:r>
            <a:r>
              <a:rPr lang="ru-RU" sz="900" dirty="0"/>
              <a:t> </a:t>
            </a:r>
            <a:r>
              <a:rPr lang="ru-RU" sz="900" dirty="0" err="1"/>
              <a:t>Alliance</a:t>
            </a:r>
            <a:r>
              <a:rPr lang="ru-RU" sz="900" dirty="0"/>
              <a:t> зарегистрировал свою новую технологию под маркой </a:t>
            </a:r>
            <a:r>
              <a:rPr lang="ru-RU" sz="900" dirty="0" err="1"/>
              <a:t>Wi-Fi</a:t>
            </a:r>
            <a:r>
              <a:rPr lang="ru-RU" sz="900" dirty="0"/>
              <a:t>. Первоначальная цель альянса заключалась в содействии разработке стандарта 802.11b, а также сертификации совместимости продуктов </a:t>
            </a:r>
            <a:r>
              <a:rPr lang="ru-RU" sz="900" dirty="0" err="1"/>
              <a:t>Wi-Fi</a:t>
            </a:r>
            <a:r>
              <a:rPr lang="ru-RU" sz="900" dirty="0"/>
              <a:t> во всем мире. С развитием стандартов и популяризацией продуктов, соответствующих стандартам, люди стали приравнивать </a:t>
            </a:r>
            <a:r>
              <a:rPr lang="ru-RU" sz="900" dirty="0" err="1"/>
              <a:t>Wi-Fi</a:t>
            </a:r>
            <a:r>
              <a:rPr lang="ru-RU" sz="900" dirty="0"/>
              <a:t> к стандарту 802.11.</a:t>
            </a:r>
          </a:p>
          <a:p>
            <a:pPr lvl="1">
              <a:lnSpc>
                <a:spcPct val="114000"/>
              </a:lnSpc>
            </a:pPr>
            <a:r>
              <a:rPr lang="ru-RU" sz="900" dirty="0"/>
              <a:t>Стандарт 802.11 представляет одну из многих технологий WLAN, но тем не менее он стал основным отраслевым стандартом. При упоминании WLAN, как правило, имеется в</a:t>
            </a:r>
            <a:r>
              <a:rPr lang="en-US" sz="900" dirty="0"/>
              <a:t> </a:t>
            </a:r>
            <a:r>
              <a:rPr lang="ru-RU" sz="900" dirty="0"/>
              <a:t>виду WLAN, использующая технологию </a:t>
            </a:r>
            <a:r>
              <a:rPr lang="ru-RU" sz="900" dirty="0" err="1"/>
              <a:t>Wi-Fi</a:t>
            </a:r>
            <a:r>
              <a:rPr lang="ru-RU" sz="900" dirty="0"/>
              <a:t>.</a:t>
            </a:r>
          </a:p>
          <a:p>
            <a:pPr lvl="1">
              <a:lnSpc>
                <a:spcPct val="114000"/>
              </a:lnSpc>
            </a:pPr>
            <a:r>
              <a:rPr lang="ru-RU" sz="900" dirty="0"/>
              <a:t>Первый этап применения WLAN был направлен на ликвидацию ограничений проводного доступа, чтобы позволить устройствам свободно перемещаться </a:t>
            </a:r>
            <a:r>
              <a:rPr lang="ru-RU" sz="900" u="none" dirty="0"/>
              <a:t>в пределах некоторого пространства</a:t>
            </a:r>
            <a:r>
              <a:rPr lang="ru-RU" sz="900" dirty="0"/>
              <a:t>. То есть WLAN расширила границы проводных сетей за счет использования беспроводной связи. На этом этапе к сетям WLAN не предъявлялось особых требований в плане безопасности, пропускной способности и роуминга. </a:t>
            </a:r>
            <a:r>
              <a:rPr lang="ru-RU" sz="900" u="none" dirty="0"/>
              <a:t>Отдельные точки доступа обеспечивали покрытие беспроводной связью в системах с одноточечным подключением к сети.</a:t>
            </a:r>
            <a:r>
              <a:rPr lang="ru-RU" sz="900" dirty="0"/>
              <a:t> Как правило, точка доступа, в которой сконцентрированы все необходимые функции, называется </a:t>
            </a:r>
            <a:r>
              <a:rPr lang="ru-RU" sz="900" dirty="0" err="1"/>
              <a:t>Fat</a:t>
            </a:r>
            <a:r>
              <a:rPr lang="ru-RU" sz="900" dirty="0"/>
              <a:t> AP.</a:t>
            </a:r>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41286796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5560940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lvl="0" indent="-228600">
              <a:buFont typeface="+mj-lt"/>
              <a:buAutoNum type="arabicPeriod"/>
            </a:pPr>
            <a:r>
              <a:rPr lang="ru-RU" sz="900" dirty="0"/>
              <a:t>Ответ:</a:t>
            </a:r>
          </a:p>
          <a:p>
            <a:pPr lvl="1"/>
            <a:r>
              <a:rPr lang="ru-RU" sz="900" dirty="0"/>
              <a:t>Преимущества сети с подключением </a:t>
            </a:r>
            <a:r>
              <a:rPr lang="ru-RU" sz="900" dirty="0" err="1"/>
              <a:t>In-Path</a:t>
            </a:r>
            <a:r>
              <a:rPr lang="ru-RU" sz="900" dirty="0"/>
              <a:t>: в сети с подключением </a:t>
            </a:r>
            <a:r>
              <a:rPr lang="ru-RU" sz="900" dirty="0" err="1"/>
              <a:t>In-Path</a:t>
            </a:r>
            <a:r>
              <a:rPr lang="ru-RU" sz="900" dirty="0"/>
              <a:t>, как правило, используется прямая передача. Этот сетевой режим упрощает архитектуру сети и подходит для крупномасштабных сетей WLAN с централизованным управлением.</a:t>
            </a:r>
          </a:p>
          <a:p>
            <a:pPr lvl="1"/>
            <a:r>
              <a:rPr lang="ru-RU" sz="900" dirty="0"/>
              <a:t>Преимущества сети с подключением </a:t>
            </a:r>
            <a:r>
              <a:rPr lang="ru-RU" sz="900" dirty="0" err="1"/>
              <a:t>Off-Path</a:t>
            </a:r>
            <a:r>
              <a:rPr lang="ru-RU" sz="900" dirty="0"/>
              <a:t>: сеть с подключением </a:t>
            </a:r>
            <a:r>
              <a:rPr lang="ru-RU" sz="900" dirty="0" err="1"/>
              <a:t>Off-Path</a:t>
            </a:r>
            <a:r>
              <a:rPr lang="ru-RU" sz="900" dirty="0"/>
              <a:t> является наиболее распространенной. Сервисным данным пользователей беспроводной связи не требуется обработка в контроллере доступа, что решает проблему нехватки пропускной способности и упрощает использование существующих политик безопасности. Поэтому рекомендуется использовать этот режим при организации сети.</a:t>
            </a:r>
          </a:p>
          <a:p>
            <a:pPr marL="228600" indent="-228600">
              <a:buFont typeface="+mj-lt"/>
              <a:buAutoNum type="arabicPeriod"/>
            </a:pPr>
            <a:r>
              <a:rPr lang="ru-RU" sz="900" dirty="0"/>
              <a:t>ABD</a:t>
            </a:r>
          </a:p>
          <a:p>
            <a:endParaRPr lang="en-US" altLang="zh-CN" sz="900" dirty="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6262661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2939166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478405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780308"/>
            <a:ext cx="5932800" cy="6865092"/>
          </a:xfrm>
        </p:spPr>
        <p:txBody>
          <a:bodyPr/>
          <a:lstStyle/>
          <a:p>
            <a:pPr lvl="0"/>
            <a:r>
              <a:rPr lang="ru-RU" sz="900" dirty="0"/>
              <a:t>Этап 2: эпоха беспроводного офиса — интеграция проводной и беспроводной сетей</a:t>
            </a:r>
          </a:p>
          <a:p>
            <a:pPr lvl="1"/>
            <a:r>
              <a:rPr lang="ru-RU" sz="900" dirty="0"/>
              <a:t>С ростом популярности беспроводных устройств сети WLAN превратились из дополнения к проводным сетям в инфраструктуру первой необходимости. </a:t>
            </a:r>
          </a:p>
          <a:p>
            <a:pPr lvl="1"/>
            <a:r>
              <a:rPr lang="ru-RU" sz="900" dirty="0"/>
              <a:t>На этом этапе WLAN, как часть сети, должна была обеспечивать</a:t>
            </a:r>
            <a:r>
              <a:rPr lang="ru-RU" sz="900" u="none" dirty="0"/>
              <a:t> гостевой доступ к сети</a:t>
            </a:r>
            <a:r>
              <a:rPr lang="ru-RU" sz="900" dirty="0"/>
              <a:t>.</a:t>
            </a:r>
          </a:p>
          <a:p>
            <a:pPr lvl="1"/>
            <a:r>
              <a:rPr lang="ru-RU" sz="900" dirty="0"/>
              <a:t>В офисных сценариях стали востребованы многочисленные сервисы с высокой пропускной способностью, такие как голосовая и видеосвязь, что существенно повысило требования к полосе пропускания WLAN. В 2012 году стандарт 802.11ac доказал свою «зрелость», реализовав множество улучшений в плане рабочих диапазонов частот, пропускной способности каналов, а также схем модуляции и кодирования (MCS). По сравнению с более ранними стандартами 802.11, стандарт 802.11ac отличался поддержкой больших объемов трафика и меньшими помехами, а также обеспечил возможность большему количеству пользователей получать доступ к сетям.</a:t>
            </a:r>
          </a:p>
          <a:p>
            <a:pPr lvl="0"/>
            <a:r>
              <a:rPr lang="ru-RU" sz="900" dirty="0"/>
              <a:t>Этап 3: эпоха полностью беспроводных офисов, ориентированных на беспроводную связь</a:t>
            </a:r>
          </a:p>
          <a:p>
            <a:pPr lvl="1"/>
            <a:r>
              <a:rPr lang="ru-RU" sz="900" dirty="0"/>
              <a:t>В настоящее время развитие WLAN перешло на третий этап. В офисах беспроводные сети используются вместо проводных, и в каждом офисном помещении обеспечивается полное покрытие </a:t>
            </a:r>
            <a:r>
              <a:rPr lang="ru-RU" sz="900" dirty="0" err="1"/>
              <a:t>Wi-Fi</a:t>
            </a:r>
            <a:r>
              <a:rPr lang="ru-RU" sz="900" dirty="0"/>
              <a:t>. Кроме того, в офисных помещениях уже не развертываются порты для подключения к проводной сети, что делает офисную среду более открытой и интеллектуальной.</a:t>
            </a:r>
          </a:p>
          <a:p>
            <a:pPr lvl="1"/>
            <a:r>
              <a:rPr lang="ru-RU" sz="900" dirty="0"/>
              <a:t>В дальнейшем планируется перенос сервисов с высокой пропускной способностью, таких как облачное рабочее место, видеоконференции и видео 4K, из проводных сетей в беспроводные сети. Точно так же новые технологии, такие как виртуальная реальность (VR) и дополненная реальность (AR), будут непосредственно развертываться в беспроводных сетях. Эти новые сценарии применения предъявляют более высокие требования к проектированию и планированию WLAN.</a:t>
            </a:r>
          </a:p>
          <a:p>
            <a:pPr lvl="1"/>
            <a:r>
              <a:rPr lang="ru-RU" sz="900" dirty="0"/>
              <a:t>В 2018 году был выпущен стандарт </a:t>
            </a:r>
            <a:r>
              <a:rPr lang="ru-RU" sz="900" dirty="0" err="1"/>
              <a:t>Wi-Fi</a:t>
            </a:r>
            <a:r>
              <a:rPr lang="ru-RU" sz="900" dirty="0"/>
              <a:t> следующего поколения, названный </a:t>
            </a:r>
            <a:r>
              <a:rPr lang="ru-RU" sz="900" dirty="0" err="1"/>
              <a:t>Wi-Fi</a:t>
            </a:r>
            <a:r>
              <a:rPr lang="ru-RU" sz="900" dirty="0"/>
              <a:t> 6 и 802.11ax организациями </a:t>
            </a:r>
            <a:r>
              <a:rPr lang="ru-RU" sz="900" dirty="0" err="1"/>
              <a:t>Wi-Fi</a:t>
            </a:r>
            <a:r>
              <a:rPr lang="ru-RU" sz="900" dirty="0"/>
              <a:t> </a:t>
            </a:r>
            <a:r>
              <a:rPr lang="ru-RU" sz="900" dirty="0" err="1"/>
              <a:t>Alliance</a:t>
            </a:r>
            <a:r>
              <a:rPr lang="ru-RU" sz="900" dirty="0"/>
              <a:t> и IEEE соответственно. Это еще одна веха в развитии </a:t>
            </a:r>
            <a:r>
              <a:rPr lang="ru-RU" sz="900" dirty="0" err="1"/>
              <a:t>Wi-Fi</a:t>
            </a:r>
            <a:r>
              <a:rPr lang="ru-RU" sz="900" dirty="0"/>
              <a:t>. Основной ценностью стандарта </a:t>
            </a:r>
            <a:r>
              <a:rPr lang="ru-RU" sz="900" dirty="0" err="1"/>
              <a:t>Wi-Fi</a:t>
            </a:r>
            <a:r>
              <a:rPr lang="ru-RU" sz="900" dirty="0"/>
              <a:t> 6 является возможность дальнейшего увеличения пропускной способности, ведущая к эпохе 10-гигабитной беспроводной связи. Количество пользователей, одновременно получающих доступ к сети, увеличилось в четыре раза, что обеспечит отличные возможности обслуживания в сценариях с высокой плотностью и высокой нагрузкой.</a:t>
            </a:r>
          </a:p>
        </p:txBody>
      </p:sp>
    </p:spTree>
    <p:extLst>
      <p:ext uri="{BB962C8B-B14F-4D97-AF65-F5344CB8AC3E}">
        <p14:creationId xmlns:p14="http://schemas.microsoft.com/office/powerpoint/2010/main" val="3137581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ru-RU" altLang="zh-CN" sz="3500" b="1" baseline="0" dirty="0">
                <a:solidFill>
                  <a:schemeClr val="tx1"/>
                </a:solidFill>
                <a:latin typeface="Huawei Sans" panose="020C0503030203020204" pitchFamily="34" charset="0"/>
                <a:ea typeface="方正兰亭黑简体" panose="02000000000000000000" pitchFamily="2" charset="-122"/>
              </a:rPr>
              <a:t>История изменений</a:t>
            </a:r>
            <a:endParaRPr lang="zh-CN" altLang="en-US" sz="3500" b="1" baseline="0" dirty="0">
              <a:solidFill>
                <a:schemeClr val="tx1"/>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ru-RU" altLang="zh-CN" sz="2800" kern="1200" baseline="0" dirty="0">
                <a:solidFill>
                  <a:srgbClr val="4D4D4D"/>
                </a:solidFill>
                <a:latin typeface="Huawei Sans" panose="020C0503030203020204" pitchFamily="34" charset="0"/>
                <a:ea typeface="方正兰亭黑简体" panose="02000000000000000000" pitchFamily="2" charset="-122"/>
                <a:cs typeface="+mn-cs"/>
              </a:rPr>
              <a:t>Не для печати</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4060540957"/>
              </p:ext>
            </p:extLst>
          </p:nvPr>
        </p:nvGraphicFramePr>
        <p:xfrm>
          <a:off x="1007534" y="1232756"/>
          <a:ext cx="10464802"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023544">
                  <a:extLst>
                    <a:ext uri="{9D8B030D-6E8A-4147-A177-3AD203B41FA5}">
                      <a16:colId xmlns:a16="http://schemas.microsoft.com/office/drawing/2014/main" xmlns="" val="20001"/>
                    </a:ext>
                  </a:extLst>
                </a:gridCol>
                <a:gridCol w="3005827">
                  <a:extLst>
                    <a:ext uri="{9D8B030D-6E8A-4147-A177-3AD203B41FA5}">
                      <a16:colId xmlns:a16="http://schemas.microsoft.com/office/drawing/2014/main" xmlns="" val="20002"/>
                    </a:ext>
                  </a:extLst>
                </a:gridCol>
                <a:gridCol w="2376427">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ru-RU" altLang="zh-CN" sz="1600" b="1" i="0" u="none" strike="noStrike" cap="none" normalizeH="0" baseline="0" dirty="0">
                          <a:ln>
                            <a:noFill/>
                          </a:ln>
                          <a:solidFill>
                            <a:schemeClr val="tx1"/>
                          </a:solidFill>
                          <a:effectLst/>
                          <a:latin typeface="+mj-lt"/>
                          <a:ea typeface="方正兰亭黑简体" panose="02000000000000000000" pitchFamily="2" charset="-122"/>
                        </a:rPr>
                        <a:t>Код курса</a:t>
                      </a:r>
                      <a:endParaRPr kumimoji="1" lang="zh-CN" altLang="en-US" sz="1600" b="1" i="0" u="none" strike="noStrike" cap="none" normalizeH="0" baseline="0" dirty="0">
                        <a:ln>
                          <a:noFill/>
                        </a:ln>
                        <a:solidFill>
                          <a:schemeClr val="tx1"/>
                        </a:solidFill>
                        <a:effectLst/>
                        <a:latin typeface="+mj-lt"/>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ru-RU" altLang="zh-CN" sz="1600" b="1" i="0" u="none" strike="noStrike" cap="none" normalizeH="0" baseline="0" dirty="0">
                          <a:ln>
                            <a:noFill/>
                          </a:ln>
                          <a:solidFill>
                            <a:schemeClr val="tx1"/>
                          </a:solidFill>
                          <a:effectLst/>
                          <a:latin typeface="+mj-lt"/>
                          <a:ea typeface="方正兰亭黑简体" panose="02000000000000000000" pitchFamily="2" charset="-122"/>
                        </a:rPr>
                        <a:t>Продукт</a:t>
                      </a:r>
                      <a:endParaRPr kumimoji="1" lang="zh-CN" altLang="en-US" sz="1600" b="1" i="0" u="none" strike="noStrike" cap="none" normalizeH="0" baseline="0" dirty="0">
                        <a:ln>
                          <a:noFill/>
                        </a:ln>
                        <a:solidFill>
                          <a:schemeClr val="tx1"/>
                        </a:solidFill>
                        <a:effectLst/>
                        <a:latin typeface="+mj-lt"/>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ru-RU" altLang="zh-CN" sz="1600" b="1" i="0" u="none" strike="noStrike" cap="none" normalizeH="0" baseline="0" dirty="0">
                          <a:ln>
                            <a:noFill/>
                          </a:ln>
                          <a:solidFill>
                            <a:schemeClr val="tx1"/>
                          </a:solidFill>
                          <a:effectLst/>
                          <a:latin typeface="+mj-lt"/>
                          <a:ea typeface="方正兰亭黑简体" panose="02000000000000000000" pitchFamily="2" charset="-122"/>
                        </a:rPr>
                        <a:t>Версия продукта</a:t>
                      </a:r>
                      <a:endParaRPr kumimoji="1" lang="zh-CN" altLang="en-US" sz="1600" b="1" i="0" u="none" strike="noStrike" cap="none" normalizeH="0" baseline="0" dirty="0">
                        <a:ln>
                          <a:noFill/>
                        </a:ln>
                        <a:solidFill>
                          <a:schemeClr val="tx1"/>
                        </a:solidFill>
                        <a:effectLst/>
                        <a:latin typeface="+mj-lt"/>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ru-RU" altLang="zh-CN" sz="1600" b="1" i="0" u="none" strike="noStrike" cap="none" normalizeH="0" baseline="0" dirty="0">
                          <a:ln>
                            <a:noFill/>
                          </a:ln>
                          <a:solidFill>
                            <a:schemeClr val="tx1"/>
                          </a:solidFill>
                          <a:effectLst/>
                          <a:latin typeface="+mj-lt"/>
                          <a:ea typeface="方正兰亭黑简体" panose="02000000000000000000" pitchFamily="2" charset="-122"/>
                        </a:rPr>
                        <a:t>Версия курса</a:t>
                      </a:r>
                      <a:endParaRPr kumimoji="1" lang="en-US" altLang="zh-CN" sz="1600" b="1" i="0" u="none" strike="noStrike" cap="none" normalizeH="0" baseline="0" dirty="0">
                        <a:ln>
                          <a:noFill/>
                        </a:ln>
                        <a:solidFill>
                          <a:schemeClr val="tx1"/>
                        </a:solidFill>
                        <a:effectLst/>
                        <a:latin typeface="+mj-lt"/>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mj-lt"/>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mj-lt"/>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mj-lt"/>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mj-lt"/>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4243155147"/>
              </p:ext>
            </p:extLst>
          </p:nvPr>
        </p:nvGraphicFramePr>
        <p:xfrm>
          <a:off x="1007533" y="2529867"/>
          <a:ext cx="10464800" cy="3527425"/>
        </p:xfrm>
        <a:graphic>
          <a:graphicData uri="http://schemas.openxmlformats.org/drawingml/2006/table">
            <a:tbl>
              <a:tblPr/>
              <a:tblGrid>
                <a:gridCol w="3085809">
                  <a:extLst>
                    <a:ext uri="{9D8B030D-6E8A-4147-A177-3AD203B41FA5}">
                      <a16:colId xmlns:a16="http://schemas.microsoft.com/office/drawing/2014/main" xmlns="" val="20000"/>
                    </a:ext>
                  </a:extLst>
                </a:gridCol>
                <a:gridCol w="1970107">
                  <a:extLst>
                    <a:ext uri="{9D8B030D-6E8A-4147-A177-3AD203B41FA5}">
                      <a16:colId xmlns:a16="http://schemas.microsoft.com/office/drawing/2014/main" xmlns="" val="20001"/>
                    </a:ext>
                  </a:extLst>
                </a:gridCol>
                <a:gridCol w="3097940">
                  <a:extLst>
                    <a:ext uri="{9D8B030D-6E8A-4147-A177-3AD203B41FA5}">
                      <a16:colId xmlns:a16="http://schemas.microsoft.com/office/drawing/2014/main" xmlns="" val="20002"/>
                    </a:ext>
                  </a:extLst>
                </a:gridCol>
                <a:gridCol w="231094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ru-RU" altLang="zh-CN" sz="1600" b="1" i="0" u="none" strike="noStrike" cap="none" normalizeH="0" baseline="0" dirty="0">
                          <a:ln>
                            <a:noFill/>
                          </a:ln>
                          <a:solidFill>
                            <a:schemeClr val="tx1"/>
                          </a:solidFill>
                          <a:effectLst/>
                          <a:latin typeface="+mj-lt"/>
                          <a:ea typeface="方正兰亭黑简体" panose="02000000000000000000" pitchFamily="2" charset="-122"/>
                        </a:rPr>
                        <a:t>Составлено</a:t>
                      </a:r>
                      <a:r>
                        <a:rPr kumimoji="1" lang="en-US" altLang="zh-CN" sz="1600" b="1" i="0" u="none" strike="noStrike" cap="none" normalizeH="0" baseline="0" dirty="0">
                          <a:ln>
                            <a:noFill/>
                          </a:ln>
                          <a:solidFill>
                            <a:schemeClr val="tx1"/>
                          </a:solidFill>
                          <a:effectLst/>
                          <a:latin typeface="+mj-lt"/>
                          <a:ea typeface="方正兰亭黑简体" panose="02000000000000000000" pitchFamily="2" charset="-122"/>
                        </a:rPr>
                        <a:t>/ID</a:t>
                      </a:r>
                      <a:r>
                        <a:rPr kumimoji="1" lang="ru-RU" altLang="zh-CN" sz="1600" b="1" i="0" u="none" strike="noStrike" cap="none" normalizeH="0" baseline="0" dirty="0">
                          <a:ln>
                            <a:noFill/>
                          </a:ln>
                          <a:solidFill>
                            <a:schemeClr val="tx1"/>
                          </a:solidFill>
                          <a:effectLst/>
                          <a:latin typeface="+mj-lt"/>
                          <a:ea typeface="方正兰亭黑简体" panose="02000000000000000000" pitchFamily="2" charset="-122"/>
                        </a:rPr>
                        <a:t> сотрудника</a:t>
                      </a:r>
                      <a:endParaRPr kumimoji="1" lang="zh-CN" altLang="en-US" sz="1600" b="1" i="0" u="none" strike="noStrike" cap="none" normalizeH="0" baseline="0" dirty="0">
                        <a:ln>
                          <a:noFill/>
                        </a:ln>
                        <a:solidFill>
                          <a:schemeClr val="tx1"/>
                        </a:solidFill>
                        <a:effectLst/>
                        <a:latin typeface="+mj-lt"/>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ru-RU" altLang="zh-CN" sz="1600" b="1" i="0" u="none" strike="noStrike" cap="none" normalizeH="0" baseline="0" dirty="0">
                          <a:ln>
                            <a:noFill/>
                          </a:ln>
                          <a:solidFill>
                            <a:schemeClr val="tx1"/>
                          </a:solidFill>
                          <a:effectLst/>
                          <a:latin typeface="+mj-lt"/>
                          <a:ea typeface="方正兰亭黑简体" panose="02000000000000000000" pitchFamily="2" charset="-122"/>
                        </a:rPr>
                        <a:t>Дата</a:t>
                      </a:r>
                      <a:endParaRPr kumimoji="1" lang="zh-CN" altLang="en-US" sz="1600" b="1" i="0" u="none" strike="noStrike" cap="none" normalizeH="0" baseline="0" dirty="0">
                        <a:ln>
                          <a:noFill/>
                        </a:ln>
                        <a:solidFill>
                          <a:schemeClr val="tx1"/>
                        </a:solidFill>
                        <a:effectLst/>
                        <a:latin typeface="+mj-lt"/>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ru-RU" altLang="zh-CN" sz="1600" b="1" i="0" u="none" strike="noStrike" cap="none" normalizeH="0" baseline="0" dirty="0">
                          <a:ln>
                            <a:noFill/>
                          </a:ln>
                          <a:solidFill>
                            <a:schemeClr val="tx1"/>
                          </a:solidFill>
                          <a:effectLst/>
                          <a:latin typeface="+mj-lt"/>
                          <a:ea typeface="方正兰亭黑简体" panose="02000000000000000000" pitchFamily="2" charset="-122"/>
                        </a:rPr>
                        <a:t>Проверено</a:t>
                      </a:r>
                      <a:r>
                        <a:rPr kumimoji="1" lang="en-US" altLang="zh-CN" sz="1600" b="1" i="0" u="none" strike="noStrike" cap="none" normalizeH="0" baseline="0" dirty="0">
                          <a:ln>
                            <a:noFill/>
                          </a:ln>
                          <a:solidFill>
                            <a:schemeClr val="tx1"/>
                          </a:solidFill>
                          <a:effectLst/>
                          <a:latin typeface="+mj-lt"/>
                          <a:ea typeface="方正兰亭黑简体" panose="02000000000000000000" pitchFamily="2" charset="-122"/>
                        </a:rPr>
                        <a:t>/ID</a:t>
                      </a:r>
                      <a:r>
                        <a:rPr kumimoji="1" lang="ru-RU" altLang="zh-CN" sz="1600" b="1" i="0" u="none" strike="noStrike" cap="none" normalizeH="0" baseline="0" dirty="0">
                          <a:ln>
                            <a:noFill/>
                          </a:ln>
                          <a:solidFill>
                            <a:schemeClr val="tx1"/>
                          </a:solidFill>
                          <a:effectLst/>
                          <a:latin typeface="+mj-lt"/>
                          <a:ea typeface="方正兰亭黑简体" panose="02000000000000000000" pitchFamily="2" charset="-122"/>
                        </a:rPr>
                        <a:t> сотрудника</a:t>
                      </a:r>
                      <a:endParaRPr kumimoji="1" lang="zh-CN" altLang="en-US" sz="1600" b="1" i="0" u="none" strike="noStrike" cap="none" normalizeH="0" baseline="0" dirty="0">
                        <a:ln>
                          <a:noFill/>
                        </a:ln>
                        <a:solidFill>
                          <a:schemeClr val="tx1"/>
                        </a:solidFill>
                        <a:effectLst/>
                        <a:latin typeface="+mj-lt"/>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30000"/>
                        </a:spcBef>
                        <a:spcAft>
                          <a:spcPct val="0"/>
                        </a:spcAft>
                        <a:buClr>
                          <a:srgbClr val="808080"/>
                        </a:buClr>
                        <a:buSzPct val="60000"/>
                        <a:buFont typeface="Wingdings" pitchFamily="2" charset="2"/>
                        <a:buNone/>
                        <a:tabLst/>
                      </a:pPr>
                      <a:r>
                        <a:rPr kumimoji="1" lang="ru-RU" altLang="zh-CN" sz="1600" b="1" i="0" u="none" strike="noStrike" cap="none" normalizeH="0" baseline="0" dirty="0">
                          <a:ln>
                            <a:noFill/>
                          </a:ln>
                          <a:solidFill>
                            <a:schemeClr val="tx1"/>
                          </a:solidFill>
                          <a:effectLst/>
                          <a:latin typeface="+mj-lt"/>
                          <a:ea typeface="方正兰亭黑简体" panose="02000000000000000000" pitchFamily="2" charset="-122"/>
                        </a:rPr>
                        <a:t>Новый документ</a:t>
                      </a:r>
                      <a:r>
                        <a:rPr kumimoji="1" lang="zh-CN" altLang="zh-CN" sz="1600" b="1" i="0" u="none" strike="noStrike" cap="none" normalizeH="0" baseline="0" dirty="0">
                          <a:ln>
                            <a:noFill/>
                          </a:ln>
                          <a:solidFill>
                            <a:schemeClr val="tx1"/>
                          </a:solidFill>
                          <a:effectLst/>
                          <a:latin typeface="+mj-lt"/>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mj-lt"/>
                          <a:ea typeface="方正兰亭黑简体" panose="02000000000000000000" pitchFamily="2" charset="-122"/>
                        </a:rPr>
                        <a:t> </a:t>
                      </a:r>
                      <a:r>
                        <a:rPr kumimoji="1" lang="ru-RU" altLang="zh-CN" sz="1600" b="1" i="0" u="none" strike="noStrike" cap="none" normalizeH="0" baseline="0" dirty="0">
                          <a:ln>
                            <a:noFill/>
                          </a:ln>
                          <a:solidFill>
                            <a:schemeClr val="tx1"/>
                          </a:solidFill>
                          <a:effectLst/>
                          <a:latin typeface="+mj-lt"/>
                          <a:ea typeface="方正兰亭黑简体" panose="02000000000000000000" pitchFamily="2" charset="-122"/>
                        </a:rPr>
                        <a:t>Обновление</a:t>
                      </a:r>
                      <a:endParaRPr kumimoji="1" lang="zh-CN" altLang="en-US" sz="1600" b="1" i="0" u="none" strike="noStrike" cap="none" normalizeH="0" baseline="0" dirty="0">
                        <a:ln>
                          <a:noFill/>
                        </a:ln>
                        <a:solidFill>
                          <a:schemeClr val="tx1"/>
                        </a:solidFill>
                        <a:effectLst/>
                        <a:latin typeface="+mj-lt"/>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mj-lt"/>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mj-lt"/>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mj-lt"/>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mj-lt"/>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mj-lt"/>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mj-lt"/>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mj-lt"/>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mj-lt"/>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mj-lt"/>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mj-lt"/>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mj-lt"/>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mj-lt"/>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mj-lt"/>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mj-lt"/>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mj-lt"/>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mj-lt"/>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mj-lt"/>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mj-lt"/>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mj-lt"/>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mj-lt"/>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mj-lt"/>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mj-lt"/>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mj-lt"/>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mj-lt"/>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ru-RU" altLang="zh-CN" dirty="0"/>
              <a:t>Код курса</a:t>
            </a:r>
            <a:endParaRPr lang="en-US" altLang="zh-CN" dirty="0"/>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ru-RU" altLang="zh-CN" dirty="0"/>
              <a:t>Продукт</a:t>
            </a:r>
            <a:endParaRPr lang="en-US" altLang="zh-CN" dirty="0"/>
          </a:p>
        </p:txBody>
      </p:sp>
      <p:sp>
        <p:nvSpPr>
          <p:cNvPr id="37" name="文本占位符 7"/>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ru-RU" altLang="zh-CN" dirty="0"/>
              <a:t>Составлено/</a:t>
            </a:r>
            <a:r>
              <a:rPr lang="en-US" altLang="zh-CN" dirty="0"/>
              <a:t>ID </a:t>
            </a:r>
            <a:r>
              <a:rPr lang="ru-RU" altLang="zh-CN" dirty="0"/>
              <a:t>сотрудника</a:t>
            </a:r>
          </a:p>
        </p:txBody>
      </p:sp>
      <p:sp>
        <p:nvSpPr>
          <p:cNvPr id="40" name="文本占位符 7"/>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ru-RU" altLang="zh-CN" dirty="0"/>
              <a:t>25.01.</a:t>
            </a:r>
            <a:r>
              <a:rPr lang="en-US" altLang="zh-CN" dirty="0"/>
              <a:t>2015</a:t>
            </a:r>
            <a:endParaRPr lang="zh-CN" altLang="en-US" dirty="0"/>
          </a:p>
        </p:txBody>
      </p:sp>
      <p:sp>
        <p:nvSpPr>
          <p:cNvPr id="41" name="文本占位符 7"/>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ru-RU" altLang="zh-CN" dirty="0"/>
              <a:t>Проверено/</a:t>
            </a:r>
            <a:r>
              <a:rPr lang="en-US" altLang="zh-CN" dirty="0"/>
              <a:t>ID </a:t>
            </a:r>
            <a:r>
              <a:rPr lang="ru-RU" altLang="zh-CN" dirty="0"/>
              <a:t>сотрудника</a:t>
            </a:r>
            <a:endParaRPr lang="en-US" altLang="zh-CN" dirty="0"/>
          </a:p>
        </p:txBody>
      </p:sp>
      <p:sp>
        <p:nvSpPr>
          <p:cNvPr id="42" name="文本占位符 7"/>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ru-RU" altLang="zh-CN" dirty="0"/>
              <a:t>Тип</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marL="0" marR="0" lvl="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lang="ru-RU" altLang="zh-CN" dirty="0"/>
              <a:t>Составлено/</a:t>
            </a:r>
            <a:r>
              <a:rPr lang="en-US" altLang="zh-CN" dirty="0"/>
              <a:t>ID </a:t>
            </a:r>
            <a:r>
              <a:rPr lang="ru-RU" altLang="zh-CN" dirty="0"/>
              <a:t>сотрудника</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ru-RU" altLang="zh-CN" dirty="0"/>
              <a:t>25.01.</a:t>
            </a:r>
            <a:r>
              <a:rPr lang="en-US" altLang="zh-CN" dirty="0"/>
              <a:t>2015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ru-RU" altLang="zh-CN" dirty="0"/>
              <a:t>Проверено/</a:t>
            </a:r>
            <a:r>
              <a:rPr lang="en-US" altLang="zh-CN" dirty="0"/>
              <a:t>ID </a:t>
            </a:r>
            <a:r>
              <a:rPr lang="ru-RU" altLang="zh-CN" dirty="0"/>
              <a:t>сотрудника</a:t>
            </a:r>
            <a:endParaRPr lang="en-US" altLang="zh-CN" dirty="0"/>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ru-RU" altLang="zh-CN" dirty="0"/>
              <a:t>Тип</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marL="0" marR="0" lvl="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lang="ru-RU" altLang="zh-CN" dirty="0"/>
              <a:t>Составлено/</a:t>
            </a:r>
            <a:r>
              <a:rPr lang="en-US" altLang="zh-CN" dirty="0"/>
              <a:t>ID </a:t>
            </a:r>
            <a:r>
              <a:rPr lang="ru-RU" altLang="zh-CN" dirty="0"/>
              <a:t>сотрудника</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ru-RU" altLang="zh-CN" dirty="0"/>
              <a:t>25.01.</a:t>
            </a:r>
            <a:r>
              <a:rPr lang="en-US" altLang="zh-CN" dirty="0"/>
              <a:t>2015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marL="0" marR="0" lvl="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a:pPr>
            <a:r>
              <a:rPr lang="ru-RU" altLang="zh-CN" dirty="0"/>
              <a:t>Проверено/</a:t>
            </a:r>
            <a:r>
              <a:rPr lang="en-US" altLang="zh-CN" dirty="0"/>
              <a:t>ID </a:t>
            </a:r>
            <a:r>
              <a:rPr lang="ru-RU" altLang="zh-CN" dirty="0"/>
              <a:t>сотрудника</a:t>
            </a:r>
            <a:endParaRPr lang="en-US" altLang="zh-CN" dirty="0"/>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ru-RU" altLang="zh-CN" dirty="0"/>
              <a:t>Тип</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ru-RU" altLang="zh-CN" dirty="0"/>
              <a:t>Составлено/</a:t>
            </a:r>
            <a:r>
              <a:rPr lang="en-US" altLang="zh-CN" dirty="0"/>
              <a:t>ID </a:t>
            </a:r>
            <a:r>
              <a:rPr lang="ru-RU" altLang="zh-CN" dirty="0"/>
              <a:t>сотрудника</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ru-RU" altLang="zh-CN" dirty="0"/>
              <a:t>25.01.</a:t>
            </a:r>
            <a:r>
              <a:rPr lang="en-US" altLang="zh-CN" dirty="0"/>
              <a:t>2015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ru-RU" altLang="zh-CN" dirty="0"/>
              <a:t>Проверено/</a:t>
            </a:r>
            <a:r>
              <a:rPr lang="en-US" altLang="zh-CN" dirty="0"/>
              <a:t>ID </a:t>
            </a:r>
            <a:r>
              <a:rPr lang="ru-RU" altLang="zh-CN" dirty="0"/>
              <a:t>сотрудника</a:t>
            </a:r>
            <a:endParaRPr lang="en-US" altLang="zh-CN" dirty="0"/>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ru-RU" altLang="zh-CN" dirty="0"/>
              <a:t>Тип</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ru-RU" altLang="zh-CN" dirty="0"/>
              <a:t>Составлено/</a:t>
            </a:r>
            <a:r>
              <a:rPr lang="en-US" altLang="zh-CN" dirty="0"/>
              <a:t>ID </a:t>
            </a:r>
            <a:r>
              <a:rPr lang="ru-RU" altLang="zh-CN" dirty="0"/>
              <a:t>сотрудника</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ru-RU" altLang="zh-CN" dirty="0"/>
              <a:t>25.01.</a:t>
            </a:r>
            <a:r>
              <a:rPr lang="en-US" altLang="zh-CN" dirty="0"/>
              <a:t>2015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ru-RU" altLang="zh-CN" dirty="0"/>
              <a:t>Проверено/</a:t>
            </a:r>
            <a:r>
              <a:rPr lang="en-US" altLang="zh-CN" dirty="0"/>
              <a:t>ID </a:t>
            </a:r>
            <a:r>
              <a:rPr lang="ru-RU" altLang="zh-CN" dirty="0"/>
              <a:t>сотрудника</a:t>
            </a:r>
            <a:endParaRPr lang="en-US" altLang="zh-CN" dirty="0"/>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ru-RU" altLang="zh-CN" dirty="0"/>
              <a:t>Тип</a:t>
            </a:r>
            <a:endParaRPr lang="zh-CN" altLang="en-US" dirty="0"/>
          </a:p>
        </p:txBody>
      </p:sp>
      <p:sp>
        <p:nvSpPr>
          <p:cNvPr id="59" name="文本占位符 7">
            <a:extLst>
              <a:ext uri="{FF2B5EF4-FFF2-40B4-BE49-F238E27FC236}">
                <a16:creationId xmlns:a16="http://schemas.microsoft.com/office/drawing/2014/main" xmlns="" id="{EE728293-3BC5-4224-A4F0-27996EC76EA2}"/>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ru-RU" altLang="zh-CN" dirty="0"/>
              <a:t>Составлено/</a:t>
            </a:r>
            <a:r>
              <a:rPr lang="en-US" altLang="zh-CN" dirty="0"/>
              <a:t>ID </a:t>
            </a:r>
            <a:r>
              <a:rPr lang="ru-RU" altLang="zh-CN" dirty="0"/>
              <a:t>сотрудника</a:t>
            </a:r>
          </a:p>
        </p:txBody>
      </p:sp>
      <p:sp>
        <p:nvSpPr>
          <p:cNvPr id="60" name="文本占位符 7">
            <a:extLst>
              <a:ext uri="{FF2B5EF4-FFF2-40B4-BE49-F238E27FC236}">
                <a16:creationId xmlns:a16="http://schemas.microsoft.com/office/drawing/2014/main" xmlns="" id="{84C5C924-BCE5-46C8-9041-30EDC3D85E52}"/>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ru-RU" altLang="zh-CN" dirty="0"/>
              <a:t>25.01.</a:t>
            </a:r>
            <a:r>
              <a:rPr lang="en-US" altLang="zh-CN" dirty="0"/>
              <a:t>2015</a:t>
            </a:r>
            <a:endParaRPr lang="zh-CN" altLang="en-US" dirty="0"/>
          </a:p>
        </p:txBody>
      </p:sp>
      <p:sp>
        <p:nvSpPr>
          <p:cNvPr id="61" name="文本占位符 7">
            <a:extLst>
              <a:ext uri="{FF2B5EF4-FFF2-40B4-BE49-F238E27FC236}">
                <a16:creationId xmlns:a16="http://schemas.microsoft.com/office/drawing/2014/main" xmlns="" id="{1DBD4C29-C885-4339-873D-B55FBD81DDFE}"/>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ru-RU" altLang="zh-CN" dirty="0"/>
              <a:t>Проверено/</a:t>
            </a:r>
            <a:r>
              <a:rPr lang="en-US" altLang="zh-CN" dirty="0"/>
              <a:t>ID </a:t>
            </a:r>
            <a:r>
              <a:rPr lang="ru-RU" altLang="zh-CN" dirty="0"/>
              <a:t>сотрудника</a:t>
            </a:r>
            <a:endParaRPr lang="en-US" altLang="zh-CN" dirty="0"/>
          </a:p>
        </p:txBody>
      </p:sp>
      <p:sp>
        <p:nvSpPr>
          <p:cNvPr id="62" name="文本占位符 7">
            <a:extLst>
              <a:ext uri="{FF2B5EF4-FFF2-40B4-BE49-F238E27FC236}">
                <a16:creationId xmlns:a16="http://schemas.microsoft.com/office/drawing/2014/main" xmlns="" id="{6D84506C-645A-472E-A06C-3A65A7744312}"/>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ru-RU" altLang="zh-CN" dirty="0"/>
              <a:t>Тип</a:t>
            </a:r>
            <a:endParaRPr lang="zh-CN" altLang="en-US" dirty="0"/>
          </a:p>
        </p:txBody>
      </p:sp>
    </p:spTree>
    <p:extLst>
      <p:ext uri="{BB962C8B-B14F-4D97-AF65-F5344CB8AC3E}">
        <p14:creationId xmlns:p14="http://schemas.microsoft.com/office/powerpoint/2010/main" val="28474146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23" name="文本占位符 6"/>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a:t>Question description.</a:t>
            </a:r>
          </a:p>
          <a:p>
            <a:pPr lvl="1"/>
            <a:endParaRPr lang="en-US" altLang="zh-CN" dirty="0"/>
          </a:p>
        </p:txBody>
      </p:sp>
      <p:sp>
        <p:nvSpPr>
          <p:cNvPr id="24" name="TextBox 10">
            <a:extLst>
              <a:ext uri="{FF2B5EF4-FFF2-40B4-BE49-F238E27FC236}">
                <a16:creationId xmlns:a16="http://schemas.microsoft.com/office/drawing/2014/main" xmlns="" id="{18ED692C-39CB-4AC0-81F6-D21CDD086EE4}"/>
              </a:ext>
            </a:extLst>
          </p:cNvPr>
          <p:cNvSpPr txBox="1"/>
          <p:nvPr userDrawn="1"/>
        </p:nvSpPr>
        <p:spPr bwMode="auto">
          <a:xfrm>
            <a:off x="1479551" y="408778"/>
            <a:ext cx="2408329"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ru-RU"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Вопросы</a:t>
            </a:r>
            <a:endPar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5"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7" name="组合 26"/>
          <p:cNvGrpSpPr/>
          <p:nvPr userDrawn="1"/>
        </p:nvGrpSpPr>
        <p:grpSpPr>
          <a:xfrm>
            <a:off x="479376" y="424270"/>
            <a:ext cx="495619" cy="592462"/>
            <a:chOff x="5554662" y="2422526"/>
            <a:chExt cx="690564" cy="825500"/>
          </a:xfrm>
          <a:solidFill>
            <a:schemeClr val="bg1"/>
          </a:solidFill>
        </p:grpSpPr>
        <p:sp>
          <p:nvSpPr>
            <p:cNvPr id="28" name="Freeform 30"/>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31"/>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32"/>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33"/>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34"/>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35"/>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36"/>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37"/>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38"/>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39"/>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40"/>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Freeform 41"/>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Freeform 42"/>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1" name="Freeform 6"/>
          <p:cNvSpPr>
            <a:spLocks/>
          </p:cNvSpPr>
          <p:nvPr userDrawn="1"/>
        </p:nvSpPr>
        <p:spPr bwMode="auto">
          <a:xfrm>
            <a:off x="3764132" y="296368"/>
            <a:ext cx="8416396"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Freeform 11"/>
          <p:cNvSpPr>
            <a:spLocks/>
          </p:cNvSpPr>
          <p:nvPr userDrawn="1"/>
        </p:nvSpPr>
        <p:spPr bwMode="auto">
          <a:xfrm>
            <a:off x="3659923"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14821546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11"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Click here to edit summary</a:t>
            </a:r>
            <a:endParaRPr lang="zh-CN" altLang="en-US" dirty="0"/>
          </a:p>
        </p:txBody>
      </p:sp>
      <p:sp>
        <p:nvSpPr>
          <p:cNvPr id="12"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Section Summary</a:t>
            </a:r>
          </a:p>
        </p:txBody>
      </p:sp>
      <p:sp>
        <p:nvSpPr>
          <p:cNvPr id="13"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4"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5" name="组合 14"/>
          <p:cNvGrpSpPr/>
          <p:nvPr userDrawn="1"/>
        </p:nvGrpSpPr>
        <p:grpSpPr>
          <a:xfrm>
            <a:off x="515380" y="490848"/>
            <a:ext cx="470694" cy="475421"/>
            <a:chOff x="5540375" y="2868613"/>
            <a:chExt cx="1106488" cy="1117600"/>
          </a:xfrm>
          <a:solidFill>
            <a:schemeClr val="bg1"/>
          </a:solidFill>
        </p:grpSpPr>
        <p:sp>
          <p:nvSpPr>
            <p:cNvPr id="16"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6816709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本章总结">
    <p:spTree>
      <p:nvGrpSpPr>
        <p:cNvPr id="1" name=""/>
        <p:cNvGrpSpPr/>
        <p:nvPr/>
      </p:nvGrpSpPr>
      <p:grpSpPr>
        <a:xfrm>
          <a:off x="0" y="0"/>
          <a:ext cx="0" cy="0"/>
          <a:chOff x="0" y="0"/>
          <a:chExt cx="0" cy="0"/>
        </a:xfrm>
      </p:grpSpPr>
      <p:sp>
        <p:nvSpPr>
          <p:cNvPr id="9"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340262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ru-RU"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Заключение</a:t>
            </a:r>
            <a:endPar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auto">
              <a:defRPr baseline="0">
                <a:latin typeface="Huawei Sans" panose="020C0503030203020204" pitchFamily="34" charset="0"/>
              </a:defRPr>
            </a:lvl2pPr>
            <a:lvl3pPr fontAlgn="auto">
              <a:defRPr baseline="0">
                <a:latin typeface="Huawei Sans" panose="020C0503030203020204" pitchFamily="34" charset="0"/>
              </a:defRPr>
            </a:lvl3pPr>
            <a:lvl4pPr fontAlgn="auto">
              <a:defRPr baseline="0">
                <a:latin typeface="Huawei Sans" panose="020C0503030203020204" pitchFamily="34" charset="0"/>
              </a:defRPr>
            </a:lvl4pPr>
            <a:lvl5pPr fontAlgn="auto">
              <a:buNone/>
              <a:defRPr baseline="0">
                <a:latin typeface="Huawei Sans" panose="020C0503030203020204" pitchFamily="34" charset="0"/>
              </a:defRPr>
            </a:lvl5pPr>
          </a:lstStyle>
          <a:p>
            <a:pPr lvl="0"/>
            <a:r>
              <a:rPr lang="en-US" altLang="zh-CN" dirty="0"/>
              <a:t>Click to edit</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31073614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12"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a:t>More information for trainees</a:t>
            </a:r>
            <a:endParaRPr lang="zh-CN" altLang="en-US" dirty="0"/>
          </a:p>
        </p:txBody>
      </p:sp>
      <p:sp>
        <p:nvSpPr>
          <p:cNvPr id="13"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More Information</a:t>
            </a:r>
          </a:p>
        </p:txBody>
      </p:sp>
      <p:sp>
        <p:nvSpPr>
          <p:cNvPr id="14"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479376" y="480268"/>
            <a:ext cx="496581" cy="496581"/>
            <a:chOff x="4485904" y="3429000"/>
            <a:chExt cx="2003425" cy="2003425"/>
          </a:xfrm>
          <a:solidFill>
            <a:schemeClr val="bg1"/>
          </a:solidFill>
        </p:grpSpPr>
        <p:sp>
          <p:nvSpPr>
            <p:cNvPr id="17" name="Freeform 6"/>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7"/>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9" name="Freeform 8"/>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9"/>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4510062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14" name="文本占位符 6"/>
          <p:cNvSpPr>
            <a:spLocks noGrp="1"/>
          </p:cNvSpPr>
          <p:nvPr>
            <p:ph type="body" sz="quarter" idx="10"/>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sp>
        <p:nvSpPr>
          <p:cNvPr id="15"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Recommendations</a:t>
            </a:r>
          </a:p>
        </p:txBody>
      </p:sp>
      <p:sp>
        <p:nvSpPr>
          <p:cNvPr id="16"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8" name="组合 17"/>
          <p:cNvGrpSpPr/>
          <p:nvPr userDrawn="1"/>
        </p:nvGrpSpPr>
        <p:grpSpPr>
          <a:xfrm>
            <a:off x="515380" y="456929"/>
            <a:ext cx="461963" cy="485190"/>
            <a:chOff x="-779463" y="1835151"/>
            <a:chExt cx="1136650" cy="1193799"/>
          </a:xfrm>
          <a:solidFill>
            <a:schemeClr val="bg1"/>
          </a:solidFill>
        </p:grpSpPr>
        <p:sp>
          <p:nvSpPr>
            <p:cNvPr id="19" name="Freeform 6"/>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7"/>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8"/>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2" name="Freeform 9"/>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0"/>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4" name="Freeform 11"/>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2846767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2133221" y="2637135"/>
            <a:ext cx="7925568" cy="1598831"/>
            <a:chOff x="2286452" y="2345035"/>
            <a:chExt cx="7928663" cy="1598831"/>
          </a:xfrm>
        </p:grpSpPr>
        <p:sp>
          <p:nvSpPr>
            <p:cNvPr id="14" name="矩形 13"/>
            <p:cNvSpPr/>
            <p:nvPr userDrawn="1"/>
          </p:nvSpPr>
          <p:spPr>
            <a:xfrm>
              <a:off x="2286452" y="2345035"/>
              <a:ext cx="7928663" cy="923010"/>
            </a:xfrm>
            <a:prstGeom prst="rect">
              <a:avLst/>
            </a:prstGeom>
            <a:noFill/>
          </p:spPr>
          <p:txBody>
            <a:bodyPr wrap="none" lIns="91440" tIns="45720" rIns="91440" bIns="45720">
              <a:spAutoFit/>
            </a:bodyPr>
            <a:lstStyle/>
            <a:p>
              <a:pPr algn="ctr" fontAlgn="ctr"/>
              <a:r>
                <a:rPr lang="ru-RU" altLang="zh-CN" sz="5398"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Спасибо за внимание!</a:t>
              </a:r>
              <a:endParaRPr lang="en-US" altLang="zh-CN" sz="5398"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sp>
          <p:nvSpPr>
            <p:cNvPr id="15" name="矩形 14"/>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228501419"/>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17" name="Picture 4"/>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41"/>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to Edit Title</a:t>
            </a:r>
            <a:endParaRPr lang="zh-CN" altLang="en-US" dirty="0"/>
          </a:p>
        </p:txBody>
      </p:sp>
      <p:sp>
        <p:nvSpPr>
          <p:cNvPr id="19" name="文本占位符 29"/>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a:t>Click to Edit Title</a:t>
            </a:r>
            <a:endParaRPr lang="zh-CN" altLang="en-US" dirty="0"/>
          </a:p>
        </p:txBody>
      </p:sp>
      <p:sp>
        <p:nvSpPr>
          <p:cNvPr id="20" name="Rectangle 54"/>
          <p:cNvSpPr>
            <a:spLocks noChangeArrowheads="1"/>
          </p:cNvSpPr>
          <p:nvPr userDrawn="1"/>
        </p:nvSpPr>
        <p:spPr bwMode="auto">
          <a:xfrm>
            <a:off x="947428" y="6500581"/>
            <a:ext cx="6202010"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ru-RU" altLang="zh-CN" sz="1200" dirty="0">
                <a:latin typeface="Huawei Sans" panose="020C0503030203020204" pitchFamily="34" charset="0"/>
                <a:ea typeface="方正兰亭黑简体" panose="02000000000000000000" pitchFamily="2" charset="-122"/>
                <a:cs typeface="Huawei Sans" panose="020C0503030203020204" pitchFamily="34" charset="0"/>
              </a:rPr>
              <a:t>Авторские права </a:t>
            </a: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 Huawei Technologies Co., Ltd. 2020 </a:t>
            </a:r>
            <a:r>
              <a:rPr lang="ru-RU" altLang="zh-CN" sz="1200" dirty="0">
                <a:latin typeface="Huawei Sans" panose="020C0503030203020204" pitchFamily="34" charset="0"/>
                <a:ea typeface="方正兰亭黑简体" panose="02000000000000000000" pitchFamily="2" charset="-122"/>
                <a:cs typeface="Huawei Sans" panose="020C0503030203020204" pitchFamily="34" charset="0"/>
              </a:rPr>
              <a:t>г. Все права защищены</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p>
        </p:txBody>
      </p:sp>
      <p:pic>
        <p:nvPicPr>
          <p:cNvPr id="21" name="图片 2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32256057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14" name="文本占位符 6"/>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a:t>The chapter describes ...</a:t>
            </a:r>
            <a:endParaRPr lang="zh-CN" altLang="en-US" dirty="0"/>
          </a:p>
        </p:txBody>
      </p:sp>
      <p:sp>
        <p:nvSpPr>
          <p:cNvPr id="27" name="TextBox 10">
            <a:extLst>
              <a:ext uri="{FF2B5EF4-FFF2-40B4-BE49-F238E27FC236}">
                <a16:creationId xmlns:a16="http://schemas.microsoft.com/office/drawing/2014/main" xmlns="" id="{18ED692C-39CB-4AC0-81F6-D21CDD086EE4}"/>
              </a:ext>
            </a:extLst>
          </p:cNvPr>
          <p:cNvSpPr txBox="1"/>
          <p:nvPr userDrawn="1"/>
        </p:nvSpPr>
        <p:spPr bwMode="auto">
          <a:xfrm>
            <a:off x="1595499" y="408779"/>
            <a:ext cx="2816249"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ru-RU"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Введение</a:t>
            </a:r>
            <a:endParaRPr lang="zh-CN" altLang="en-US"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30" name="组合 29"/>
          <p:cNvGrpSpPr/>
          <p:nvPr userDrawn="1"/>
        </p:nvGrpSpPr>
        <p:grpSpPr>
          <a:xfrm>
            <a:off x="335360" y="498828"/>
            <a:ext cx="628158" cy="459460"/>
            <a:chOff x="3275013" y="1363663"/>
            <a:chExt cx="5645150" cy="4129087"/>
          </a:xfrm>
          <a:solidFill>
            <a:schemeClr val="bg1"/>
          </a:solidFill>
        </p:grpSpPr>
        <p:sp>
          <p:nvSpPr>
            <p:cNvPr id="31" name="Freeform 6"/>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7"/>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8"/>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9"/>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Freeform 10"/>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36"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4695951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目标">
    <p:spTree>
      <p:nvGrpSpPr>
        <p:cNvPr id="1" name=""/>
        <p:cNvGrpSpPr/>
        <p:nvPr/>
      </p:nvGrpSpPr>
      <p:grpSpPr>
        <a:xfrm>
          <a:off x="0" y="0"/>
          <a:ext cx="0" cy="0"/>
          <a:chOff x="0" y="0"/>
          <a:chExt cx="0" cy="0"/>
        </a:xfrm>
      </p:grpSpPr>
      <p:sp>
        <p:nvSpPr>
          <p:cNvPr id="17"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ru-RU" altLang="zh-CN"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Цели</a:t>
            </a:r>
            <a:endParaRPr lang="en-US" altLang="zh-CN"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30" name="内容占位符 6"/>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a:ln>
                  <a:noFill/>
                </a:ln>
                <a:solidFill>
                  <a:srgbClr val="000000"/>
                </a:solidFill>
                <a:effectLst/>
                <a:uLnTx/>
                <a:uFillTx/>
                <a:latin typeface="+mn-lt"/>
                <a:ea typeface="+mn-ea"/>
                <a:cs typeface="+mn-cs"/>
              </a:rPr>
              <a:t>On completion of this course, you will be able to:</a:t>
            </a:r>
            <a:endParaRPr lang="zh-CN" altLang="en-US" dirty="0"/>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9007277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26" name="TextBox 10">
            <a:extLst>
              <a:ext uri="{FF2B5EF4-FFF2-40B4-BE49-F238E27FC236}">
                <a16:creationId xmlns:a16="http://schemas.microsoft.com/office/drawing/2014/main" xmlns="" id="{18ED692C-39CB-4AC0-81F6-D21CDD086EE4}"/>
              </a:ext>
            </a:extLst>
          </p:cNvPr>
          <p:cNvSpPr txBox="1"/>
          <p:nvPr userDrawn="1"/>
        </p:nvSpPr>
        <p:spPr bwMode="auto">
          <a:xfrm>
            <a:off x="1470149" y="408779"/>
            <a:ext cx="3149687"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ru-RU"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Содержание</a:t>
            </a:r>
            <a:endPar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9" name="组合 28"/>
          <p:cNvGrpSpPr/>
          <p:nvPr userDrawn="1"/>
        </p:nvGrpSpPr>
        <p:grpSpPr>
          <a:xfrm>
            <a:off x="587388" y="515379"/>
            <a:ext cx="358335" cy="426359"/>
            <a:chOff x="3295650" y="230188"/>
            <a:chExt cx="936625" cy="1114426"/>
          </a:xfrm>
          <a:solidFill>
            <a:schemeClr val="bg1"/>
          </a:solidFill>
        </p:grpSpPr>
        <p:sp>
          <p:nvSpPr>
            <p:cNvPr id="30" name="Rectangle 16"/>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Rectangle 17"/>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18"/>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Rectangle 19"/>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20"/>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21"/>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22"/>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Rectangle 23"/>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24"/>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Rectangle 25"/>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Rectangle 26"/>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Rectangle 27"/>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Rectangle 28"/>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3" name="Rectangle 29"/>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Rectangle 30"/>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Rectangle 31"/>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5" name="文本占位符 6"/>
          <p:cNvSpPr>
            <a:spLocks noGrp="1"/>
          </p:cNvSpPr>
          <p:nvPr>
            <p:ph type="body" sz="quarter" idx="10" hasCustomPrompt="1"/>
          </p:nvPr>
        </p:nvSpPr>
        <p:spPr>
          <a:xfrm>
            <a:off x="454816" y="1233487"/>
            <a:ext cx="11307600" cy="4680000"/>
          </a:xfr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spTree>
    <p:extLst>
      <p:ext uri="{BB962C8B-B14F-4D97-AF65-F5344CB8AC3E}">
        <p14:creationId xmlns:p14="http://schemas.microsoft.com/office/powerpoint/2010/main" val="17850270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10" name="内容占位符 6"/>
          <p:cNvSpPr>
            <a:spLocks noGrp="1"/>
          </p:cNvSpPr>
          <p:nvPr>
            <p:ph sz="quarter" idx="10"/>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p>
        </p:txBody>
      </p:sp>
      <p:sp>
        <p:nvSpPr>
          <p:cNvPr id="12"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3"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4" name="组合 13"/>
          <p:cNvGrpSpPr/>
          <p:nvPr userDrawn="1"/>
        </p:nvGrpSpPr>
        <p:grpSpPr>
          <a:xfrm>
            <a:off x="587388" y="505779"/>
            <a:ext cx="374708" cy="445558"/>
            <a:chOff x="-1647825" y="2492375"/>
            <a:chExt cx="1947863" cy="2316163"/>
          </a:xfrm>
          <a:solidFill>
            <a:schemeClr val="bg1"/>
          </a:solidFill>
        </p:grpSpPr>
        <p:sp>
          <p:nvSpPr>
            <p:cNvPr id="15"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6"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9597353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52604"/>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lvl1pPr>
          </a:lstStyle>
          <a:p>
            <a:pPr lvl="0"/>
            <a:r>
              <a:rPr lang="en-US" altLang="zh-CN"/>
              <a:t>Title</a:t>
            </a:r>
            <a:endParaRPr lang="zh-CN" altLang="en-US" dirty="0"/>
          </a:p>
        </p:txBody>
      </p:sp>
    </p:spTree>
    <p:extLst>
      <p:ext uri="{BB962C8B-B14F-4D97-AF65-F5344CB8AC3E}">
        <p14:creationId xmlns:p14="http://schemas.microsoft.com/office/powerpoint/2010/main" val="20766949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9" name="Freeform 12"/>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6" name="标题 1"/>
          <p:cNvSpPr>
            <a:spLocks noGrp="1"/>
          </p:cNvSpPr>
          <p:nvPr>
            <p:ph type="title" hasCustomPrompt="1"/>
          </p:nvPr>
        </p:nvSpPr>
        <p:spPr>
          <a:xfrm>
            <a:off x="1594800" y="452604"/>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lvl1pPr>
          </a:lstStyle>
          <a:p>
            <a:pPr lvl="0"/>
            <a:r>
              <a:rPr lang="en-US" altLang="zh-CN"/>
              <a:t>Title</a:t>
            </a:r>
            <a:endParaRPr lang="zh-CN" altLang="en-US" dirty="0"/>
          </a:p>
        </p:txBody>
      </p:sp>
    </p:spTree>
    <p:extLst>
      <p:ext uri="{BB962C8B-B14F-4D97-AF65-F5344CB8AC3E}">
        <p14:creationId xmlns:p14="http://schemas.microsoft.com/office/powerpoint/2010/main" val="13303934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9#全白背景">
    <p:spTree>
      <p:nvGrpSpPr>
        <p:cNvPr id="1" name=""/>
        <p:cNvGrpSpPr/>
        <p:nvPr/>
      </p:nvGrpSpPr>
      <p:grpSpPr>
        <a:xfrm>
          <a:off x="0" y="0"/>
          <a:ext cx="0" cy="0"/>
          <a:chOff x="0" y="0"/>
          <a:chExt cx="0" cy="0"/>
        </a:xfrm>
      </p:grpSpPr>
      <p:grpSp>
        <p:nvGrpSpPr>
          <p:cNvPr id="2" name="组合 1"/>
          <p:cNvGrpSpPr/>
          <p:nvPr userDrawn="1"/>
        </p:nvGrpSpPr>
        <p:grpSpPr>
          <a:xfrm>
            <a:off x="12162528" y="4653136"/>
            <a:ext cx="638734" cy="1729234"/>
            <a:chOff x="12162528" y="4653136"/>
            <a:chExt cx="638734" cy="1729234"/>
          </a:xfrm>
        </p:grpSpPr>
        <p:sp>
          <p:nvSpPr>
            <p:cNvPr id="3" name="矩形 2">
              <a:extLst>
                <a:ext uri="{FF2B5EF4-FFF2-40B4-BE49-F238E27FC236}">
                  <a16:creationId xmlns:a16="http://schemas.microsoft.com/office/drawing/2014/main" xmlns="" id="{32AEB80E-D574-4C1A-9EB9-3369A2BB96C5}"/>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4" name="矩形 3">
              <a:extLst>
                <a:ext uri="{FF2B5EF4-FFF2-40B4-BE49-F238E27FC236}">
                  <a16:creationId xmlns:a16="http://schemas.microsoft.com/office/drawing/2014/main" xmlns="" id="{E94F5345-F49B-42D0-B35C-CA4FB19A3DA6}"/>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5" name="矩形 4">
              <a:extLst>
                <a:ext uri="{FF2B5EF4-FFF2-40B4-BE49-F238E27FC236}">
                  <a16:creationId xmlns:a16="http://schemas.microsoft.com/office/drawing/2014/main" xmlns="" id="{BA62EB75-581F-4CD2-92A6-87BDFE3BDBC3}"/>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6" name="矩形 5">
              <a:extLst>
                <a:ext uri="{FF2B5EF4-FFF2-40B4-BE49-F238E27FC236}">
                  <a16:creationId xmlns:a16="http://schemas.microsoft.com/office/drawing/2014/main" xmlns="" id="{947DE7E3-EC9F-4331-B252-7BCE51B7F0DA}"/>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7" name="矩形 6">
              <a:extLst>
                <a:ext uri="{FF2B5EF4-FFF2-40B4-BE49-F238E27FC236}">
                  <a16:creationId xmlns:a16="http://schemas.microsoft.com/office/drawing/2014/main" xmlns="" id="{BE210CD8-3823-4C2E-B3EA-E42C40CFB29F}"/>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8" name="矩形 7">
              <a:extLst>
                <a:ext uri="{FF2B5EF4-FFF2-40B4-BE49-F238E27FC236}">
                  <a16:creationId xmlns:a16="http://schemas.microsoft.com/office/drawing/2014/main" xmlns="" id="{BE8A406D-0F03-42D8-9159-77B9DE9EB30E}"/>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9" name="文本框 8">
              <a:extLst>
                <a:ext uri="{FF2B5EF4-FFF2-40B4-BE49-F238E27FC236}">
                  <a16:creationId xmlns:a16="http://schemas.microsoft.com/office/drawing/2014/main" xmlns="" id="{98A3A11A-AB61-497E-B3AE-12E999A6BBBA}"/>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10" name="文本框 9">
              <a:extLst>
                <a:ext uri="{FF2B5EF4-FFF2-40B4-BE49-F238E27FC236}">
                  <a16:creationId xmlns:a16="http://schemas.microsoft.com/office/drawing/2014/main" xmlns="" id="{CF824ACE-31EE-452D-A81D-32E189AFE158}"/>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11" name="文本框 10">
              <a:extLst>
                <a:ext uri="{FF2B5EF4-FFF2-40B4-BE49-F238E27FC236}">
                  <a16:creationId xmlns:a16="http://schemas.microsoft.com/office/drawing/2014/main" xmlns="" id="{7399143C-FDAD-45F1-BC44-030BD92ABA98}"/>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12" name="文本框 11">
              <a:extLst>
                <a:ext uri="{FF2B5EF4-FFF2-40B4-BE49-F238E27FC236}">
                  <a16:creationId xmlns:a16="http://schemas.microsoft.com/office/drawing/2014/main" xmlns="" id="{308D80BD-0AC4-4D30-BDF8-F241047905A7}"/>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13" name="文本框 12">
              <a:extLst>
                <a:ext uri="{FF2B5EF4-FFF2-40B4-BE49-F238E27FC236}">
                  <a16:creationId xmlns:a16="http://schemas.microsoft.com/office/drawing/2014/main" xmlns="" id="{B9CBC549-23CA-4012-B493-FF768D1829F1}"/>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14" name="文本框 13">
              <a:extLst>
                <a:ext uri="{FF2B5EF4-FFF2-40B4-BE49-F238E27FC236}">
                  <a16:creationId xmlns:a16="http://schemas.microsoft.com/office/drawing/2014/main" xmlns="" id="{DA49D1AE-05B4-4A19-9F6F-8B89D09C41DD}"/>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spTree>
    <p:extLst>
      <p:ext uri="{BB962C8B-B14F-4D97-AF65-F5344CB8AC3E}">
        <p14:creationId xmlns:p14="http://schemas.microsoft.com/office/powerpoint/2010/main" val="25456839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dirty="0"/>
              <a:t>Click to Edit</a:t>
            </a:r>
            <a:endParaRPr lang="zh-CN" altLang="en-US" dirty="0"/>
          </a:p>
        </p:txBody>
      </p:sp>
      <p:sp>
        <p:nvSpPr>
          <p:cNvPr id="8" name="Rectangle 57"/>
          <p:cNvSpPr>
            <a:spLocks noGrp="1" noChangeArrowheads="1"/>
          </p:cNvSpPr>
          <p:nvPr>
            <p:ph type="body" idx="1"/>
          </p:nvPr>
        </p:nvSpPr>
        <p:spPr bwMode="auto">
          <a:xfrm>
            <a:off x="448290" y="1248073"/>
            <a:ext cx="11307600" cy="46800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r>
              <a:rPr lang="en-US" altLang="zh-CN" dirty="0"/>
              <a:t>0</a:t>
            </a:r>
            <a:endParaRPr lang="zh-CN" altLang="en-US" dirty="0"/>
          </a:p>
        </p:txBody>
      </p:sp>
      <p:pic>
        <p:nvPicPr>
          <p:cNvPr id="24" name="图片 23"/>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sp>
        <p:nvSpPr>
          <p:cNvPr id="25" name="Rectangle 69"/>
          <p:cNvSpPr>
            <a:spLocks noChangeArrowheads="1"/>
          </p:cNvSpPr>
          <p:nvPr userDrawn="1"/>
        </p:nvSpPr>
        <p:spPr bwMode="auto">
          <a:xfrm>
            <a:off x="119336" y="6500581"/>
            <a:ext cx="716405"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ru-RU" altLang="zh-CN" sz="1200" dirty="0">
                <a:latin typeface="Huawei Sans" panose="020C0503030203020204" pitchFamily="34" charset="0"/>
                <a:ea typeface="方正兰亭黑简体" panose="02000000000000000000" pitchFamily="2" charset="-122"/>
                <a:cs typeface="Huawei Sans" panose="020C0503030203020204" pitchFamily="34" charset="0"/>
              </a:rPr>
              <a:t>Стр.</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6" name="Rectangle 54"/>
          <p:cNvSpPr>
            <a:spLocks noChangeArrowheads="1"/>
          </p:cNvSpPr>
          <p:nvPr userDrawn="1"/>
        </p:nvSpPr>
        <p:spPr bwMode="auto">
          <a:xfrm>
            <a:off x="947428" y="6500581"/>
            <a:ext cx="629979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ru-RU" altLang="zh-CN" sz="1200" dirty="0">
                <a:latin typeface="Huawei Sans" panose="020C0503030203020204" pitchFamily="34" charset="0"/>
                <a:ea typeface="方正兰亭黑简体" panose="02000000000000000000" pitchFamily="2" charset="-122"/>
                <a:cs typeface="Huawei Sans" panose="020C0503030203020204" pitchFamily="34" charset="0"/>
              </a:rPr>
              <a:t>Авторские права </a:t>
            </a: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 Huawei Technologies Co., Ltd. 2020 </a:t>
            </a:r>
            <a:r>
              <a:rPr lang="ru-RU" altLang="zh-CN" sz="1200" dirty="0">
                <a:latin typeface="Huawei Sans" panose="020C0503030203020204" pitchFamily="34" charset="0"/>
                <a:ea typeface="方正兰亭黑简体" panose="02000000000000000000" pitchFamily="2" charset="-122"/>
                <a:cs typeface="Huawei Sans" panose="020C0503030203020204" pitchFamily="34" charset="0"/>
              </a:rPr>
              <a:t>г. Все права защищены</a:t>
            </a: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 </a:t>
            </a:r>
          </a:p>
        </p:txBody>
      </p:sp>
      <p:grpSp>
        <p:nvGrpSpPr>
          <p:cNvPr id="3" name="组合 2"/>
          <p:cNvGrpSpPr/>
          <p:nvPr userDrawn="1"/>
        </p:nvGrpSpPr>
        <p:grpSpPr>
          <a:xfrm>
            <a:off x="12162526" y="3916624"/>
            <a:ext cx="1088654" cy="2144829"/>
            <a:chOff x="12162526" y="3916624"/>
            <a:chExt cx="1088654" cy="2144829"/>
          </a:xfrm>
        </p:grpSpPr>
        <p:sp>
          <p:nvSpPr>
            <p:cNvPr id="55" name="矩形 54">
              <a:extLst>
                <a:ext uri="{FF2B5EF4-FFF2-40B4-BE49-F238E27FC236}">
                  <a16:creationId xmlns:a16="http://schemas.microsoft.com/office/drawing/2014/main" xmlns="" id="{32AEB80E-D574-4C1A-9EB9-3369A2BB96C5}"/>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6" name="矩形 55">
              <a:extLst>
                <a:ext uri="{FF2B5EF4-FFF2-40B4-BE49-F238E27FC236}">
                  <a16:creationId xmlns:a16="http://schemas.microsoft.com/office/drawing/2014/main" xmlns="" id="{E94F5345-F49B-42D0-B35C-CA4FB19A3DA6}"/>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7" name="矩形 56">
              <a:extLst>
                <a:ext uri="{FF2B5EF4-FFF2-40B4-BE49-F238E27FC236}">
                  <a16:creationId xmlns:a16="http://schemas.microsoft.com/office/drawing/2014/main" xmlns="" id="{BA62EB75-581F-4CD2-92A6-87BDFE3BDBC3}"/>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8" name="矩形 57">
              <a:extLst>
                <a:ext uri="{FF2B5EF4-FFF2-40B4-BE49-F238E27FC236}">
                  <a16:creationId xmlns:a16="http://schemas.microsoft.com/office/drawing/2014/main" xmlns="" id="{947DE7E3-EC9F-4331-B252-7BCE51B7F0D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59" name="矩形 58">
              <a:extLst>
                <a:ext uri="{FF2B5EF4-FFF2-40B4-BE49-F238E27FC236}">
                  <a16:creationId xmlns:a16="http://schemas.microsoft.com/office/drawing/2014/main" xmlns="" id="{BE210CD8-3823-4C2E-B3EA-E42C40CFB29F}"/>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0" name="文本框 59">
              <a:extLst>
                <a:ext uri="{FF2B5EF4-FFF2-40B4-BE49-F238E27FC236}">
                  <a16:creationId xmlns:a16="http://schemas.microsoft.com/office/drawing/2014/main" xmlns="" id="{98A3A11A-AB61-497E-B3AE-12E999A6BBBA}"/>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表格表头</a:t>
              </a:r>
            </a:p>
          </p:txBody>
        </p:sp>
        <p:sp>
          <p:nvSpPr>
            <p:cNvPr id="61" name="文本框 60">
              <a:extLst>
                <a:ext uri="{FF2B5EF4-FFF2-40B4-BE49-F238E27FC236}">
                  <a16:creationId xmlns:a16="http://schemas.microsoft.com/office/drawing/2014/main" xmlns="" id="{CF824ACE-31EE-452D-A81D-32E189AFE158}"/>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文字边框</a:t>
              </a:r>
            </a:p>
          </p:txBody>
        </p:sp>
        <p:sp>
          <p:nvSpPr>
            <p:cNvPr id="62" name="文本框 61">
              <a:extLst>
                <a:ext uri="{FF2B5EF4-FFF2-40B4-BE49-F238E27FC236}">
                  <a16:creationId xmlns:a16="http://schemas.microsoft.com/office/drawing/2014/main" xmlns="" id="{7399143C-FDAD-45F1-BC44-030BD92ABA98}"/>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导航灰底</a:t>
              </a:r>
            </a:p>
          </p:txBody>
        </p:sp>
        <p:sp>
          <p:nvSpPr>
            <p:cNvPr id="63" name="文本框 62">
              <a:extLst>
                <a:ext uri="{FF2B5EF4-FFF2-40B4-BE49-F238E27FC236}">
                  <a16:creationId xmlns:a16="http://schemas.microsoft.com/office/drawing/2014/main" xmlns="" id="{308D80BD-0AC4-4D30-BDF8-F241047905A7}"/>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红</a:t>
              </a:r>
            </a:p>
          </p:txBody>
        </p:sp>
        <p:sp>
          <p:nvSpPr>
            <p:cNvPr id="64" name="文本框 63">
              <a:extLst>
                <a:ext uri="{FF2B5EF4-FFF2-40B4-BE49-F238E27FC236}">
                  <a16:creationId xmlns:a16="http://schemas.microsoft.com/office/drawing/2014/main" xmlns="" id="{B9CBC549-23CA-4012-B493-FF768D1829F1}"/>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表格</a:t>
              </a:r>
              <a:r>
                <a:rPr kumimoji="0" lang="en-US" altLang="zh-CN" sz="900" b="0" i="0" u="none" strike="noStrike" kern="0" cap="none" spc="0" normalizeH="0" baseline="0" noProof="0" dirty="0">
                  <a:ln>
                    <a:noFill/>
                  </a:ln>
                  <a:solidFill>
                    <a:prstClr val="black"/>
                  </a:solidFill>
                  <a:effectLst/>
                  <a:uLnTx/>
                  <a:uFillTx/>
                </a:rPr>
                <a:t>/</a:t>
              </a:r>
              <a:r>
                <a:rPr kumimoji="0" lang="zh-CN" altLang="en-US" sz="900" b="0" i="0" u="none" strike="noStrike" kern="0" cap="none" spc="0" normalizeH="0" baseline="0" noProof="0" dirty="0">
                  <a:ln>
                    <a:noFill/>
                  </a:ln>
                  <a:solidFill>
                    <a:prstClr val="black"/>
                  </a:solidFill>
                  <a:effectLst/>
                  <a:uLnTx/>
                  <a:uFillTx/>
                </a:rPr>
                <a:t>文字底色</a:t>
              </a:r>
            </a:p>
          </p:txBody>
        </p:sp>
        <p:sp>
          <p:nvSpPr>
            <p:cNvPr id="65" name="矩形 64">
              <a:extLst>
                <a:ext uri="{FF2B5EF4-FFF2-40B4-BE49-F238E27FC236}">
                  <a16:creationId xmlns:a16="http://schemas.microsoft.com/office/drawing/2014/main" xmlns="" id="{BE210CD8-3823-4C2E-B3EA-E42C40CFB29F}"/>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6" name="矩形 65">
              <a:extLst>
                <a:ext uri="{FF2B5EF4-FFF2-40B4-BE49-F238E27FC236}">
                  <a16:creationId xmlns:a16="http://schemas.microsoft.com/office/drawing/2014/main" xmlns="" id="{BE210CD8-3823-4C2E-B3EA-E42C40CFB29F}"/>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7" name="文本框 66">
              <a:extLst>
                <a:ext uri="{FF2B5EF4-FFF2-40B4-BE49-F238E27FC236}">
                  <a16:creationId xmlns:a16="http://schemas.microsoft.com/office/drawing/2014/main" xmlns="" id="{B9CBC549-23CA-4012-B493-FF768D1829F1}"/>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black"/>
                  </a:solidFill>
                  <a:effectLst/>
                  <a:uLnTx/>
                  <a:uFillTx/>
                </a:rPr>
                <a:t>备用</a:t>
              </a:r>
            </a:p>
          </p:txBody>
        </p:sp>
        <p:sp>
          <p:nvSpPr>
            <p:cNvPr id="68" name="矩形 67">
              <a:extLst>
                <a:ext uri="{FF2B5EF4-FFF2-40B4-BE49-F238E27FC236}">
                  <a16:creationId xmlns:a16="http://schemas.microsoft.com/office/drawing/2014/main" xmlns="" id="{947DE7E3-EC9F-4331-B252-7BCE51B7F0DA}"/>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a:ln>
                  <a:noFill/>
                </a:ln>
                <a:solidFill>
                  <a:prstClr val="black"/>
                </a:solidFill>
                <a:effectLst/>
                <a:uLnTx/>
                <a:uFillTx/>
                <a:cs typeface="Courier New" panose="02070309020205020404" pitchFamily="49" charset="0"/>
              </a:endParaRPr>
            </a:p>
          </p:txBody>
        </p:sp>
        <p:sp>
          <p:nvSpPr>
            <p:cNvPr id="69" name="文本框 68">
              <a:extLst>
                <a:ext uri="{FF2B5EF4-FFF2-40B4-BE49-F238E27FC236}">
                  <a16:creationId xmlns:a16="http://schemas.microsoft.com/office/drawing/2014/main" xmlns="" id="{308D80BD-0AC4-4D30-BDF8-F241047905A7}"/>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rPr>
                <a:t>绿</a:t>
              </a:r>
            </a:p>
          </p:txBody>
        </p:sp>
      </p:grpSp>
    </p:spTree>
    <p:extLst>
      <p:ext uri="{BB962C8B-B14F-4D97-AF65-F5344CB8AC3E}">
        <p14:creationId xmlns:p14="http://schemas.microsoft.com/office/powerpoint/2010/main" val="1444992561"/>
      </p:ext>
    </p:extLst>
  </p:cSld>
  <p:clrMap bg1="lt1" tx1="dk1" bg2="lt2" tx2="dk2" accent1="accent1" accent2="accent2" accent3="accent3" accent4="accent4" accent5="accent5" accent6="accent6" hlink="hlink" folHlink="folHlink"/>
  <p:sldLayoutIdLst>
    <p:sldLayoutId id="2147483842" r:id="rId1"/>
    <p:sldLayoutId id="2147483843" r:id="rId2"/>
    <p:sldLayoutId id="2147483844" r:id="rId3"/>
    <p:sldLayoutId id="2147483845" r:id="rId4"/>
    <p:sldLayoutId id="2147483846" r:id="rId5"/>
    <p:sldLayoutId id="2147483847" r:id="rId6"/>
    <p:sldLayoutId id="2147483848" r:id="rId7"/>
    <p:sldLayoutId id="2147483849" r:id="rId8"/>
    <p:sldLayoutId id="2147483850" r:id="rId9"/>
    <p:sldLayoutId id="2147483851" r:id="rId10"/>
    <p:sldLayoutId id="2147483852" r:id="rId11"/>
    <p:sldLayoutId id="2147483853" r:id="rId12"/>
    <p:sldLayoutId id="2147483854" r:id="rId13"/>
    <p:sldLayoutId id="2147483855" r:id="rId14"/>
    <p:sldLayoutId id="2147483856" r:id="rId15"/>
  </p:sldLayoutIdLst>
  <p:txStyles>
    <p:titleStyle>
      <a:lvl1pPr algn="l" defTabSz="914034" rtl="0" eaLnBrk="1" fontAlgn="ctr" latinLnBrk="0" hangingPunct="1">
        <a:lnSpc>
          <a:spcPct val="90000"/>
        </a:lnSpc>
        <a:spcBef>
          <a:spcPct val="0"/>
        </a:spcBef>
        <a:buNone/>
        <a:defRPr sz="3499" kern="1200">
          <a:solidFill>
            <a:schemeClr val="tx1"/>
          </a:solidFill>
          <a:latin typeface="Huawei Sans" panose="020C0503030203020204" pitchFamily="34" charset="0"/>
          <a:ea typeface="方正兰亭黑简体" panose="02000000000000000000" pitchFamily="2" charset="-122"/>
          <a:cs typeface="+mj-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100000"/>
        <a:buFont typeface="Huawei Sans" panose="020C0503030203020204" pitchFamily="34" charset="0"/>
        <a:buChar char="▫"/>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79">
          <p15:clr>
            <a:srgbClr val="F26B43"/>
          </p15:clr>
        </p15:guide>
        <p15:guide id="2" pos="7401">
          <p15:clr>
            <a:srgbClr val="F26B43"/>
          </p15:clr>
        </p15:guide>
        <p15:guide id="3" orient="horz" pos="2341">
          <p15:clr>
            <a:srgbClr val="F26B43"/>
          </p15:clr>
        </p15:guide>
        <p15:guide id="4" orient="horz" pos="4020">
          <p15:clr>
            <a:srgbClr val="F26B43"/>
          </p15:clr>
        </p15:guide>
        <p15:guide id="5" orient="horz" pos="777">
          <p15:clr>
            <a:srgbClr val="F26B43"/>
          </p15:clr>
        </p15:guide>
        <p15:guide id="6" pos="3840">
          <p15:clr>
            <a:srgbClr val="F26B43"/>
          </p15:clr>
        </p15:guide>
        <p15:guide id="7" orient="horz" pos="45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8.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jpg"/><Relationship Id="rId9" Type="http://schemas.openxmlformats.org/officeDocument/2006/relationships/image" Target="../media/image19.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0.png"/><Relationship Id="rId7"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8.xml"/><Relationship Id="rId6" Type="http://schemas.openxmlformats.org/officeDocument/2006/relationships/image" Target="../media/image11.png"/><Relationship Id="rId5" Type="http://schemas.openxmlformats.org/officeDocument/2006/relationships/image" Target="../media/image9.png"/><Relationship Id="rId10" Type="http://schemas.openxmlformats.org/officeDocument/2006/relationships/image" Target="../media/image10.png"/><Relationship Id="rId4" Type="http://schemas.openxmlformats.org/officeDocument/2006/relationships/image" Target="../media/image8.png"/><Relationship Id="rId9" Type="http://schemas.openxmlformats.org/officeDocument/2006/relationships/image" Target="../media/image21.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8.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8.xml"/><Relationship Id="rId6" Type="http://schemas.openxmlformats.org/officeDocument/2006/relationships/image" Target="../media/image10.png"/><Relationship Id="rId5" Type="http://schemas.openxmlformats.org/officeDocument/2006/relationships/image" Target="../media/image21.png"/><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0.png"/></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1.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21.png"/><Relationship Id="rId7"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8.xml"/><Relationship Id="rId6" Type="http://schemas.openxmlformats.org/officeDocument/2006/relationships/image" Target="../media/image29.png"/><Relationship Id="rId11" Type="http://schemas.openxmlformats.org/officeDocument/2006/relationships/image" Target="../media/image9.png"/><Relationship Id="rId5" Type="http://schemas.openxmlformats.org/officeDocument/2006/relationships/image" Target="../media/image28.png"/><Relationship Id="rId10" Type="http://schemas.openxmlformats.org/officeDocument/2006/relationships/image" Target="../media/image11.png"/><Relationship Id="rId4" Type="http://schemas.openxmlformats.org/officeDocument/2006/relationships/image" Target="../media/image27.png"/><Relationship Id="rId9" Type="http://schemas.openxmlformats.org/officeDocument/2006/relationships/image" Target="../media/image8.png"/></Relationships>
</file>

<file path=ppt/slides/_rels/slide27.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21.png"/><Relationship Id="rId7"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8.xml"/><Relationship Id="rId6" Type="http://schemas.openxmlformats.org/officeDocument/2006/relationships/image" Target="../media/image29.png"/><Relationship Id="rId11" Type="http://schemas.openxmlformats.org/officeDocument/2006/relationships/image" Target="../media/image9.png"/><Relationship Id="rId5" Type="http://schemas.openxmlformats.org/officeDocument/2006/relationships/image" Target="../media/image28.png"/><Relationship Id="rId10" Type="http://schemas.openxmlformats.org/officeDocument/2006/relationships/image" Target="../media/image11.png"/><Relationship Id="rId4" Type="http://schemas.openxmlformats.org/officeDocument/2006/relationships/image" Target="../media/image27.png"/><Relationship Id="rId9" Type="http://schemas.openxmlformats.org/officeDocument/2006/relationships/image" Target="../media/image8.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1.png"/><Relationship Id="rId7" Type="http://schemas.openxmlformats.org/officeDocument/2006/relationships/image" Target="../media/image28.png"/><Relationship Id="rId2" Type="http://schemas.openxmlformats.org/officeDocument/2006/relationships/notesSlide" Target="../notesSlides/notesSlide29.xml"/><Relationship Id="rId1" Type="http://schemas.openxmlformats.org/officeDocument/2006/relationships/slideLayout" Target="../slideLayouts/slideLayout8.xml"/><Relationship Id="rId6" Type="http://schemas.openxmlformats.org/officeDocument/2006/relationships/image" Target="../media/image27.png"/><Relationship Id="rId5" Type="http://schemas.openxmlformats.org/officeDocument/2006/relationships/image" Target="../media/image30.png"/><Relationship Id="rId10" Type="http://schemas.openxmlformats.org/officeDocument/2006/relationships/image" Target="../media/image31.png"/><Relationship Id="rId4" Type="http://schemas.openxmlformats.org/officeDocument/2006/relationships/image" Target="../media/image22.png"/><Relationship Id="rId9" Type="http://schemas.openxmlformats.org/officeDocument/2006/relationships/image" Target="../media/image10.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1.xml"/><Relationship Id="rId1" Type="http://schemas.openxmlformats.org/officeDocument/2006/relationships/slideLayout" Target="../slideLayouts/slideLayout8.xml"/><Relationship Id="rId6" Type="http://schemas.openxmlformats.org/officeDocument/2006/relationships/image" Target="../media/image31.png"/><Relationship Id="rId5" Type="http://schemas.openxmlformats.org/officeDocument/2006/relationships/image" Target="../media/image21.png"/><Relationship Id="rId4" Type="http://schemas.openxmlformats.org/officeDocument/2006/relationships/image" Target="../media/image10.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1.png"/><Relationship Id="rId7" Type="http://schemas.openxmlformats.org/officeDocument/2006/relationships/image" Target="../media/image28.png"/><Relationship Id="rId2" Type="http://schemas.openxmlformats.org/officeDocument/2006/relationships/notesSlide" Target="../notesSlides/notesSlide33.xml"/><Relationship Id="rId1" Type="http://schemas.openxmlformats.org/officeDocument/2006/relationships/slideLayout" Target="../slideLayouts/slideLayout8.xml"/><Relationship Id="rId6" Type="http://schemas.openxmlformats.org/officeDocument/2006/relationships/image" Target="../media/image27.png"/><Relationship Id="rId5" Type="http://schemas.openxmlformats.org/officeDocument/2006/relationships/image" Target="../media/image30.png"/><Relationship Id="rId4" Type="http://schemas.openxmlformats.org/officeDocument/2006/relationships/image" Target="../media/image22.png"/></Relationships>
</file>

<file path=ppt/slides/_rels/slide3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4.xml"/><Relationship Id="rId1" Type="http://schemas.openxmlformats.org/officeDocument/2006/relationships/slideLayout" Target="../slideLayouts/slideLayout8.xml"/><Relationship Id="rId4" Type="http://schemas.openxmlformats.org/officeDocument/2006/relationships/image" Target="../media/image21.png"/></Relationships>
</file>

<file path=ppt/slides/_rels/slide3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5.xml"/><Relationship Id="rId1" Type="http://schemas.openxmlformats.org/officeDocument/2006/relationships/slideLayout" Target="../slideLayouts/slideLayout8.xml"/><Relationship Id="rId4" Type="http://schemas.openxmlformats.org/officeDocument/2006/relationships/image" Target="../media/image21.png"/></Relationships>
</file>

<file path=ppt/slides/_rels/slide3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6.xml"/><Relationship Id="rId1" Type="http://schemas.openxmlformats.org/officeDocument/2006/relationships/slideLayout" Target="../slideLayouts/slideLayout8.xml"/><Relationship Id="rId4" Type="http://schemas.openxmlformats.org/officeDocument/2006/relationships/image" Target="../media/image21.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21.png"/><Relationship Id="rId7" Type="http://schemas.openxmlformats.org/officeDocument/2006/relationships/image" Target="../media/image30.png"/><Relationship Id="rId2" Type="http://schemas.openxmlformats.org/officeDocument/2006/relationships/notesSlide" Target="../notesSlides/notesSlide38.xml"/><Relationship Id="rId1" Type="http://schemas.openxmlformats.org/officeDocument/2006/relationships/slideLayout" Target="../slideLayouts/slideLayout8.xml"/><Relationship Id="rId6" Type="http://schemas.openxmlformats.org/officeDocument/2006/relationships/image" Target="../media/image29.png"/><Relationship Id="rId11" Type="http://schemas.openxmlformats.org/officeDocument/2006/relationships/image" Target="../media/image9.png"/><Relationship Id="rId5" Type="http://schemas.openxmlformats.org/officeDocument/2006/relationships/image" Target="../media/image28.png"/><Relationship Id="rId10" Type="http://schemas.openxmlformats.org/officeDocument/2006/relationships/image" Target="../media/image11.png"/><Relationship Id="rId4" Type="http://schemas.openxmlformats.org/officeDocument/2006/relationships/image" Target="../media/image27.png"/><Relationship Id="rId9" Type="http://schemas.openxmlformats.org/officeDocument/2006/relationships/image" Target="../media/image8.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21.png"/><Relationship Id="rId7" Type="http://schemas.openxmlformats.org/officeDocument/2006/relationships/image" Target="../media/image30.png"/><Relationship Id="rId2" Type="http://schemas.openxmlformats.org/officeDocument/2006/relationships/notesSlide" Target="../notesSlides/notesSlide43.xml"/><Relationship Id="rId1" Type="http://schemas.openxmlformats.org/officeDocument/2006/relationships/slideLayout" Target="../slideLayouts/slideLayout8.xml"/><Relationship Id="rId6" Type="http://schemas.openxmlformats.org/officeDocument/2006/relationships/image" Target="../media/image29.png"/><Relationship Id="rId11" Type="http://schemas.openxmlformats.org/officeDocument/2006/relationships/image" Target="../media/image9.png"/><Relationship Id="rId5" Type="http://schemas.openxmlformats.org/officeDocument/2006/relationships/image" Target="../media/image28.png"/><Relationship Id="rId10" Type="http://schemas.openxmlformats.org/officeDocument/2006/relationships/image" Target="../media/image11.png"/><Relationship Id="rId4" Type="http://schemas.openxmlformats.org/officeDocument/2006/relationships/image" Target="../media/image27.png"/><Relationship Id="rId9" Type="http://schemas.openxmlformats.org/officeDocument/2006/relationships/image" Target="../media/image8.png"/></Relationships>
</file>

<file path=ppt/slides/_rels/slide4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4.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7.xml"/><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4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8.xml"/><Relationship Id="rId1" Type="http://schemas.openxmlformats.org/officeDocument/2006/relationships/slideLayout" Target="../slideLayouts/slideLayout7.xml"/><Relationship Id="rId5" Type="http://schemas.openxmlformats.org/officeDocument/2006/relationships/image" Target="../media/image21.png"/><Relationship Id="rId4" Type="http://schemas.openxmlformats.org/officeDocument/2006/relationships/image" Target="../media/image10.png"/></Relationships>
</file>

<file path=ppt/slides/_rels/slide4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9.xml"/><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_rels/slide50.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20.png"/><Relationship Id="rId2" Type="http://schemas.openxmlformats.org/officeDocument/2006/relationships/notesSlide" Target="../notesSlides/notesSlide50.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12.png"/><Relationship Id="rId4" Type="http://schemas.openxmlformats.org/officeDocument/2006/relationships/image" Target="../media/image11.png"/></Relationships>
</file>

<file path=ppt/slides/_rels/slide5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21.png"/><Relationship Id="rId7" Type="http://schemas.openxmlformats.org/officeDocument/2006/relationships/image" Target="../media/image30.png"/><Relationship Id="rId2" Type="http://schemas.openxmlformats.org/officeDocument/2006/relationships/notesSlide" Target="../notesSlides/notesSlide52.xml"/><Relationship Id="rId1" Type="http://schemas.openxmlformats.org/officeDocument/2006/relationships/slideLayout" Target="../slideLayouts/slideLayout8.xml"/><Relationship Id="rId6" Type="http://schemas.openxmlformats.org/officeDocument/2006/relationships/image" Target="../media/image29.png"/><Relationship Id="rId11" Type="http://schemas.openxmlformats.org/officeDocument/2006/relationships/image" Target="../media/image9.png"/><Relationship Id="rId5" Type="http://schemas.openxmlformats.org/officeDocument/2006/relationships/image" Target="../media/image28.png"/><Relationship Id="rId10" Type="http://schemas.openxmlformats.org/officeDocument/2006/relationships/image" Target="../media/image11.png"/><Relationship Id="rId4" Type="http://schemas.openxmlformats.org/officeDocument/2006/relationships/image" Target="../media/image27.png"/><Relationship Id="rId9" Type="http://schemas.openxmlformats.org/officeDocument/2006/relationships/image" Target="../media/image8.png"/></Relationships>
</file>

<file path=ppt/slides/_rels/slide53.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1.png"/><Relationship Id="rId7" Type="http://schemas.openxmlformats.org/officeDocument/2006/relationships/image" Target="../media/image30.png"/><Relationship Id="rId2" Type="http://schemas.openxmlformats.org/officeDocument/2006/relationships/notesSlide" Target="../notesSlides/notesSlide53.xml"/><Relationship Id="rId1" Type="http://schemas.openxmlformats.org/officeDocument/2006/relationships/slideLayout" Target="../slideLayouts/slideLayout8.xml"/><Relationship Id="rId6" Type="http://schemas.openxmlformats.org/officeDocument/2006/relationships/image" Target="../media/image29.png"/><Relationship Id="rId5" Type="http://schemas.openxmlformats.org/officeDocument/2006/relationships/image" Target="../media/image27.png"/><Relationship Id="rId4" Type="http://schemas.openxmlformats.org/officeDocument/2006/relationships/image" Target="../media/image22.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8.xml"/></Relationships>
</file>

<file path=ppt/slides/_rels/slide6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1.png"/><Relationship Id="rId7" Type="http://schemas.openxmlformats.org/officeDocument/2006/relationships/image" Target="../media/image7.png"/><Relationship Id="rId2" Type="http://schemas.openxmlformats.org/officeDocument/2006/relationships/notesSlide" Target="../notesSlides/notesSlide66.xml"/><Relationship Id="rId1" Type="http://schemas.openxmlformats.org/officeDocument/2006/relationships/slideLayout" Target="../slideLayouts/slideLayout8.xml"/><Relationship Id="rId6" Type="http://schemas.openxmlformats.org/officeDocument/2006/relationships/image" Target="../media/image21.png"/><Relationship Id="rId5" Type="http://schemas.openxmlformats.org/officeDocument/2006/relationships/image" Target="../media/image20.png"/><Relationship Id="rId10" Type="http://schemas.openxmlformats.org/officeDocument/2006/relationships/image" Target="../media/image9.png"/><Relationship Id="rId4" Type="http://schemas.openxmlformats.org/officeDocument/2006/relationships/image" Target="../media/image12.png"/><Relationship Id="rId9" Type="http://schemas.openxmlformats.org/officeDocument/2006/relationships/image" Target="../media/image5.png"/></Relationships>
</file>

<file path=ppt/slides/_rels/slide67.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1.png"/><Relationship Id="rId7" Type="http://schemas.openxmlformats.org/officeDocument/2006/relationships/image" Target="../media/image7.png"/><Relationship Id="rId2" Type="http://schemas.openxmlformats.org/officeDocument/2006/relationships/notesSlide" Target="../notesSlides/notesSlide67.xml"/><Relationship Id="rId1" Type="http://schemas.openxmlformats.org/officeDocument/2006/relationships/slideLayout" Target="../slideLayouts/slideLayout8.xml"/><Relationship Id="rId6" Type="http://schemas.openxmlformats.org/officeDocument/2006/relationships/image" Target="../media/image21.png"/><Relationship Id="rId5" Type="http://schemas.openxmlformats.org/officeDocument/2006/relationships/image" Target="../media/image20.png"/><Relationship Id="rId10" Type="http://schemas.openxmlformats.org/officeDocument/2006/relationships/image" Target="../media/image9.png"/><Relationship Id="rId4" Type="http://schemas.openxmlformats.org/officeDocument/2006/relationships/image" Target="../media/image12.png"/><Relationship Id="rId9" Type="http://schemas.openxmlformats.org/officeDocument/2006/relationships/image" Target="../media/image5.png"/></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9.xml"/></Relationships>
</file>

<file path=ppt/slides/_rels/slide69.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1.png"/><Relationship Id="rId7" Type="http://schemas.openxmlformats.org/officeDocument/2006/relationships/image" Target="../media/image7.png"/><Relationship Id="rId2" Type="http://schemas.openxmlformats.org/officeDocument/2006/relationships/notesSlide" Target="../notesSlides/notesSlide69.xml"/><Relationship Id="rId1" Type="http://schemas.openxmlformats.org/officeDocument/2006/relationships/slideLayout" Target="../slideLayouts/slideLayout8.xml"/><Relationship Id="rId6" Type="http://schemas.openxmlformats.org/officeDocument/2006/relationships/image" Target="../media/image21.png"/><Relationship Id="rId5" Type="http://schemas.openxmlformats.org/officeDocument/2006/relationships/image" Target="../media/image20.png"/><Relationship Id="rId10" Type="http://schemas.openxmlformats.org/officeDocument/2006/relationships/image" Target="../media/image9.png"/><Relationship Id="rId4" Type="http://schemas.openxmlformats.org/officeDocument/2006/relationships/image" Target="../media/image12.png"/><Relationship Id="rId9"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1.png"/><Relationship Id="rId7" Type="http://schemas.openxmlformats.org/officeDocument/2006/relationships/image" Target="../media/image7.png"/><Relationship Id="rId2" Type="http://schemas.openxmlformats.org/officeDocument/2006/relationships/notesSlide" Target="../notesSlides/notesSlide70.xml"/><Relationship Id="rId1" Type="http://schemas.openxmlformats.org/officeDocument/2006/relationships/slideLayout" Target="../slideLayouts/slideLayout8.xml"/><Relationship Id="rId6" Type="http://schemas.openxmlformats.org/officeDocument/2006/relationships/image" Target="../media/image21.png"/><Relationship Id="rId5" Type="http://schemas.openxmlformats.org/officeDocument/2006/relationships/image" Target="../media/image20.png"/><Relationship Id="rId10" Type="http://schemas.openxmlformats.org/officeDocument/2006/relationships/image" Target="../media/image9.png"/><Relationship Id="rId4" Type="http://schemas.openxmlformats.org/officeDocument/2006/relationships/image" Target="../media/image12.png"/><Relationship Id="rId9" Type="http://schemas.openxmlformats.org/officeDocument/2006/relationships/image" Target="../media/image5.pn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1.png"/><Relationship Id="rId7" Type="http://schemas.openxmlformats.org/officeDocument/2006/relationships/image" Target="../media/image7.png"/><Relationship Id="rId2" Type="http://schemas.openxmlformats.org/officeDocument/2006/relationships/notesSlide" Target="../notesSlides/notesSlide72.xml"/><Relationship Id="rId1" Type="http://schemas.openxmlformats.org/officeDocument/2006/relationships/slideLayout" Target="../slideLayouts/slideLayout8.xml"/><Relationship Id="rId6" Type="http://schemas.openxmlformats.org/officeDocument/2006/relationships/image" Target="../media/image21.png"/><Relationship Id="rId5" Type="http://schemas.openxmlformats.org/officeDocument/2006/relationships/image" Target="../media/image20.png"/><Relationship Id="rId10" Type="http://schemas.openxmlformats.org/officeDocument/2006/relationships/image" Target="../media/image9.png"/><Relationship Id="rId4" Type="http://schemas.openxmlformats.org/officeDocument/2006/relationships/image" Target="../media/image12.png"/><Relationship Id="rId9" Type="http://schemas.openxmlformats.org/officeDocument/2006/relationships/image" Target="../media/image5.png"/></Relationships>
</file>

<file path=ppt/slides/_rels/slide7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1.png"/><Relationship Id="rId7" Type="http://schemas.openxmlformats.org/officeDocument/2006/relationships/image" Target="../media/image7.png"/><Relationship Id="rId2" Type="http://schemas.openxmlformats.org/officeDocument/2006/relationships/notesSlide" Target="../notesSlides/notesSlide73.xml"/><Relationship Id="rId1" Type="http://schemas.openxmlformats.org/officeDocument/2006/relationships/slideLayout" Target="../slideLayouts/slideLayout8.xml"/><Relationship Id="rId6" Type="http://schemas.openxmlformats.org/officeDocument/2006/relationships/image" Target="../media/image21.png"/><Relationship Id="rId5" Type="http://schemas.openxmlformats.org/officeDocument/2006/relationships/image" Target="../media/image20.png"/><Relationship Id="rId10" Type="http://schemas.openxmlformats.org/officeDocument/2006/relationships/image" Target="../media/image9.png"/><Relationship Id="rId4" Type="http://schemas.openxmlformats.org/officeDocument/2006/relationships/image" Target="../media/image12.png"/><Relationship Id="rId9" Type="http://schemas.openxmlformats.org/officeDocument/2006/relationships/image" Target="../media/image5.png"/></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8.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8.xml"/></Relationships>
</file>

<file path=ppt/slides/_rels/slide7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78.xml"/><Relationship Id="rId1" Type="http://schemas.openxmlformats.org/officeDocument/2006/relationships/slideLayout" Target="../slideLayouts/slideLayout8.xml"/><Relationship Id="rId4" Type="http://schemas.openxmlformats.org/officeDocument/2006/relationships/image" Target="../media/image34.png"/></Relationships>
</file>

<file path=ppt/slides/_rels/slide79.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35.png"/><Relationship Id="rId7" Type="http://schemas.openxmlformats.org/officeDocument/2006/relationships/image" Target="../media/image9.png"/><Relationship Id="rId2" Type="http://schemas.openxmlformats.org/officeDocument/2006/relationships/notesSlide" Target="../notesSlides/notesSlide79.xml"/><Relationship Id="rId1" Type="http://schemas.openxmlformats.org/officeDocument/2006/relationships/slideLayout" Target="../slideLayouts/slideLayout8.xml"/><Relationship Id="rId6" Type="http://schemas.openxmlformats.org/officeDocument/2006/relationships/image" Target="../media/image37.png"/><Relationship Id="rId5" Type="http://schemas.openxmlformats.org/officeDocument/2006/relationships/image" Target="../media/image11.png"/><Relationship Id="rId10" Type="http://schemas.openxmlformats.org/officeDocument/2006/relationships/image" Target="../media/image39.png"/><Relationship Id="rId4" Type="http://schemas.openxmlformats.org/officeDocument/2006/relationships/image" Target="../media/image36.png"/><Relationship Id="rId9" Type="http://schemas.openxmlformats.org/officeDocument/2006/relationships/image" Target="../media/image38.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80.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0.png"/><Relationship Id="rId7" Type="http://schemas.openxmlformats.org/officeDocument/2006/relationships/image" Target="../media/image42.png"/><Relationship Id="rId2" Type="http://schemas.openxmlformats.org/officeDocument/2006/relationships/notesSlide" Target="../notesSlides/notesSlide80.xml"/><Relationship Id="rId1" Type="http://schemas.openxmlformats.org/officeDocument/2006/relationships/slideLayout" Target="../slideLayouts/slideLayout8.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22.png"/><Relationship Id="rId9" Type="http://schemas.openxmlformats.org/officeDocument/2006/relationships/image" Target="../media/image44.png"/></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0.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DtsShapeName" descr="8CE5295821885C70CB254E5500C4G505083E@F83E@PB26513!!!!!!BIHO@]b26513!!!!@5E19B011306188854E31!籽吓纪撑泞变/qqu!!!!!!!!!!!!!!!!!!!!!!!!!!!!!!!!!!!!!!!!!!!!!!!!!!!!!!!!!!!!!!!!!!!!!!!!!!!!!!!!!!!!!!!!!!!!!!!!!!!!!!!!!!!!!!!!!!!!!!!!!!!!!!!!!!!!!!!!!!!!!!!!!!!!!!!!!!!!!!!!!!!!!!!!!!!!!!!!!!!!!!!!!!!!!!!!!!!!!!!!!!!!!!!!!!!!!!!!!!!!!!!!!!!!!!!!!!!!!!!!!!!!!!!!!!!!!!!!!!!!!!!!!!!!!!!!!!!!!!!!!!!!!!!!!!!!!!!!!!!!!!!!!!!!!!!!!!!!!!!!!!!!!!!!!!!!!!!!!!!!!!!!!!!!!!!!!!!!!!!!!!!!!!!!!!!!!!!!!!!!!!!!!!!!!!!!!!!!!!!!!!!!!!!!!!!!!!!!!!!!!!!!!!!!!!!!!!!!!!!!!!!!!!!!!!!!!!!!!!!!!!!!!!!!!!!!!!!!!!!!!!!!!!!!!!!!!!!!!!!!!!!!!!!!!!!!!!!!!!!!!!!!!!!!!!!!!!!!!!!!!!!!!!!!!!!!!!!!!!!!!!!!!!!!!!!!!!!!!!!!!!!!!!!!!!!!!!!!!!!!!!!!!!!!!!!!!!!!!!!!!!!!!!!!!!!!!!!!!!!!!!!!!!!!!!!!!!!!!!!!!!!!!!!!!!!!!!!!!!!!!!!!!!!!!!!!!!!!!!!!!!!!!!!!!!!!!!!!!!!!!!!!!!!!!!!!!!!!!!!!!!!!!!!!!!!!!!!!!!!!!!!!!!!!!!!!!!!!!!!!!!!!!!!!!!!!!!!!!!!!!!!!!!!!!!!!!!!!!!!!!!!!!!!!!!!!!!!!!!!!!!!!!!!!!!!!!!!!!!!!!!!!!!!!!!!!!!!!!!!!!!!!!!!!!!!!!!!!!!!!!!!!!!!!!!!!!!!!!!!!!!!!!!!!!!!!!!!!!!!!!!!!!!!!!!!!!!!!!!!!!!!!!!!!!!!!!!!!!!!!!!!!!!!!!!!!!!!!!!!!!!!!!!!!!!!!!!!!!!!!!!!!!!!!!!!!!!!!!!!!!!!!!!!!!!!!!!!!!!!!!!!!!!!!!!!!!!!!!!!!!!!!!!!!!!!!!!!!!!!!!!!!!!!!!!!!!!!!!!!!!!!!!!!!!!!!!!!!!!!!!!!!!!!!!!!!!!!!!!!!!!!!!!!!!!!!!!!!!!!!!!!!!!!!!!!!!!!!!!!!!!!!!!!!!!!!!!!!!!!!!!!!!!!!!!!!!!!!!!!!!!!!!!!!!!!!!!!!!!!!!!!!!!!!!!!!!!!!!!!!!!!!!!!!!!!!!!!!!!!!!!!!!!!!!!!!!!!!!!!!!!!!!!!!!!!!!!!!!!!!!!!!!!!!!!!!!!!!!!!!!!!!!!!!!!!!!!!!!!!!!!!!!!!!!!!!!!!!!!!!!!!!!!!!!!!!!!!!!!!!!!!!!!!!!!!!!!!!!!!!!!!!!!!!!!!!!!!!!!!!!!!!!!!!!!!!!!!!!!!!!!!!!!!!!!!!!!!!!!!!!!!!!!!!!!!!!!!!!!!!!!!!!!!!!!!!!!!!!!!!!!!!!!!!!!!!!!!!!!!!!!!!!!!!!!!!!!!!!!!!!!!!!!!!!!!!!!!!!!!!!!!!!!!!!!!!!!!!!!!!!!!!!!!!!!!!!!!!!!!!!!!!!!!!!!!!!!!!!!!!!!!!!!!!!!!!!!!!!!!!!!!!!!!!!!!!!!!!!!!!!!!!!!!!!!!!!!!!!!!!!!!!!!!!!!!!!!!!!!!!!!!!!!!!!!!!!!!!!!!!!!!!!!!!!!!!!!!!!!!!!!!!!!!!!!!!!!!!!!!!!!!!!!!!!!!!!!!!!!!!!!!!!!!!!!!!!!!!!!!!!!!!!!!!!!!!!!!!!!!!!!!!!!!!!!!!!!!!!!!!!!!!!!!!!!!!!!!!!!!!!!!!!!!!!!!!!!!!!!!!!!!!!!!!!!!!!!!!!!!!!!!!!!!!!!!!!!!!!!!!!!!!!!!!!!!!!!!!!!!!!!!!!!!!!!!!!!!!!!!!!!!!!!!!!!!!!!!!!!!!!!!!!!!!!!!!!!!!!!!!!!!!!!!!!!!!!!!!!!!!!!!!!!!!!!!!!!!!!!!!!!!!!!!!!!!!!!!!!!!!!!!!!!!!!!!!!!!!!!!!!!!!!!!!!!!!!!!!!!!!!!!!!!!!!!!!!!!!!!!!!!!!!!!!!!!!!!!!!!!!!!!!!!!!!!!!!!!!!!!!!!!!!!!!!!!!!!!!!!!!!!!!!!!!!!!!!!!!!!!!!!!!!!!!!!!!!!!!!!!!!!!!!!!!!!!!!!!!!!!!!!!!!!!!!!!!!!!!!!!!!!!!!!!!!!!!!!!!!!!!!!!!!!!!!!!!!!!!!!!!!!!!1!1" hidden="1"/>
          <p:cNvSpPr>
            <a:spLocks noChangeArrowheads="1"/>
          </p:cNvSpPr>
          <p:nvPr/>
        </p:nvSpPr>
        <p:spPr bwMode="auto">
          <a:xfrm>
            <a:off x="1524000" y="0"/>
            <a:ext cx="1588" cy="1588"/>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5033 w 21600"/>
              <a:gd name="T13" fmla="*/ 2272 h 21600"/>
              <a:gd name="T14" fmla="*/ 16554 w 21600"/>
              <a:gd name="T15" fmla="*/ 13684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chemeClr val="accent1"/>
          </a:solidFill>
          <a:ln w="9525" algn="ctr">
            <a:solidFill>
              <a:schemeClr val="tx1"/>
            </a:solidFill>
            <a:miter lim="800000"/>
            <a:headEnd/>
            <a:tailEnd/>
          </a:ln>
        </p:spPr>
        <p:txBody>
          <a:bodyPr wrap="none" anchor="ctr"/>
          <a:lstStyle/>
          <a:p>
            <a:endParaRPr lang="en-US" altLang="zh-CN" dirty="0">
              <a:latin typeface="Huawei Sans" panose="020C0503030203020204" pitchFamily="34" charset="0"/>
            </a:endParaRPr>
          </a:p>
        </p:txBody>
      </p:sp>
      <p:sp>
        <p:nvSpPr>
          <p:cNvPr id="2" name="标题 1"/>
          <p:cNvSpPr>
            <a:spLocks noGrp="1"/>
          </p:cNvSpPr>
          <p:nvPr>
            <p:ph type="ctrTitle" sz="quarter"/>
          </p:nvPr>
        </p:nvSpPr>
        <p:spPr/>
        <p:txBody>
          <a:bodyPr/>
          <a:lstStyle/>
          <a:p>
            <a:r>
              <a:rPr lang="ru-RU"/>
              <a:t>Общие сведения о WLAN</a:t>
            </a:r>
          </a:p>
        </p:txBody>
      </p:sp>
    </p:spTree>
    <p:extLst>
      <p:ext uri="{BB962C8B-B14F-4D97-AF65-F5344CB8AC3E}">
        <p14:creationId xmlns:p14="http://schemas.microsoft.com/office/powerpoint/2010/main" val="405521577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ru-RU">
                <a:solidFill>
                  <a:schemeClr val="bg1">
                    <a:lumMod val="50000"/>
                  </a:schemeClr>
                </a:solidFill>
                <a:latin typeface="Huawei Sans" panose="020C0503030203020204" pitchFamily="34" charset="0"/>
              </a:rPr>
              <a:t>Общие сведения о WLAN</a:t>
            </a:r>
          </a:p>
          <a:p>
            <a:r>
              <a:rPr lang="ru-RU" b="1">
                <a:latin typeface="Huawei Sans" panose="020C0503030203020204" pitchFamily="34" charset="0"/>
              </a:rPr>
              <a:t>Основные концепции WLAN</a:t>
            </a:r>
          </a:p>
          <a:p>
            <a:r>
              <a:rPr lang="ru-RU">
                <a:solidFill>
                  <a:schemeClr val="bg1">
                    <a:lumMod val="50000"/>
                  </a:schemeClr>
                </a:solidFill>
                <a:latin typeface="Huawei Sans" panose="020C0503030203020204" pitchFamily="34" charset="0"/>
              </a:rPr>
              <a:t>Основы WLAN</a:t>
            </a:r>
          </a:p>
          <a:p>
            <a:r>
              <a:rPr lang="ru-RU">
                <a:solidFill>
                  <a:schemeClr val="bg1">
                    <a:lumMod val="50000"/>
                  </a:schemeClr>
                </a:solidFill>
                <a:latin typeface="Huawei Sans" panose="020C0503030203020204" pitchFamily="34" charset="0"/>
              </a:rPr>
              <a:t>Конфигурирование параметров WLAN</a:t>
            </a:r>
          </a:p>
          <a:p>
            <a:r>
              <a:rPr lang="ru-RU">
                <a:solidFill>
                  <a:schemeClr val="bg1">
                    <a:lumMod val="50000"/>
                  </a:schemeClr>
                </a:solidFill>
                <a:latin typeface="Huawei Sans" panose="020C0503030203020204" pitchFamily="34" charset="0"/>
              </a:rPr>
              <a:t>Решения WLAN нового поколения</a:t>
            </a:r>
          </a:p>
          <a:p>
            <a:endParaRPr lang="en-US" altLang="zh-CN"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378520705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ru-RU"/>
              <a:t>Устройства WLAN</a:t>
            </a:r>
          </a:p>
        </p:txBody>
      </p:sp>
      <p:sp>
        <p:nvSpPr>
          <p:cNvPr id="3" name="五边形 2"/>
          <p:cNvSpPr/>
          <p:nvPr/>
        </p:nvSpPr>
        <p:spPr bwMode="auto">
          <a:xfrm>
            <a:off x="9152668" y="122424"/>
            <a:ext cx="900100" cy="2844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spcBef>
                <a:spcPts val="0"/>
              </a:spcBef>
              <a:defRPr/>
            </a:pPr>
            <a:r>
              <a:rPr lang="ru-RU" sz="800" b="1">
                <a:solidFill>
                  <a:srgbClr val="FFFFFF"/>
                </a:solidFill>
                <a:latin typeface="Huawei Sans" panose="020C0503030203020204" pitchFamily="34" charset="0"/>
              </a:rPr>
              <a:t>Основные концепции</a:t>
            </a:r>
          </a:p>
        </p:txBody>
      </p:sp>
      <p:sp>
        <p:nvSpPr>
          <p:cNvPr id="4" name="燕尾形 3"/>
          <p:cNvSpPr/>
          <p:nvPr/>
        </p:nvSpPr>
        <p:spPr bwMode="auto">
          <a:xfrm>
            <a:off x="9968838"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Проводная сеть</a:t>
            </a:r>
          </a:p>
        </p:txBody>
      </p:sp>
      <p:sp>
        <p:nvSpPr>
          <p:cNvPr id="5" name="燕尾形 4"/>
          <p:cNvSpPr/>
          <p:nvPr/>
        </p:nvSpPr>
        <p:spPr bwMode="auto">
          <a:xfrm>
            <a:off x="10964908"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Беспроводная сеть</a:t>
            </a:r>
          </a:p>
        </p:txBody>
      </p:sp>
      <p:pic>
        <p:nvPicPr>
          <p:cNvPr id="6" name="图片 5"/>
          <p:cNvPicPr>
            <a:picLocks noChangeAspect="1"/>
          </p:cNvPicPr>
          <p:nvPr/>
        </p:nvPicPr>
        <p:blipFill rotWithShape="1">
          <a:blip r:embed="rId3"/>
          <a:srcRect l="4712" r="3035" b="13601"/>
          <a:stretch/>
        </p:blipFill>
        <p:spPr>
          <a:xfrm>
            <a:off x="3091128" y="1918776"/>
            <a:ext cx="4065563" cy="796131"/>
          </a:xfrm>
          <a:prstGeom prst="rect">
            <a:avLst/>
          </a:prstGeom>
        </p:spPr>
      </p:pic>
      <p:sp>
        <p:nvSpPr>
          <p:cNvPr id="7" name="Text Box 9"/>
          <p:cNvSpPr txBox="1">
            <a:spLocks noChangeArrowheads="1"/>
          </p:cNvSpPr>
          <p:nvPr/>
        </p:nvSpPr>
        <p:spPr bwMode="auto">
          <a:xfrm>
            <a:off x="753424" y="4276037"/>
            <a:ext cx="1899265" cy="307777"/>
          </a:xfrm>
          <a:prstGeom prst="rect">
            <a:avLst/>
          </a:prstGeom>
          <a:noFill/>
          <a:ln w="9525">
            <a:noFill/>
            <a:miter lim="800000"/>
            <a:headEnd/>
            <a:tailEnd/>
          </a:ln>
        </p:spPr>
        <p:txBody>
          <a:bodyPr wrap="square">
            <a:spAutoFit/>
          </a:bodyPr>
          <a:lstStyle/>
          <a:p>
            <a:pPr algn="ctr">
              <a:spcBef>
                <a:spcPct val="50000"/>
              </a:spcBef>
            </a:pPr>
            <a:r>
              <a:rPr lang="ru-RU" sz="1400" b="1"/>
              <a:t>Беспроводной роутер</a:t>
            </a:r>
          </a:p>
        </p:txBody>
      </p:sp>
      <p:sp>
        <p:nvSpPr>
          <p:cNvPr id="8" name="Text Box 9"/>
          <p:cNvSpPr txBox="1">
            <a:spLocks noChangeArrowheads="1"/>
          </p:cNvSpPr>
          <p:nvPr/>
        </p:nvSpPr>
        <p:spPr bwMode="auto">
          <a:xfrm>
            <a:off x="3733800" y="1501722"/>
            <a:ext cx="2124010" cy="338554"/>
          </a:xfrm>
          <a:prstGeom prst="rect">
            <a:avLst/>
          </a:prstGeom>
          <a:noFill/>
          <a:ln w="9525">
            <a:noFill/>
            <a:miter lim="800000"/>
            <a:headEnd/>
            <a:tailEnd/>
          </a:ln>
        </p:spPr>
        <p:txBody>
          <a:bodyPr wrap="square">
            <a:spAutoFit/>
          </a:bodyPr>
          <a:lstStyle/>
          <a:p>
            <a:pPr algn="ctr">
              <a:spcBef>
                <a:spcPct val="50000"/>
              </a:spcBef>
            </a:pPr>
            <a:r>
              <a:rPr lang="ru-RU" sz="1600" b="1" dirty="0"/>
              <a:t>Коммутатор </a:t>
            </a:r>
            <a:r>
              <a:rPr lang="ru-RU" sz="1600" b="1" dirty="0" err="1">
                <a:solidFill>
                  <a:schemeClr val="tx1"/>
                </a:solidFill>
              </a:rPr>
              <a:t>PoE</a:t>
            </a:r>
            <a:endParaRPr lang="ru-RU" sz="1600" b="1" dirty="0">
              <a:solidFill>
                <a:schemeClr val="tx1"/>
              </a:solidFill>
            </a:endParaRPr>
          </a:p>
        </p:txBody>
      </p:sp>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3582" y="2670566"/>
            <a:ext cx="1800225" cy="1533525"/>
          </a:xfrm>
          <a:prstGeom prst="rect">
            <a:avLst/>
          </a:prstGeom>
        </p:spPr>
      </p:pic>
      <p:sp>
        <p:nvSpPr>
          <p:cNvPr id="10" name="Text Box 9"/>
          <p:cNvSpPr txBox="1">
            <a:spLocks noChangeArrowheads="1"/>
          </p:cNvSpPr>
          <p:nvPr/>
        </p:nvSpPr>
        <p:spPr bwMode="auto">
          <a:xfrm>
            <a:off x="3151546" y="5980349"/>
            <a:ext cx="3818745" cy="361637"/>
          </a:xfrm>
          <a:prstGeom prst="rect">
            <a:avLst/>
          </a:prstGeom>
          <a:noFill/>
          <a:ln w="9525">
            <a:noFill/>
            <a:miter lim="800000"/>
            <a:headEnd/>
            <a:tailEnd/>
          </a:ln>
        </p:spPr>
        <p:txBody>
          <a:bodyPr wrap="square">
            <a:spAutoFit/>
          </a:bodyPr>
          <a:lstStyle/>
          <a:p>
            <a:pPr algn="ctr">
              <a:lnSpc>
                <a:spcPct val="125000"/>
              </a:lnSpc>
            </a:pPr>
            <a:r>
              <a:rPr lang="ru-RU" sz="1400" b="1" dirty="0">
                <a:solidFill>
                  <a:schemeClr val="tx1"/>
                </a:solidFill>
              </a:rPr>
              <a:t>Точка доступа</a:t>
            </a:r>
          </a:p>
        </p:txBody>
      </p:sp>
      <p:pic>
        <p:nvPicPr>
          <p:cNvPr id="11" name="图片 10"/>
          <p:cNvPicPr>
            <a:picLocks noChangeAspect="1"/>
          </p:cNvPicPr>
          <p:nvPr/>
        </p:nvPicPr>
        <p:blipFill rotWithShape="1">
          <a:blip r:embed="rId5">
            <a:extLst>
              <a:ext uri="{28A0092B-C50C-407E-A947-70E740481C1C}">
                <a14:useLocalDpi xmlns:a14="http://schemas.microsoft.com/office/drawing/2010/main" val="0"/>
              </a:ext>
            </a:extLst>
          </a:blip>
          <a:srcRect l="13724" t="37458" r="14095" b="43148"/>
          <a:stretch/>
        </p:blipFill>
        <p:spPr>
          <a:xfrm>
            <a:off x="7695525" y="4065369"/>
            <a:ext cx="3945351" cy="795892"/>
          </a:xfrm>
          <a:prstGeom prst="rect">
            <a:avLst/>
          </a:prstGeom>
        </p:spPr>
      </p:pic>
      <p:sp>
        <p:nvSpPr>
          <p:cNvPr id="12" name="Text Box 9"/>
          <p:cNvSpPr txBox="1">
            <a:spLocks noChangeArrowheads="1"/>
          </p:cNvSpPr>
          <p:nvPr/>
        </p:nvSpPr>
        <p:spPr bwMode="auto">
          <a:xfrm>
            <a:off x="8254281" y="4944876"/>
            <a:ext cx="2710627" cy="361637"/>
          </a:xfrm>
          <a:prstGeom prst="rect">
            <a:avLst/>
          </a:prstGeom>
          <a:noFill/>
          <a:ln w="9525">
            <a:noFill/>
            <a:miter lim="800000"/>
            <a:headEnd/>
            <a:tailEnd/>
          </a:ln>
        </p:spPr>
        <p:txBody>
          <a:bodyPr wrap="square">
            <a:spAutoFit/>
          </a:bodyPr>
          <a:lstStyle>
            <a:defPPr>
              <a:defRPr lang="en-US"/>
            </a:defPPr>
            <a:lvl1pPr algn="ctr">
              <a:lnSpc>
                <a:spcPct val="125000"/>
              </a:lnSpc>
              <a:defRPr sz="1400"/>
            </a:lvl1pPr>
          </a:lstStyle>
          <a:p>
            <a:r>
              <a:rPr lang="ru-RU" b="1" dirty="0"/>
              <a:t>Контроллер доступа</a:t>
            </a:r>
          </a:p>
        </p:txBody>
      </p:sp>
      <p:cxnSp>
        <p:nvCxnSpPr>
          <p:cNvPr id="13" name="直接连接符 12">
            <a:extLst>
              <a:ext uri="{FF2B5EF4-FFF2-40B4-BE49-F238E27FC236}">
                <a16:creationId xmlns:a16="http://schemas.microsoft.com/office/drawing/2014/main" xmlns="" id="{B11FE33E-7C81-4C36-B3D1-91A81128B8CB}"/>
              </a:ext>
            </a:extLst>
          </p:cNvPr>
          <p:cNvCxnSpPr>
            <a:cxnSpLocks/>
          </p:cNvCxnSpPr>
          <p:nvPr/>
        </p:nvCxnSpPr>
        <p:spPr>
          <a:xfrm flipH="1">
            <a:off x="2846290" y="1467293"/>
            <a:ext cx="0" cy="4680000"/>
          </a:xfrm>
          <a:prstGeom prst="line">
            <a:avLst/>
          </a:prstGeom>
          <a:ln w="3175" cap="rnd">
            <a:solidFill>
              <a:schemeClr val="bg1">
                <a:lumMod val="65000"/>
              </a:schemeClr>
            </a:solidFill>
            <a:prstDash val="dash"/>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8455573" y="1650882"/>
            <a:ext cx="2078142" cy="1181663"/>
            <a:chOff x="7902985" y="5099558"/>
            <a:chExt cx="2078142" cy="1181663"/>
          </a:xfrm>
        </p:grpSpPr>
        <p:sp>
          <p:nvSpPr>
            <p:cNvPr id="15" name="Freeform 159"/>
            <p:cNvSpPr/>
            <p:nvPr/>
          </p:nvSpPr>
          <p:spPr>
            <a:xfrm flipH="1">
              <a:off x="7902985" y="5099558"/>
              <a:ext cx="2078142" cy="118166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6" name="Text Box 9"/>
            <p:cNvSpPr txBox="1">
              <a:spLocks noChangeArrowheads="1"/>
            </p:cNvSpPr>
            <p:nvPr/>
          </p:nvSpPr>
          <p:spPr bwMode="auto">
            <a:xfrm>
              <a:off x="8193914" y="5637050"/>
              <a:ext cx="1532614" cy="338554"/>
            </a:xfrm>
            <a:prstGeom prst="rect">
              <a:avLst/>
            </a:prstGeom>
            <a:noFill/>
            <a:ln w="9525">
              <a:noFill/>
              <a:miter lim="800000"/>
              <a:headEnd/>
              <a:tailEnd/>
            </a:ln>
          </p:spPr>
          <p:txBody>
            <a:bodyPr wrap="square">
              <a:spAutoFit/>
            </a:bodyPr>
            <a:lstStyle/>
            <a:p>
              <a:pPr algn="ctr">
                <a:spcBef>
                  <a:spcPct val="50000"/>
                </a:spcBef>
              </a:pPr>
              <a:r>
                <a:rPr lang="ru-RU" sz="1600" b="1">
                  <a:solidFill>
                    <a:schemeClr val="tx1"/>
                  </a:solidFill>
                </a:rPr>
                <a:t>Сеть</a:t>
              </a:r>
            </a:p>
          </p:txBody>
        </p:sp>
      </p:grpSp>
      <p:sp>
        <p:nvSpPr>
          <p:cNvPr id="17" name="plug_159049"/>
          <p:cNvSpPr>
            <a:spLocks noChangeAspect="1"/>
          </p:cNvSpPr>
          <p:nvPr/>
        </p:nvSpPr>
        <p:spPr bwMode="auto">
          <a:xfrm>
            <a:off x="6861798" y="4711583"/>
            <a:ext cx="364209" cy="357386"/>
          </a:xfrm>
          <a:custGeom>
            <a:avLst/>
            <a:gdLst>
              <a:gd name="T0" fmla="*/ 6531 w 6531"/>
              <a:gd name="T1" fmla="*/ 3683 h 6419"/>
              <a:gd name="T2" fmla="*/ 6195 w 6531"/>
              <a:gd name="T3" fmla="*/ 3347 h 6419"/>
              <a:gd name="T4" fmla="*/ 5207 w 6531"/>
              <a:gd name="T5" fmla="*/ 3347 h 6419"/>
              <a:gd name="T6" fmla="*/ 3704 w 6531"/>
              <a:gd name="T7" fmla="*/ 4843 h 6419"/>
              <a:gd name="T8" fmla="*/ 2971 w 6531"/>
              <a:gd name="T9" fmla="*/ 5709 h 6419"/>
              <a:gd name="T10" fmla="*/ 2021 w 6531"/>
              <a:gd name="T11" fmla="*/ 4875 h 6419"/>
              <a:gd name="T12" fmla="*/ 2021 w 6531"/>
              <a:gd name="T13" fmla="*/ 4123 h 6419"/>
              <a:gd name="T14" fmla="*/ 3368 w 6531"/>
              <a:gd name="T15" fmla="*/ 2473 h 6419"/>
              <a:gd name="T16" fmla="*/ 3368 w 6531"/>
              <a:gd name="T17" fmla="*/ 1620 h 6419"/>
              <a:gd name="T18" fmla="*/ 3149 w 6531"/>
              <a:gd name="T19" fmla="*/ 1401 h 6419"/>
              <a:gd name="T20" fmla="*/ 2732 w 6531"/>
              <a:gd name="T21" fmla="*/ 1401 h 6419"/>
              <a:gd name="T22" fmla="*/ 2732 w 6531"/>
              <a:gd name="T23" fmla="*/ 347 h 6419"/>
              <a:gd name="T24" fmla="*/ 2448 w 6531"/>
              <a:gd name="T25" fmla="*/ 19 h 6419"/>
              <a:gd name="T26" fmla="*/ 2101 w 6531"/>
              <a:gd name="T27" fmla="*/ 333 h 6419"/>
              <a:gd name="T28" fmla="*/ 2101 w 6531"/>
              <a:gd name="T29" fmla="*/ 1401 h 6419"/>
              <a:gd name="T30" fmla="*/ 1269 w 6531"/>
              <a:gd name="T31" fmla="*/ 1401 h 6419"/>
              <a:gd name="T32" fmla="*/ 1269 w 6531"/>
              <a:gd name="T33" fmla="*/ 347 h 6419"/>
              <a:gd name="T34" fmla="*/ 984 w 6531"/>
              <a:gd name="T35" fmla="*/ 19 h 6419"/>
              <a:gd name="T36" fmla="*/ 637 w 6531"/>
              <a:gd name="T37" fmla="*/ 333 h 6419"/>
              <a:gd name="T38" fmla="*/ 637 w 6531"/>
              <a:gd name="T39" fmla="*/ 1401 h 6419"/>
              <a:gd name="T40" fmla="*/ 219 w 6531"/>
              <a:gd name="T41" fmla="*/ 1401 h 6419"/>
              <a:gd name="T42" fmla="*/ 0 w 6531"/>
              <a:gd name="T43" fmla="*/ 1620 h 6419"/>
              <a:gd name="T44" fmla="*/ 0 w 6531"/>
              <a:gd name="T45" fmla="*/ 2473 h 6419"/>
              <a:gd name="T46" fmla="*/ 1347 w 6531"/>
              <a:gd name="T47" fmla="*/ 4123 h 6419"/>
              <a:gd name="T48" fmla="*/ 1347 w 6531"/>
              <a:gd name="T49" fmla="*/ 4836 h 6419"/>
              <a:gd name="T50" fmla="*/ 2803 w 6531"/>
              <a:gd name="T51" fmla="*/ 6387 h 6419"/>
              <a:gd name="T52" fmla="*/ 4376 w 6531"/>
              <a:gd name="T53" fmla="*/ 4873 h 6419"/>
              <a:gd name="T54" fmla="*/ 4376 w 6531"/>
              <a:gd name="T55" fmla="*/ 4861 h 6419"/>
              <a:gd name="T56" fmla="*/ 5217 w 6531"/>
              <a:gd name="T57" fmla="*/ 4020 h 6419"/>
              <a:gd name="T58" fmla="*/ 6193 w 6531"/>
              <a:gd name="T59" fmla="*/ 4020 h 6419"/>
              <a:gd name="T60" fmla="*/ 6531 w 6531"/>
              <a:gd name="T61" fmla="*/ 3683 h 6419"/>
              <a:gd name="T62" fmla="*/ 6531 w 6531"/>
              <a:gd name="T63" fmla="*/ 3683 h 6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531" h="6419">
                <a:moveTo>
                  <a:pt x="6531" y="3683"/>
                </a:moveTo>
                <a:cubicBezTo>
                  <a:pt x="6531" y="3497"/>
                  <a:pt x="6380" y="3347"/>
                  <a:pt x="6195" y="3347"/>
                </a:cubicBezTo>
                <a:lnTo>
                  <a:pt x="5207" y="3347"/>
                </a:lnTo>
                <a:cubicBezTo>
                  <a:pt x="4379" y="3347"/>
                  <a:pt x="3708" y="4016"/>
                  <a:pt x="3704" y="4843"/>
                </a:cubicBezTo>
                <a:cubicBezTo>
                  <a:pt x="3703" y="5273"/>
                  <a:pt x="3397" y="5656"/>
                  <a:pt x="2971" y="5709"/>
                </a:cubicBezTo>
                <a:cubicBezTo>
                  <a:pt x="2459" y="5773"/>
                  <a:pt x="2021" y="5373"/>
                  <a:pt x="2021" y="4875"/>
                </a:cubicBezTo>
                <a:lnTo>
                  <a:pt x="2021" y="4123"/>
                </a:lnTo>
                <a:cubicBezTo>
                  <a:pt x="2789" y="3967"/>
                  <a:pt x="3368" y="3288"/>
                  <a:pt x="3368" y="2473"/>
                </a:cubicBezTo>
                <a:lnTo>
                  <a:pt x="3368" y="1620"/>
                </a:lnTo>
                <a:cubicBezTo>
                  <a:pt x="3368" y="1499"/>
                  <a:pt x="3271" y="1401"/>
                  <a:pt x="3149" y="1401"/>
                </a:cubicBezTo>
                <a:lnTo>
                  <a:pt x="2732" y="1401"/>
                </a:lnTo>
                <a:lnTo>
                  <a:pt x="2732" y="347"/>
                </a:lnTo>
                <a:cubicBezTo>
                  <a:pt x="2732" y="181"/>
                  <a:pt x="2612" y="35"/>
                  <a:pt x="2448" y="19"/>
                </a:cubicBezTo>
                <a:cubicBezTo>
                  <a:pt x="2260" y="0"/>
                  <a:pt x="2101" y="148"/>
                  <a:pt x="2101" y="333"/>
                </a:cubicBezTo>
                <a:lnTo>
                  <a:pt x="2101" y="1401"/>
                </a:lnTo>
                <a:lnTo>
                  <a:pt x="1269" y="1401"/>
                </a:lnTo>
                <a:lnTo>
                  <a:pt x="1269" y="347"/>
                </a:lnTo>
                <a:cubicBezTo>
                  <a:pt x="1269" y="181"/>
                  <a:pt x="1149" y="35"/>
                  <a:pt x="984" y="19"/>
                </a:cubicBezTo>
                <a:cubicBezTo>
                  <a:pt x="796" y="1"/>
                  <a:pt x="637" y="148"/>
                  <a:pt x="637" y="333"/>
                </a:cubicBezTo>
                <a:lnTo>
                  <a:pt x="637" y="1401"/>
                </a:lnTo>
                <a:lnTo>
                  <a:pt x="219" y="1401"/>
                </a:lnTo>
                <a:cubicBezTo>
                  <a:pt x="97" y="1401"/>
                  <a:pt x="0" y="1499"/>
                  <a:pt x="0" y="1620"/>
                </a:cubicBezTo>
                <a:lnTo>
                  <a:pt x="0" y="2473"/>
                </a:lnTo>
                <a:cubicBezTo>
                  <a:pt x="0" y="3288"/>
                  <a:pt x="579" y="3967"/>
                  <a:pt x="1347" y="4123"/>
                </a:cubicBezTo>
                <a:lnTo>
                  <a:pt x="1347" y="4836"/>
                </a:lnTo>
                <a:cubicBezTo>
                  <a:pt x="1347" y="5656"/>
                  <a:pt x="1983" y="6356"/>
                  <a:pt x="2803" y="6387"/>
                </a:cubicBezTo>
                <a:cubicBezTo>
                  <a:pt x="3664" y="6419"/>
                  <a:pt x="4376" y="5728"/>
                  <a:pt x="4376" y="4873"/>
                </a:cubicBezTo>
                <a:lnTo>
                  <a:pt x="4376" y="4861"/>
                </a:lnTo>
                <a:cubicBezTo>
                  <a:pt x="4376" y="4396"/>
                  <a:pt x="4753" y="4020"/>
                  <a:pt x="5217" y="4020"/>
                </a:cubicBezTo>
                <a:lnTo>
                  <a:pt x="6193" y="4020"/>
                </a:lnTo>
                <a:cubicBezTo>
                  <a:pt x="6380" y="4019"/>
                  <a:pt x="6531" y="3868"/>
                  <a:pt x="6531" y="3683"/>
                </a:cubicBezTo>
                <a:lnTo>
                  <a:pt x="6531" y="3683"/>
                </a:lnTo>
                <a:close/>
              </a:path>
            </a:pathLst>
          </a:custGeom>
          <a:solidFill>
            <a:schemeClr val="bg1">
              <a:lumMod val="50000"/>
            </a:schemeClr>
          </a:solidFill>
          <a:ln>
            <a:noFill/>
          </a:ln>
        </p:spPr>
      </p:sp>
      <p:pic>
        <p:nvPicPr>
          <p:cNvPr id="18" name="图片 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412521" y="3611848"/>
            <a:ext cx="3296795" cy="988630"/>
          </a:xfrm>
          <a:prstGeom prst="rect">
            <a:avLst/>
          </a:prstGeom>
        </p:spPr>
      </p:pic>
      <p:pic>
        <p:nvPicPr>
          <p:cNvPr id="19" name="图片 1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412521" y="4751198"/>
            <a:ext cx="1506383" cy="1080000"/>
          </a:xfrm>
          <a:prstGeom prst="rect">
            <a:avLst/>
          </a:prstGeom>
        </p:spPr>
      </p:pic>
      <p:pic>
        <p:nvPicPr>
          <p:cNvPr id="20" name="图片 1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276545" y="4801145"/>
            <a:ext cx="1335130" cy="1080000"/>
          </a:xfrm>
          <a:prstGeom prst="rect">
            <a:avLst/>
          </a:prstGeom>
        </p:spPr>
      </p:pic>
      <p:sp>
        <p:nvSpPr>
          <p:cNvPr id="21" name="矩形 20"/>
          <p:cNvSpPr/>
          <p:nvPr/>
        </p:nvSpPr>
        <p:spPr>
          <a:xfrm>
            <a:off x="3151546" y="3519548"/>
            <a:ext cx="4226436" cy="2862203"/>
          </a:xfrm>
          <a:prstGeom prst="rect">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任意多边形 21"/>
          <p:cNvSpPr/>
          <p:nvPr/>
        </p:nvSpPr>
        <p:spPr>
          <a:xfrm>
            <a:off x="4906851" y="2575775"/>
            <a:ext cx="3606084" cy="425905"/>
          </a:xfrm>
          <a:custGeom>
            <a:avLst/>
            <a:gdLst>
              <a:gd name="connsiteX0" fmla="*/ 0 w 3606084"/>
              <a:gd name="connsiteY0" fmla="*/ 0 h 425905"/>
              <a:gd name="connsiteX1" fmla="*/ 2112135 w 3606084"/>
              <a:gd name="connsiteY1" fmla="*/ 425002 h 425905"/>
              <a:gd name="connsiteX2" fmla="*/ 3606084 w 3606084"/>
              <a:gd name="connsiteY2" fmla="*/ 90152 h 425905"/>
            </a:gdLst>
            <a:ahLst/>
            <a:cxnLst>
              <a:cxn ang="0">
                <a:pos x="connsiteX0" y="connsiteY0"/>
              </a:cxn>
              <a:cxn ang="0">
                <a:pos x="connsiteX1" y="connsiteY1"/>
              </a:cxn>
              <a:cxn ang="0">
                <a:pos x="connsiteX2" y="connsiteY2"/>
              </a:cxn>
            </a:cxnLst>
            <a:rect l="l" t="t" r="r" b="b"/>
            <a:pathLst>
              <a:path w="3606084" h="425905">
                <a:moveTo>
                  <a:pt x="0" y="0"/>
                </a:moveTo>
                <a:cubicBezTo>
                  <a:pt x="755560" y="204988"/>
                  <a:pt x="1511121" y="409977"/>
                  <a:pt x="2112135" y="425002"/>
                </a:cubicBezTo>
                <a:cubicBezTo>
                  <a:pt x="2713149" y="440027"/>
                  <a:pt x="3159616" y="265089"/>
                  <a:pt x="3606084" y="90152"/>
                </a:cubicBez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8693239" y="2820473"/>
            <a:ext cx="1012716" cy="1777285"/>
          </a:xfrm>
          <a:custGeom>
            <a:avLst/>
            <a:gdLst>
              <a:gd name="connsiteX0" fmla="*/ 0 w 1012716"/>
              <a:gd name="connsiteY0" fmla="*/ 1777285 h 1777285"/>
              <a:gd name="connsiteX1" fmla="*/ 965916 w 1012716"/>
              <a:gd name="connsiteY1" fmla="*/ 695459 h 1777285"/>
              <a:gd name="connsiteX2" fmla="*/ 772733 w 1012716"/>
              <a:gd name="connsiteY2" fmla="*/ 0 h 1777285"/>
            </a:gdLst>
            <a:ahLst/>
            <a:cxnLst>
              <a:cxn ang="0">
                <a:pos x="connsiteX0" y="connsiteY0"/>
              </a:cxn>
              <a:cxn ang="0">
                <a:pos x="connsiteX1" y="connsiteY1"/>
              </a:cxn>
              <a:cxn ang="0">
                <a:pos x="connsiteX2" y="connsiteY2"/>
              </a:cxn>
            </a:cxnLst>
            <a:rect l="l" t="t" r="r" b="b"/>
            <a:pathLst>
              <a:path w="1012716" h="1777285">
                <a:moveTo>
                  <a:pt x="0" y="1777285"/>
                </a:moveTo>
                <a:cubicBezTo>
                  <a:pt x="418563" y="1384479"/>
                  <a:pt x="837127" y="991673"/>
                  <a:pt x="965916" y="695459"/>
                </a:cubicBezTo>
                <a:cubicBezTo>
                  <a:pt x="1094705" y="399245"/>
                  <a:pt x="933719" y="199622"/>
                  <a:pt x="772733" y="0"/>
                </a:cubicBez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禁止符 23"/>
          <p:cNvSpPr/>
          <p:nvPr/>
        </p:nvSpPr>
        <p:spPr>
          <a:xfrm>
            <a:off x="6754291" y="4831877"/>
            <a:ext cx="216000" cy="216000"/>
          </a:xfrm>
          <a:prstGeom prst="noSmoking">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25" name="任意多边形 24"/>
          <p:cNvSpPr/>
          <p:nvPr/>
        </p:nvSpPr>
        <p:spPr>
          <a:xfrm>
            <a:off x="5988676" y="4224270"/>
            <a:ext cx="721217" cy="579550"/>
          </a:xfrm>
          <a:custGeom>
            <a:avLst/>
            <a:gdLst>
              <a:gd name="connsiteX0" fmla="*/ 0 w 721217"/>
              <a:gd name="connsiteY0" fmla="*/ 0 h 579550"/>
              <a:gd name="connsiteX1" fmla="*/ 296214 w 721217"/>
              <a:gd name="connsiteY1" fmla="*/ 476519 h 579550"/>
              <a:gd name="connsiteX2" fmla="*/ 721217 w 721217"/>
              <a:gd name="connsiteY2" fmla="*/ 579550 h 579550"/>
            </a:gdLst>
            <a:ahLst/>
            <a:cxnLst>
              <a:cxn ang="0">
                <a:pos x="connsiteX0" y="connsiteY0"/>
              </a:cxn>
              <a:cxn ang="0">
                <a:pos x="connsiteX1" y="connsiteY1"/>
              </a:cxn>
              <a:cxn ang="0">
                <a:pos x="connsiteX2" y="connsiteY2"/>
              </a:cxn>
            </a:cxnLst>
            <a:rect l="l" t="t" r="r" b="b"/>
            <a:pathLst>
              <a:path w="721217" h="579550">
                <a:moveTo>
                  <a:pt x="0" y="0"/>
                </a:moveTo>
                <a:cubicBezTo>
                  <a:pt x="88005" y="189963"/>
                  <a:pt x="176011" y="379927"/>
                  <a:pt x="296214" y="476519"/>
                </a:cubicBezTo>
                <a:cubicBezTo>
                  <a:pt x="416417" y="573111"/>
                  <a:pt x="568817" y="576330"/>
                  <a:pt x="721217" y="579550"/>
                </a:cubicBezTo>
              </a:path>
            </a:pathLst>
          </a:custGeom>
          <a:noFill/>
          <a:ln w="19050">
            <a:solidFill>
              <a:schemeClr val="bg1">
                <a:lumMod val="50000"/>
              </a:schemeClr>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4677874" y="2614411"/>
            <a:ext cx="821405" cy="1403797"/>
          </a:xfrm>
          <a:custGeom>
            <a:avLst/>
            <a:gdLst>
              <a:gd name="connsiteX0" fmla="*/ 100188 w 821405"/>
              <a:gd name="connsiteY0" fmla="*/ 0 h 1403797"/>
              <a:gd name="connsiteX1" fmla="*/ 61551 w 821405"/>
              <a:gd name="connsiteY1" fmla="*/ 425003 h 1403797"/>
              <a:gd name="connsiteX2" fmla="*/ 821405 w 821405"/>
              <a:gd name="connsiteY2" fmla="*/ 1403797 h 1403797"/>
            </a:gdLst>
            <a:ahLst/>
            <a:cxnLst>
              <a:cxn ang="0">
                <a:pos x="connsiteX0" y="connsiteY0"/>
              </a:cxn>
              <a:cxn ang="0">
                <a:pos x="connsiteX1" y="connsiteY1"/>
              </a:cxn>
              <a:cxn ang="0">
                <a:pos x="connsiteX2" y="connsiteY2"/>
              </a:cxn>
            </a:cxnLst>
            <a:rect l="l" t="t" r="r" b="b"/>
            <a:pathLst>
              <a:path w="821405" h="1403797">
                <a:moveTo>
                  <a:pt x="100188" y="0"/>
                </a:moveTo>
                <a:cubicBezTo>
                  <a:pt x="20768" y="95518"/>
                  <a:pt x="-58652" y="191037"/>
                  <a:pt x="61551" y="425003"/>
                </a:cubicBezTo>
                <a:cubicBezTo>
                  <a:pt x="181754" y="658969"/>
                  <a:pt x="501579" y="1031383"/>
                  <a:pt x="821405" y="1403797"/>
                </a:cubicBezTo>
              </a:path>
            </a:pathLst>
          </a:custGeom>
          <a:noFill/>
          <a:ln w="28575">
            <a:solidFill>
              <a:schemeClr val="tx1"/>
            </a:solidFill>
          </a:ln>
          <a:effectLst>
            <a:glow rad="635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片 26"/>
          <p:cNvPicPr>
            <a:picLocks noChangeAspect="1"/>
          </p:cNvPicPr>
          <p:nvPr/>
        </p:nvPicPr>
        <p:blipFill>
          <a:blip r:embed="rId9" cstate="print">
            <a:biLevel thresh="75000"/>
            <a:extLst>
              <a:ext uri="{28A0092B-C50C-407E-A947-70E740481C1C}">
                <a14:useLocalDpi xmlns:a14="http://schemas.microsoft.com/office/drawing/2010/main" val="0"/>
              </a:ext>
            </a:extLst>
          </a:blip>
          <a:stretch>
            <a:fillRect/>
          </a:stretch>
        </p:blipFill>
        <p:spPr>
          <a:xfrm>
            <a:off x="4695862" y="2909560"/>
            <a:ext cx="170674" cy="420589"/>
          </a:xfrm>
          <a:prstGeom prst="rect">
            <a:avLst/>
          </a:prstGeom>
          <a:effectLst>
            <a:glow rad="63500">
              <a:schemeClr val="accent4">
                <a:satMod val="175000"/>
                <a:alpha val="40000"/>
              </a:schemeClr>
            </a:glow>
          </a:effectLst>
        </p:spPr>
      </p:pic>
      <p:pic>
        <p:nvPicPr>
          <p:cNvPr id="28" name="图片 27"/>
          <p:cNvPicPr>
            <a:picLocks noChangeAspect="1"/>
          </p:cNvPicPr>
          <p:nvPr/>
        </p:nvPicPr>
        <p:blipFill>
          <a:blip r:embed="rId9" cstate="print">
            <a:biLevel thresh="75000"/>
            <a:extLst>
              <a:ext uri="{28A0092B-C50C-407E-A947-70E740481C1C}">
                <a14:useLocalDpi xmlns:a14="http://schemas.microsoft.com/office/drawing/2010/main" val="0"/>
              </a:ext>
            </a:extLst>
          </a:blip>
          <a:stretch>
            <a:fillRect/>
          </a:stretch>
        </p:blipFill>
        <p:spPr>
          <a:xfrm>
            <a:off x="4866536" y="3074450"/>
            <a:ext cx="170674" cy="420589"/>
          </a:xfrm>
          <a:prstGeom prst="rect">
            <a:avLst/>
          </a:prstGeom>
          <a:effectLst>
            <a:glow rad="63500">
              <a:schemeClr val="accent4">
                <a:satMod val="175000"/>
                <a:alpha val="40000"/>
              </a:schemeClr>
            </a:glow>
          </a:effectLst>
        </p:spPr>
      </p:pic>
      <p:sp>
        <p:nvSpPr>
          <p:cNvPr id="29" name="圆角矩形 28"/>
          <p:cNvSpPr/>
          <p:nvPr/>
        </p:nvSpPr>
        <p:spPr>
          <a:xfrm>
            <a:off x="653143" y="1259246"/>
            <a:ext cx="1649751" cy="581030"/>
          </a:xfrm>
          <a:prstGeom prst="roundRect">
            <a:avLst>
              <a:gd name="adj" fmla="val 2303"/>
            </a:avLst>
          </a:prstGeom>
          <a:solidFill>
            <a:srgbClr val="FFFF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ts val="2200"/>
              </a:lnSpc>
              <a:spcBef>
                <a:spcPts val="0"/>
              </a:spcBef>
              <a:spcAft>
                <a:spcPts val="0"/>
              </a:spcAft>
            </a:pPr>
            <a:r>
              <a:rPr lang="ru-RU" sz="1600" b="1" dirty="0">
                <a:solidFill>
                  <a:srgbClr val="EC7061"/>
                </a:solidFill>
              </a:rPr>
              <a:t>Домашние устройства</a:t>
            </a:r>
          </a:p>
        </p:txBody>
      </p:sp>
      <p:sp>
        <p:nvSpPr>
          <p:cNvPr id="30" name="圆角矩形 29"/>
          <p:cNvSpPr/>
          <p:nvPr/>
        </p:nvSpPr>
        <p:spPr>
          <a:xfrm>
            <a:off x="6611675" y="1238864"/>
            <a:ext cx="2099566" cy="619765"/>
          </a:xfrm>
          <a:prstGeom prst="roundRect">
            <a:avLst>
              <a:gd name="adj" fmla="val 2303"/>
            </a:avLst>
          </a:prstGeom>
          <a:solidFill>
            <a:srgbClr val="FFFFCC"/>
          </a:solidFill>
          <a:ln w="12700">
            <a:solidFill>
              <a:srgbClr val="FFD1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2200"/>
              </a:lnSpc>
            </a:pPr>
            <a:r>
              <a:rPr lang="ru-RU" sz="1600" b="1" dirty="0">
                <a:solidFill>
                  <a:srgbClr val="EC7061"/>
                </a:solidFill>
              </a:rPr>
              <a:t>Корпоративные устройства</a:t>
            </a:r>
          </a:p>
        </p:txBody>
      </p:sp>
    </p:spTree>
    <p:extLst>
      <p:ext uri="{BB962C8B-B14F-4D97-AF65-F5344CB8AC3E}">
        <p14:creationId xmlns:p14="http://schemas.microsoft.com/office/powerpoint/2010/main" val="212278198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3696482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矩形 125"/>
          <p:cNvSpPr/>
          <p:nvPr/>
        </p:nvSpPr>
        <p:spPr bwMode="auto">
          <a:xfrm>
            <a:off x="446087" y="1914657"/>
            <a:ext cx="11299825" cy="3127356"/>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endParaRPr>
          </a:p>
        </p:txBody>
      </p:sp>
      <p:sp>
        <p:nvSpPr>
          <p:cNvPr id="127" name="矩形 126"/>
          <p:cNvSpPr/>
          <p:nvPr/>
        </p:nvSpPr>
        <p:spPr bwMode="auto">
          <a:xfrm>
            <a:off x="446087" y="5104125"/>
            <a:ext cx="11299825" cy="1108316"/>
          </a:xfrm>
          <a:prstGeom prst="rect">
            <a:avLst/>
          </a:prstGeom>
          <a:solidFill>
            <a:srgbClr val="FFF2CC">
              <a:alpha val="50000"/>
            </a:srgbClr>
          </a:solidFill>
          <a:ln w="12700">
            <a:solidFill>
              <a:srgbClr val="FFFF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schemeClr val="lt1"/>
              </a:solidFill>
              <a:latin typeface="Huawei Sans" panose="020C0503030203020204" pitchFamily="34" charset="0"/>
              <a:ea typeface="方正兰亭黑简体" panose="02000000000000000000" pitchFamily="2" charset="-122"/>
            </a:endParaRPr>
          </a:p>
        </p:txBody>
      </p:sp>
      <p:sp>
        <p:nvSpPr>
          <p:cNvPr id="2" name="标题 1"/>
          <p:cNvSpPr>
            <a:spLocks noGrp="1"/>
          </p:cNvSpPr>
          <p:nvPr>
            <p:ph type="title"/>
          </p:nvPr>
        </p:nvSpPr>
        <p:spPr/>
        <p:txBody>
          <a:bodyPr/>
          <a:lstStyle/>
          <a:p>
            <a:r>
              <a:rPr lang="ru-RU"/>
              <a:t>Базовые архитектуры сети WLAN</a:t>
            </a:r>
          </a:p>
        </p:txBody>
      </p:sp>
      <p:sp>
        <p:nvSpPr>
          <p:cNvPr id="34" name="圆角矩形 75"/>
          <p:cNvSpPr/>
          <p:nvPr/>
        </p:nvSpPr>
        <p:spPr>
          <a:xfrm>
            <a:off x="2266686" y="1260856"/>
            <a:ext cx="4481781" cy="39402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ru-RU" b="1">
                <a:solidFill>
                  <a:prstClr val="white"/>
                </a:solidFill>
                <a:latin typeface="Huawei Sans" panose="020C0503030203020204" pitchFamily="34" charset="0"/>
              </a:rPr>
              <a:t>Архитектура «Fat AP»</a:t>
            </a:r>
          </a:p>
        </p:txBody>
      </p:sp>
      <p:sp>
        <p:nvSpPr>
          <p:cNvPr id="35" name="圆角矩形 75"/>
          <p:cNvSpPr/>
          <p:nvPr/>
        </p:nvSpPr>
        <p:spPr>
          <a:xfrm>
            <a:off x="2266686" y="1692361"/>
            <a:ext cx="4481781" cy="461828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auto">
              <a:lnSpc>
                <a:spcPts val="2600"/>
              </a:lnSpc>
              <a:spcBef>
                <a:spcPts val="0"/>
              </a:spcBef>
              <a:spcAft>
                <a:spcPts val="6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p:txBody>
      </p:sp>
      <p:sp>
        <p:nvSpPr>
          <p:cNvPr id="104" name="圆角矩形 75"/>
          <p:cNvSpPr/>
          <p:nvPr/>
        </p:nvSpPr>
        <p:spPr>
          <a:xfrm>
            <a:off x="6952571" y="1260856"/>
            <a:ext cx="4611385" cy="39402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ru-RU" b="1">
                <a:solidFill>
                  <a:prstClr val="white"/>
                </a:solidFill>
                <a:latin typeface="Huawei Sans" panose="020C0503030203020204" pitchFamily="34" charset="0"/>
              </a:rPr>
              <a:t>Архитектура «AC + Fit AP»</a:t>
            </a:r>
          </a:p>
        </p:txBody>
      </p:sp>
      <p:sp>
        <p:nvSpPr>
          <p:cNvPr id="105" name="圆角矩形 75"/>
          <p:cNvSpPr/>
          <p:nvPr/>
        </p:nvSpPr>
        <p:spPr>
          <a:xfrm>
            <a:off x="6952571" y="1692361"/>
            <a:ext cx="4611385" cy="461828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auto">
              <a:lnSpc>
                <a:spcPts val="2600"/>
              </a:lnSpc>
              <a:spcBef>
                <a:spcPts val="0"/>
              </a:spcBef>
              <a:spcAft>
                <a:spcPts val="6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p:txBody>
      </p:sp>
      <p:grpSp>
        <p:nvGrpSpPr>
          <p:cNvPr id="124" name="组合 123"/>
          <p:cNvGrpSpPr/>
          <p:nvPr/>
        </p:nvGrpSpPr>
        <p:grpSpPr>
          <a:xfrm>
            <a:off x="7527396" y="2384202"/>
            <a:ext cx="4234422" cy="3686477"/>
            <a:chOff x="7012239" y="2562898"/>
            <a:chExt cx="4234422" cy="3686477"/>
          </a:xfrm>
        </p:grpSpPr>
        <p:pic>
          <p:nvPicPr>
            <p:cNvPr id="102" name="图片 101"/>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7659100" y="4080658"/>
              <a:ext cx="1818517" cy="1141861"/>
            </a:xfrm>
            <a:prstGeom prst="rect">
              <a:avLst/>
            </a:prstGeom>
          </p:spPr>
        </p:pic>
        <p:pic>
          <p:nvPicPr>
            <p:cNvPr id="68" name="图片 67" descr="故障链路.png"/>
            <p:cNvPicPr>
              <a:picLocks noChangeAspect="1"/>
            </p:cNvPicPr>
            <p:nvPr/>
          </p:nvPicPr>
          <p:blipFill>
            <a:blip r:embed="rId4" cstate="print"/>
            <a:stretch>
              <a:fillRect/>
            </a:stretch>
          </p:blipFill>
          <p:spPr>
            <a:xfrm>
              <a:off x="7732678" y="5811064"/>
              <a:ext cx="540000" cy="402667"/>
            </a:xfrm>
            <a:prstGeom prst="rect">
              <a:avLst/>
            </a:prstGeom>
          </p:spPr>
        </p:pic>
        <p:pic>
          <p:nvPicPr>
            <p:cNvPr id="69" name="图片 68" descr="SAN网络-蓝.png"/>
            <p:cNvPicPr>
              <a:picLocks noChangeAspect="1"/>
            </p:cNvPicPr>
            <p:nvPr/>
          </p:nvPicPr>
          <p:blipFill>
            <a:blip r:embed="rId5" cstate="print"/>
            <a:stretch>
              <a:fillRect/>
            </a:stretch>
          </p:blipFill>
          <p:spPr>
            <a:xfrm>
              <a:off x="7012239" y="5811064"/>
              <a:ext cx="267540" cy="438311"/>
            </a:xfrm>
            <a:prstGeom prst="rect">
              <a:avLst/>
            </a:prstGeom>
          </p:spPr>
        </p:pic>
        <p:pic>
          <p:nvPicPr>
            <p:cNvPr id="70" name="图片 69" descr="笔记本电脑.png"/>
            <p:cNvPicPr>
              <a:picLocks noChangeAspect="1"/>
            </p:cNvPicPr>
            <p:nvPr/>
          </p:nvPicPr>
          <p:blipFill>
            <a:blip r:embed="rId6" cstate="print"/>
            <a:stretch>
              <a:fillRect/>
            </a:stretch>
          </p:blipFill>
          <p:spPr>
            <a:xfrm>
              <a:off x="8973873" y="5860782"/>
              <a:ext cx="539779" cy="338400"/>
            </a:xfrm>
            <a:prstGeom prst="rect">
              <a:avLst/>
            </a:prstGeom>
          </p:spPr>
        </p:pic>
        <p:pic>
          <p:nvPicPr>
            <p:cNvPr id="71" name="图片 70" descr="wifi信号蓝.png"/>
            <p:cNvPicPr>
              <a:picLocks noChangeAspect="1"/>
            </p:cNvPicPr>
            <p:nvPr/>
          </p:nvPicPr>
          <p:blipFill>
            <a:blip r:embed="rId7" cstate="print"/>
            <a:stretch>
              <a:fillRect/>
            </a:stretch>
          </p:blipFill>
          <p:spPr>
            <a:xfrm flipV="1">
              <a:off x="7146009" y="5455442"/>
              <a:ext cx="429928" cy="360000"/>
            </a:xfrm>
            <a:prstGeom prst="rect">
              <a:avLst/>
            </a:prstGeom>
          </p:spPr>
        </p:pic>
        <p:pic>
          <p:nvPicPr>
            <p:cNvPr id="74" name="图片 73" descr="wifi信号蓝.png"/>
            <p:cNvPicPr>
              <a:picLocks noChangeAspect="1"/>
            </p:cNvPicPr>
            <p:nvPr/>
          </p:nvPicPr>
          <p:blipFill>
            <a:blip r:embed="rId7" cstate="print"/>
            <a:stretch>
              <a:fillRect/>
            </a:stretch>
          </p:blipFill>
          <p:spPr>
            <a:xfrm flipV="1">
              <a:off x="8394566" y="5455442"/>
              <a:ext cx="429928" cy="360000"/>
            </a:xfrm>
            <a:prstGeom prst="rect">
              <a:avLst/>
            </a:prstGeom>
          </p:spPr>
        </p:pic>
        <p:pic>
          <p:nvPicPr>
            <p:cNvPr id="75" name="图片 74" descr="wifi信号蓝.png"/>
            <p:cNvPicPr>
              <a:picLocks noChangeAspect="1"/>
            </p:cNvPicPr>
            <p:nvPr/>
          </p:nvPicPr>
          <p:blipFill>
            <a:blip r:embed="rId7" cstate="print"/>
            <a:stretch>
              <a:fillRect/>
            </a:stretch>
          </p:blipFill>
          <p:spPr>
            <a:xfrm flipV="1">
              <a:off x="9627956" y="5455442"/>
              <a:ext cx="429928" cy="360000"/>
            </a:xfrm>
            <a:prstGeom prst="rect">
              <a:avLst/>
            </a:prstGeom>
          </p:spPr>
        </p:pic>
        <p:pic>
          <p:nvPicPr>
            <p:cNvPr id="76" name="图片 75" descr="SAN网络-蓝.png"/>
            <p:cNvPicPr>
              <a:picLocks noChangeAspect="1"/>
            </p:cNvPicPr>
            <p:nvPr/>
          </p:nvPicPr>
          <p:blipFill>
            <a:blip r:embed="rId5" cstate="print"/>
            <a:stretch>
              <a:fillRect/>
            </a:stretch>
          </p:blipFill>
          <p:spPr>
            <a:xfrm>
              <a:off x="10038419" y="5811064"/>
              <a:ext cx="267540" cy="438311"/>
            </a:xfrm>
            <a:prstGeom prst="rect">
              <a:avLst/>
            </a:prstGeom>
          </p:spPr>
        </p:pic>
        <p:cxnSp>
          <p:nvCxnSpPr>
            <p:cNvPr id="77" name="直接连接符 76"/>
            <p:cNvCxnSpPr>
              <a:endCxn id="89" idx="0"/>
            </p:cNvCxnSpPr>
            <p:nvPr/>
          </p:nvCxnSpPr>
          <p:spPr>
            <a:xfrm>
              <a:off x="8581395" y="2562898"/>
              <a:ext cx="0" cy="88764"/>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89" idx="2"/>
              <a:endCxn id="84" idx="0"/>
            </p:cNvCxnSpPr>
            <p:nvPr/>
          </p:nvCxnSpPr>
          <p:spPr>
            <a:xfrm flipV="1">
              <a:off x="8581395" y="3064110"/>
              <a:ext cx="0" cy="127552"/>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83" name="组合 82"/>
            <p:cNvGrpSpPr/>
            <p:nvPr/>
          </p:nvGrpSpPr>
          <p:grpSpPr>
            <a:xfrm>
              <a:off x="8024970" y="3064110"/>
              <a:ext cx="1106362" cy="690620"/>
              <a:chOff x="1874793" y="3564213"/>
              <a:chExt cx="1106362" cy="690620"/>
            </a:xfrm>
          </p:grpSpPr>
          <p:pic>
            <p:nvPicPr>
              <p:cNvPr id="84" name="图片 83"/>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881280" y="3564213"/>
                <a:ext cx="1099875" cy="690620"/>
              </a:xfrm>
              <a:prstGeom prst="rect">
                <a:avLst/>
              </a:prstGeom>
            </p:spPr>
          </p:pic>
          <p:sp>
            <p:nvSpPr>
              <p:cNvPr id="85" name="Text Box 9"/>
              <p:cNvSpPr txBox="1">
                <a:spLocks noChangeArrowheads="1"/>
              </p:cNvSpPr>
              <p:nvPr/>
            </p:nvSpPr>
            <p:spPr bwMode="auto">
              <a:xfrm>
                <a:off x="1874793" y="3759268"/>
                <a:ext cx="1105099" cy="461665"/>
              </a:xfrm>
              <a:prstGeom prst="rect">
                <a:avLst/>
              </a:prstGeom>
              <a:noFill/>
              <a:ln w="9525">
                <a:noFill/>
                <a:miter lim="800000"/>
                <a:headEnd/>
                <a:tailEnd/>
              </a:ln>
            </p:spPr>
            <p:txBody>
              <a:bodyPr wrap="square">
                <a:spAutoFit/>
              </a:bodyPr>
              <a:lstStyle/>
              <a:p>
                <a:pPr algn="ctr">
                  <a:spcBef>
                    <a:spcPct val="50000"/>
                  </a:spcBef>
                </a:pPr>
                <a:r>
                  <a:rPr lang="ru-RU" sz="1200" b="1" dirty="0" err="1">
                    <a:solidFill>
                      <a:schemeClr val="tx1"/>
                    </a:solidFill>
                    <a:latin typeface="Huawei Sans" panose="020C0503030203020204" pitchFamily="34" charset="0"/>
                  </a:rPr>
                  <a:t>Кампусная</a:t>
                </a:r>
                <a:r>
                  <a:rPr lang="ru-RU" sz="1200" b="1" dirty="0">
                    <a:solidFill>
                      <a:schemeClr val="tx1"/>
                    </a:solidFill>
                    <a:latin typeface="Huawei Sans" panose="020C0503030203020204" pitchFamily="34" charset="0"/>
                  </a:rPr>
                  <a:t> сеть</a:t>
                </a:r>
              </a:p>
            </p:txBody>
          </p:sp>
        </p:grpSp>
        <p:sp>
          <p:nvSpPr>
            <p:cNvPr id="87" name="Text Box 9"/>
            <p:cNvSpPr txBox="1">
              <a:spLocks noChangeArrowheads="1"/>
            </p:cNvSpPr>
            <p:nvPr/>
          </p:nvSpPr>
          <p:spPr bwMode="auto">
            <a:xfrm>
              <a:off x="8948473" y="2713516"/>
              <a:ext cx="1776902" cy="738664"/>
            </a:xfrm>
            <a:prstGeom prst="rect">
              <a:avLst/>
            </a:prstGeom>
            <a:noFill/>
            <a:ln w="9525">
              <a:noFill/>
              <a:miter lim="800000"/>
              <a:headEnd/>
              <a:tailEnd/>
            </a:ln>
          </p:spPr>
          <p:txBody>
            <a:bodyPr wrap="square">
              <a:spAutoFit/>
            </a:bodyPr>
            <a:lstStyle/>
            <a:p>
              <a:pPr algn="ctr"/>
              <a:r>
                <a:rPr lang="ru-RU" sz="1400" dirty="0">
                  <a:latin typeface="Huawei Sans" panose="020C0503030203020204" pitchFamily="34" charset="0"/>
                </a:rPr>
                <a:t>Граничный шлюз </a:t>
              </a:r>
              <a:r>
                <a:rPr lang="ru-RU" sz="1400" dirty="0" err="1">
                  <a:latin typeface="Huawei Sans" panose="020C0503030203020204" pitchFamily="34" charset="0"/>
                </a:rPr>
                <a:t>кампусной</a:t>
              </a:r>
              <a:r>
                <a:rPr lang="ru-RU" sz="1400" dirty="0">
                  <a:latin typeface="Huawei Sans" panose="020C0503030203020204" pitchFamily="34" charset="0"/>
                </a:rPr>
                <a:t> сети</a:t>
              </a:r>
            </a:p>
            <a:p>
              <a:pPr algn="ctr"/>
              <a:endParaRPr lang="ru-RU" sz="1400" dirty="0">
                <a:latin typeface="Huawei Sans" panose="020C0503030203020204" pitchFamily="34" charset="0"/>
              </a:endParaRPr>
            </a:p>
          </p:txBody>
        </p:sp>
        <p:sp>
          <p:nvSpPr>
            <p:cNvPr id="88" name="Text Box 9"/>
            <p:cNvSpPr txBox="1">
              <a:spLocks noChangeArrowheads="1"/>
            </p:cNvSpPr>
            <p:nvPr/>
          </p:nvSpPr>
          <p:spPr bwMode="auto">
            <a:xfrm>
              <a:off x="9590365" y="4975330"/>
              <a:ext cx="768435" cy="276999"/>
            </a:xfrm>
            <a:prstGeom prst="rect">
              <a:avLst/>
            </a:prstGeom>
            <a:noFill/>
            <a:ln w="9525">
              <a:noFill/>
              <a:miter lim="800000"/>
              <a:headEnd/>
              <a:tailEnd/>
            </a:ln>
          </p:spPr>
          <p:txBody>
            <a:bodyPr wrap="square">
              <a:spAutoFit/>
            </a:bodyPr>
            <a:lstStyle/>
            <a:p>
              <a:pPr algn="ctr"/>
              <a:r>
                <a:rPr lang="ru-RU" sz="1200" b="1">
                  <a:solidFill>
                    <a:schemeClr val="tx1"/>
                  </a:solidFill>
                  <a:latin typeface="Huawei Sans" panose="020C0503030203020204" pitchFamily="34" charset="0"/>
                </a:rPr>
                <a:t>Fit AP</a:t>
              </a:r>
            </a:p>
          </p:txBody>
        </p:sp>
        <p:pic>
          <p:nvPicPr>
            <p:cNvPr id="89" name="图片 8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252126" y="2651662"/>
              <a:ext cx="658537" cy="540000"/>
            </a:xfrm>
            <a:prstGeom prst="rect">
              <a:avLst/>
            </a:prstGeom>
          </p:spPr>
        </p:pic>
        <p:grpSp>
          <p:nvGrpSpPr>
            <p:cNvPr id="93" name="组合 92"/>
            <p:cNvGrpSpPr/>
            <p:nvPr/>
          </p:nvGrpSpPr>
          <p:grpSpPr>
            <a:xfrm>
              <a:off x="7425348" y="4491480"/>
              <a:ext cx="1019536" cy="286494"/>
              <a:chOff x="7145260" y="4476777"/>
              <a:chExt cx="1019536" cy="286494"/>
            </a:xfrm>
          </p:grpSpPr>
          <p:sp>
            <p:nvSpPr>
              <p:cNvPr id="91" name="Can 225"/>
              <p:cNvSpPr/>
              <p:nvPr/>
            </p:nvSpPr>
            <p:spPr>
              <a:xfrm rot="2828117">
                <a:off x="7560037" y="4155496"/>
                <a:ext cx="270322" cy="912884"/>
              </a:xfrm>
              <a:prstGeom prst="can">
                <a:avLst/>
              </a:prstGeom>
              <a:gradFill flip="none" rotWithShape="1">
                <a:gsLst>
                  <a:gs pos="0">
                    <a:schemeClr val="bg1">
                      <a:lumMod val="85000"/>
                    </a:schemeClr>
                  </a:gs>
                  <a:gs pos="61000">
                    <a:schemeClr val="bg1"/>
                  </a:gs>
                  <a:gs pos="100000">
                    <a:schemeClr val="bg1">
                      <a:lumMod val="85000"/>
                    </a:schemeClr>
                  </a:gs>
                </a:gsLst>
                <a:lin ang="0" scaled="1"/>
                <a:tileRect/>
              </a:gra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sp>
            <p:nvSpPr>
              <p:cNvPr id="92" name="Text Box 9"/>
              <p:cNvSpPr txBox="1">
                <a:spLocks noChangeArrowheads="1"/>
              </p:cNvSpPr>
              <p:nvPr/>
            </p:nvSpPr>
            <p:spPr bwMode="auto">
              <a:xfrm rot="19067062">
                <a:off x="7145260" y="4486272"/>
                <a:ext cx="1019536" cy="276999"/>
              </a:xfrm>
              <a:prstGeom prst="rect">
                <a:avLst/>
              </a:prstGeom>
              <a:solidFill>
                <a:srgbClr val="F4FBFE"/>
              </a:solidFill>
              <a:ln w="9525">
                <a:solidFill>
                  <a:srgbClr val="99DFF9"/>
                </a:solidFill>
                <a:miter lim="800000"/>
                <a:headEnd/>
                <a:tailEnd/>
              </a:ln>
            </p:spPr>
            <p:txBody>
              <a:bodyPr wrap="square">
                <a:spAutoFit/>
              </a:bodyPr>
              <a:lstStyle/>
              <a:p>
                <a:pPr algn="ctr"/>
                <a:r>
                  <a:rPr lang="ru-RU" sz="1200" b="1">
                    <a:solidFill>
                      <a:schemeClr val="tx1"/>
                    </a:solidFill>
                    <a:latin typeface="Huawei Sans" panose="020C0503030203020204" pitchFamily="34" charset="0"/>
                  </a:rPr>
                  <a:t>CAPWAP</a:t>
                </a:r>
              </a:p>
            </p:txBody>
          </p:sp>
        </p:grpSp>
        <p:grpSp>
          <p:nvGrpSpPr>
            <p:cNvPr id="94" name="组合 93"/>
            <p:cNvGrpSpPr/>
            <p:nvPr/>
          </p:nvGrpSpPr>
          <p:grpSpPr>
            <a:xfrm flipH="1">
              <a:off x="8685555" y="4491480"/>
              <a:ext cx="1019536" cy="286494"/>
              <a:chOff x="7145260" y="4476777"/>
              <a:chExt cx="1019536" cy="286494"/>
            </a:xfrm>
          </p:grpSpPr>
          <p:sp>
            <p:nvSpPr>
              <p:cNvPr id="95" name="Can 225"/>
              <p:cNvSpPr/>
              <p:nvPr/>
            </p:nvSpPr>
            <p:spPr>
              <a:xfrm rot="2828117">
                <a:off x="7560037" y="4155496"/>
                <a:ext cx="270322" cy="912884"/>
              </a:xfrm>
              <a:prstGeom prst="can">
                <a:avLst/>
              </a:prstGeom>
              <a:gradFill flip="none" rotWithShape="1">
                <a:gsLst>
                  <a:gs pos="0">
                    <a:schemeClr val="bg1">
                      <a:lumMod val="85000"/>
                    </a:schemeClr>
                  </a:gs>
                  <a:gs pos="61000">
                    <a:schemeClr val="bg1"/>
                  </a:gs>
                  <a:gs pos="100000">
                    <a:schemeClr val="bg1">
                      <a:lumMod val="85000"/>
                    </a:schemeClr>
                  </a:gs>
                </a:gsLst>
                <a:lin ang="0" scaled="1"/>
                <a:tileRect/>
              </a:gra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sp>
            <p:nvSpPr>
              <p:cNvPr id="96" name="Text Box 9"/>
              <p:cNvSpPr txBox="1">
                <a:spLocks noChangeArrowheads="1"/>
              </p:cNvSpPr>
              <p:nvPr/>
            </p:nvSpPr>
            <p:spPr bwMode="auto">
              <a:xfrm rot="19067062">
                <a:off x="7145260" y="4486272"/>
                <a:ext cx="1019536" cy="276999"/>
              </a:xfrm>
              <a:prstGeom prst="rect">
                <a:avLst/>
              </a:prstGeom>
              <a:solidFill>
                <a:srgbClr val="F4FBFE"/>
              </a:solidFill>
              <a:ln w="9525">
                <a:solidFill>
                  <a:srgbClr val="99DFF9"/>
                </a:solidFill>
                <a:miter lim="800000"/>
                <a:headEnd/>
                <a:tailEnd/>
              </a:ln>
            </p:spPr>
            <p:txBody>
              <a:bodyPr wrap="square">
                <a:spAutoFit/>
              </a:bodyPr>
              <a:lstStyle/>
              <a:p>
                <a:pPr algn="ctr"/>
                <a:r>
                  <a:rPr lang="ru-RU" sz="1200" b="1">
                    <a:solidFill>
                      <a:schemeClr val="tx1"/>
                    </a:solidFill>
                    <a:latin typeface="Huawei Sans" panose="020C0503030203020204" pitchFamily="34" charset="0"/>
                  </a:rPr>
                  <a:t>CAPWAP</a:t>
                </a:r>
              </a:p>
            </p:txBody>
          </p:sp>
        </p:grpSp>
        <p:pic>
          <p:nvPicPr>
            <p:cNvPr id="90" name="图片 89" descr="AC-蓝.png"/>
            <p:cNvPicPr>
              <a:picLocks noChangeAspect="1"/>
            </p:cNvPicPr>
            <p:nvPr/>
          </p:nvPicPr>
          <p:blipFill>
            <a:blip r:embed="rId9" cstate="print"/>
            <a:stretch>
              <a:fillRect/>
            </a:stretch>
          </p:blipFill>
          <p:spPr>
            <a:xfrm>
              <a:off x="8251394" y="3920903"/>
              <a:ext cx="660000" cy="540000"/>
            </a:xfrm>
            <a:prstGeom prst="rect">
              <a:avLst/>
            </a:prstGeom>
          </p:spPr>
        </p:pic>
        <p:pic>
          <p:nvPicPr>
            <p:cNvPr id="67" name="图片 6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565349" y="4913219"/>
              <a:ext cx="526830" cy="432000"/>
            </a:xfrm>
            <a:prstGeom prst="rect">
              <a:avLst/>
            </a:prstGeom>
          </p:spPr>
        </p:pic>
        <p:pic>
          <p:nvPicPr>
            <p:cNvPr id="73" name="图片 7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091162" y="4913219"/>
              <a:ext cx="526830" cy="432000"/>
            </a:xfrm>
            <a:prstGeom prst="rect">
              <a:avLst/>
            </a:prstGeom>
          </p:spPr>
        </p:pic>
        <p:cxnSp>
          <p:nvCxnSpPr>
            <p:cNvPr id="98" name="直接连接符 97"/>
            <p:cNvCxnSpPr>
              <a:stCxn id="84" idx="2"/>
              <a:endCxn id="90" idx="0"/>
            </p:cNvCxnSpPr>
            <p:nvPr/>
          </p:nvCxnSpPr>
          <p:spPr>
            <a:xfrm flipH="1">
              <a:off x="8581394" y="3754730"/>
              <a:ext cx="1" cy="166173"/>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03" name="Text Box 9"/>
            <p:cNvSpPr txBox="1">
              <a:spLocks noChangeArrowheads="1"/>
            </p:cNvSpPr>
            <p:nvPr/>
          </p:nvSpPr>
          <p:spPr bwMode="auto">
            <a:xfrm>
              <a:off x="8964192" y="3932495"/>
              <a:ext cx="429203" cy="276999"/>
            </a:xfrm>
            <a:prstGeom prst="rect">
              <a:avLst/>
            </a:prstGeom>
            <a:noFill/>
            <a:ln w="9525">
              <a:noFill/>
              <a:miter lim="800000"/>
              <a:headEnd/>
              <a:tailEnd/>
            </a:ln>
          </p:spPr>
          <p:txBody>
            <a:bodyPr wrap="square">
              <a:spAutoFit/>
            </a:bodyPr>
            <a:lstStyle/>
            <a:p>
              <a:pPr algn="ctr"/>
              <a:r>
                <a:rPr lang="ru-RU" sz="1200" b="1">
                  <a:solidFill>
                    <a:schemeClr val="tx1"/>
                  </a:solidFill>
                  <a:latin typeface="Huawei Sans" panose="020C0503030203020204" pitchFamily="34" charset="0"/>
                </a:rPr>
                <a:t>AC</a:t>
              </a:r>
            </a:p>
          </p:txBody>
        </p:sp>
        <p:sp>
          <p:nvSpPr>
            <p:cNvPr id="109" name="Text Box 9"/>
            <p:cNvSpPr txBox="1">
              <a:spLocks noChangeArrowheads="1"/>
            </p:cNvSpPr>
            <p:nvPr/>
          </p:nvSpPr>
          <p:spPr bwMode="auto">
            <a:xfrm>
              <a:off x="10165035" y="5861344"/>
              <a:ext cx="892850" cy="276999"/>
            </a:xfrm>
            <a:prstGeom prst="rect">
              <a:avLst/>
            </a:prstGeom>
            <a:noFill/>
            <a:ln w="9525">
              <a:noFill/>
              <a:miter lim="800000"/>
              <a:headEnd/>
              <a:tailEnd/>
            </a:ln>
          </p:spPr>
          <p:txBody>
            <a:bodyPr wrap="square">
              <a:spAutoFit/>
            </a:bodyPr>
            <a:lstStyle/>
            <a:p>
              <a:pPr algn="ctr"/>
              <a:r>
                <a:rPr lang="ru-RU" sz="1200" b="1">
                  <a:solidFill>
                    <a:schemeClr val="tx1"/>
                  </a:solidFill>
                  <a:latin typeface="Huawei Sans" panose="020C0503030203020204" pitchFamily="34" charset="0"/>
                </a:rPr>
                <a:t>STA</a:t>
              </a:r>
            </a:p>
          </p:txBody>
        </p:sp>
        <p:sp>
          <p:nvSpPr>
            <p:cNvPr id="132" name="Text Box 9"/>
            <p:cNvSpPr txBox="1">
              <a:spLocks noChangeArrowheads="1"/>
            </p:cNvSpPr>
            <p:nvPr/>
          </p:nvSpPr>
          <p:spPr bwMode="auto">
            <a:xfrm>
              <a:off x="9851721" y="5373226"/>
              <a:ext cx="1394940" cy="281583"/>
            </a:xfrm>
            <a:prstGeom prst="rect">
              <a:avLst/>
            </a:prstGeom>
            <a:noFill/>
            <a:ln w="9525">
              <a:noFill/>
              <a:miter lim="800000"/>
              <a:headEnd/>
              <a:tailEnd/>
            </a:ln>
          </p:spPr>
          <p:txBody>
            <a:bodyPr wrap="square">
              <a:spAutoFit/>
            </a:bodyPr>
            <a:lstStyle/>
            <a:p>
              <a:pPr algn="ctr"/>
              <a:r>
                <a:rPr lang="ru-RU" sz="1200" b="1" dirty="0">
                  <a:solidFill>
                    <a:schemeClr val="tx1"/>
                  </a:solidFill>
                  <a:latin typeface="Huawei Sans" panose="020C0503030203020204" pitchFamily="34" charset="0"/>
                </a:rPr>
                <a:t>Радиосигналы</a:t>
              </a:r>
            </a:p>
          </p:txBody>
        </p:sp>
      </p:grpSp>
      <p:grpSp>
        <p:nvGrpSpPr>
          <p:cNvPr id="125" name="组合 124"/>
          <p:cNvGrpSpPr/>
          <p:nvPr/>
        </p:nvGrpSpPr>
        <p:grpSpPr>
          <a:xfrm>
            <a:off x="2755760" y="2397081"/>
            <a:ext cx="4344318" cy="3673598"/>
            <a:chOff x="1854233" y="2575777"/>
            <a:chExt cx="4344318" cy="3673598"/>
          </a:xfrm>
        </p:grpSpPr>
        <p:pic>
          <p:nvPicPr>
            <p:cNvPr id="7" name="图片 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930781" y="4936990"/>
              <a:ext cx="526830" cy="432000"/>
            </a:xfrm>
            <a:prstGeom prst="rect">
              <a:avLst/>
            </a:prstGeom>
          </p:spPr>
        </p:pic>
        <p:pic>
          <p:nvPicPr>
            <p:cNvPr id="12" name="图片 1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180796" y="4936990"/>
              <a:ext cx="526830" cy="432000"/>
            </a:xfrm>
            <a:prstGeom prst="rect">
              <a:avLst/>
            </a:prstGeom>
          </p:spPr>
        </p:pic>
        <p:pic>
          <p:nvPicPr>
            <p:cNvPr id="13" name="图片 1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412728" y="4936990"/>
              <a:ext cx="526830" cy="432000"/>
            </a:xfrm>
            <a:prstGeom prst="rect">
              <a:avLst/>
            </a:prstGeom>
          </p:spPr>
        </p:pic>
        <p:cxnSp>
          <p:nvCxnSpPr>
            <p:cNvPr id="18" name="直接连接符 17"/>
            <p:cNvCxnSpPr>
              <a:endCxn id="5" idx="0"/>
            </p:cNvCxnSpPr>
            <p:nvPr/>
          </p:nvCxnSpPr>
          <p:spPr>
            <a:xfrm>
              <a:off x="3444212" y="2575777"/>
              <a:ext cx="0" cy="460077"/>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5" idx="2"/>
              <a:endCxn id="6" idx="0"/>
            </p:cNvCxnSpPr>
            <p:nvPr/>
          </p:nvCxnSpPr>
          <p:spPr>
            <a:xfrm flipV="1">
              <a:off x="3444212" y="3448302"/>
              <a:ext cx="0" cy="127552"/>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5" idx="2"/>
              <a:endCxn id="7" idx="0"/>
            </p:cNvCxnSpPr>
            <p:nvPr/>
          </p:nvCxnSpPr>
          <p:spPr>
            <a:xfrm flipH="1">
              <a:off x="2194196" y="3575854"/>
              <a:ext cx="1250016" cy="1361136"/>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5" idx="2"/>
              <a:endCxn id="13" idx="0"/>
            </p:cNvCxnSpPr>
            <p:nvPr/>
          </p:nvCxnSpPr>
          <p:spPr>
            <a:xfrm>
              <a:off x="3444212" y="3575854"/>
              <a:ext cx="1231931" cy="1361136"/>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6" idx="2"/>
              <a:endCxn id="12" idx="0"/>
            </p:cNvCxnSpPr>
            <p:nvPr/>
          </p:nvCxnSpPr>
          <p:spPr>
            <a:xfrm flipH="1">
              <a:off x="3444211" y="4138922"/>
              <a:ext cx="1" cy="798068"/>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65" name="组合 64"/>
            <p:cNvGrpSpPr/>
            <p:nvPr/>
          </p:nvGrpSpPr>
          <p:grpSpPr>
            <a:xfrm>
              <a:off x="2885188" y="3448302"/>
              <a:ext cx="1108961" cy="690620"/>
              <a:chOff x="1872194" y="3564213"/>
              <a:chExt cx="1108961" cy="690620"/>
            </a:xfrm>
          </p:grpSpPr>
          <p:pic>
            <p:nvPicPr>
              <p:cNvPr id="6" name="图片 5"/>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881280" y="3564213"/>
                <a:ext cx="1099875" cy="690620"/>
              </a:xfrm>
              <a:prstGeom prst="rect">
                <a:avLst/>
              </a:prstGeom>
            </p:spPr>
          </p:pic>
          <p:sp>
            <p:nvSpPr>
              <p:cNvPr id="33" name="Text Box 9"/>
              <p:cNvSpPr txBox="1">
                <a:spLocks noChangeArrowheads="1"/>
              </p:cNvSpPr>
              <p:nvPr/>
            </p:nvSpPr>
            <p:spPr bwMode="auto">
              <a:xfrm>
                <a:off x="1872194" y="3757720"/>
                <a:ext cx="1061208" cy="461665"/>
              </a:xfrm>
              <a:prstGeom prst="rect">
                <a:avLst/>
              </a:prstGeom>
              <a:noFill/>
              <a:ln w="9525">
                <a:noFill/>
                <a:miter lim="800000"/>
                <a:headEnd/>
                <a:tailEnd/>
              </a:ln>
            </p:spPr>
            <p:txBody>
              <a:bodyPr wrap="square">
                <a:spAutoFit/>
              </a:bodyPr>
              <a:lstStyle/>
              <a:p>
                <a:pPr algn="ctr">
                  <a:spcBef>
                    <a:spcPct val="50000"/>
                  </a:spcBef>
                </a:pPr>
                <a:r>
                  <a:rPr lang="ru-RU" sz="1200" b="1" dirty="0" err="1">
                    <a:latin typeface="Huawei Sans" panose="020C0503030203020204" pitchFamily="34" charset="0"/>
                  </a:rPr>
                  <a:t>Кампусная</a:t>
                </a:r>
                <a:r>
                  <a:rPr lang="ru-RU" sz="1200" b="1" dirty="0">
                    <a:latin typeface="Huawei Sans" panose="020C0503030203020204" pitchFamily="34" charset="0"/>
                  </a:rPr>
                  <a:t> сеть</a:t>
                </a:r>
              </a:p>
            </p:txBody>
          </p:sp>
        </p:grpSp>
        <p:sp>
          <p:nvSpPr>
            <p:cNvPr id="38" name="Text Box 9"/>
            <p:cNvSpPr txBox="1">
              <a:spLocks noChangeArrowheads="1"/>
            </p:cNvSpPr>
            <p:nvPr/>
          </p:nvSpPr>
          <p:spPr bwMode="auto">
            <a:xfrm>
              <a:off x="3694373" y="3023864"/>
              <a:ext cx="1794993" cy="523220"/>
            </a:xfrm>
            <a:prstGeom prst="rect">
              <a:avLst/>
            </a:prstGeom>
            <a:noFill/>
            <a:ln w="9525">
              <a:noFill/>
              <a:miter lim="800000"/>
              <a:headEnd/>
              <a:tailEnd/>
            </a:ln>
          </p:spPr>
          <p:txBody>
            <a:bodyPr wrap="square">
              <a:spAutoFit/>
            </a:bodyPr>
            <a:lstStyle/>
            <a:p>
              <a:pPr algn="ctr"/>
              <a:r>
                <a:rPr lang="ru-RU" sz="1400" dirty="0">
                  <a:latin typeface="Huawei Sans" panose="020C0503030203020204" pitchFamily="34" charset="0"/>
                </a:rPr>
                <a:t>Граничный шлюз </a:t>
              </a:r>
              <a:r>
                <a:rPr lang="ru-RU" sz="1400" dirty="0" err="1">
                  <a:latin typeface="Huawei Sans" panose="020C0503030203020204" pitchFamily="34" charset="0"/>
                </a:rPr>
                <a:t>кампусной</a:t>
              </a:r>
              <a:r>
                <a:rPr lang="ru-RU" sz="1400" dirty="0">
                  <a:latin typeface="Huawei Sans" panose="020C0503030203020204" pitchFamily="34" charset="0"/>
                </a:rPr>
                <a:t> сети</a:t>
              </a:r>
            </a:p>
          </p:txBody>
        </p:sp>
        <p:pic>
          <p:nvPicPr>
            <p:cNvPr id="5" name="图片 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114943" y="3035854"/>
              <a:ext cx="658537" cy="540000"/>
            </a:xfrm>
            <a:prstGeom prst="rect">
              <a:avLst/>
            </a:prstGeom>
          </p:spPr>
        </p:pic>
        <p:pic>
          <p:nvPicPr>
            <p:cNvPr id="112" name="图片 111" descr="故障链路.png"/>
            <p:cNvPicPr>
              <a:picLocks noChangeAspect="1"/>
            </p:cNvPicPr>
            <p:nvPr/>
          </p:nvPicPr>
          <p:blipFill>
            <a:blip r:embed="rId4" cstate="print"/>
            <a:stretch>
              <a:fillRect/>
            </a:stretch>
          </p:blipFill>
          <p:spPr>
            <a:xfrm>
              <a:off x="2574672" y="5811064"/>
              <a:ext cx="540000" cy="402667"/>
            </a:xfrm>
            <a:prstGeom prst="rect">
              <a:avLst/>
            </a:prstGeom>
          </p:spPr>
        </p:pic>
        <p:pic>
          <p:nvPicPr>
            <p:cNvPr id="113" name="图片 112" descr="SAN网络-蓝.png"/>
            <p:cNvPicPr>
              <a:picLocks noChangeAspect="1"/>
            </p:cNvPicPr>
            <p:nvPr/>
          </p:nvPicPr>
          <p:blipFill>
            <a:blip r:embed="rId5" cstate="print"/>
            <a:stretch>
              <a:fillRect/>
            </a:stretch>
          </p:blipFill>
          <p:spPr>
            <a:xfrm>
              <a:off x="1854233" y="5811064"/>
              <a:ext cx="267540" cy="438311"/>
            </a:xfrm>
            <a:prstGeom prst="rect">
              <a:avLst/>
            </a:prstGeom>
          </p:spPr>
        </p:pic>
        <p:pic>
          <p:nvPicPr>
            <p:cNvPr id="114" name="图片 113" descr="笔记本电脑.png"/>
            <p:cNvPicPr>
              <a:picLocks noChangeAspect="1"/>
            </p:cNvPicPr>
            <p:nvPr/>
          </p:nvPicPr>
          <p:blipFill>
            <a:blip r:embed="rId6" cstate="print"/>
            <a:stretch>
              <a:fillRect/>
            </a:stretch>
          </p:blipFill>
          <p:spPr>
            <a:xfrm>
              <a:off x="3815867" y="5860782"/>
              <a:ext cx="539779" cy="338400"/>
            </a:xfrm>
            <a:prstGeom prst="rect">
              <a:avLst/>
            </a:prstGeom>
          </p:spPr>
        </p:pic>
        <p:pic>
          <p:nvPicPr>
            <p:cNvPr id="115" name="图片 114" descr="wifi信号蓝.png"/>
            <p:cNvPicPr>
              <a:picLocks noChangeAspect="1"/>
            </p:cNvPicPr>
            <p:nvPr/>
          </p:nvPicPr>
          <p:blipFill>
            <a:blip r:embed="rId7" cstate="print"/>
            <a:stretch>
              <a:fillRect/>
            </a:stretch>
          </p:blipFill>
          <p:spPr>
            <a:xfrm flipV="1">
              <a:off x="1988003" y="5455442"/>
              <a:ext cx="429928" cy="360000"/>
            </a:xfrm>
            <a:prstGeom prst="rect">
              <a:avLst/>
            </a:prstGeom>
          </p:spPr>
        </p:pic>
        <p:pic>
          <p:nvPicPr>
            <p:cNvPr id="116" name="图片 115" descr="wifi信号蓝.png"/>
            <p:cNvPicPr>
              <a:picLocks noChangeAspect="1"/>
            </p:cNvPicPr>
            <p:nvPr/>
          </p:nvPicPr>
          <p:blipFill>
            <a:blip r:embed="rId7" cstate="print"/>
            <a:stretch>
              <a:fillRect/>
            </a:stretch>
          </p:blipFill>
          <p:spPr>
            <a:xfrm flipV="1">
              <a:off x="3236560" y="5455442"/>
              <a:ext cx="429928" cy="360000"/>
            </a:xfrm>
            <a:prstGeom prst="rect">
              <a:avLst/>
            </a:prstGeom>
          </p:spPr>
        </p:pic>
        <p:pic>
          <p:nvPicPr>
            <p:cNvPr id="117" name="图片 116" descr="wifi信号蓝.png"/>
            <p:cNvPicPr>
              <a:picLocks noChangeAspect="1"/>
            </p:cNvPicPr>
            <p:nvPr/>
          </p:nvPicPr>
          <p:blipFill>
            <a:blip r:embed="rId7" cstate="print"/>
            <a:stretch>
              <a:fillRect/>
            </a:stretch>
          </p:blipFill>
          <p:spPr>
            <a:xfrm flipV="1">
              <a:off x="4469950" y="5455442"/>
              <a:ext cx="429928" cy="360000"/>
            </a:xfrm>
            <a:prstGeom prst="rect">
              <a:avLst/>
            </a:prstGeom>
          </p:spPr>
        </p:pic>
        <p:pic>
          <p:nvPicPr>
            <p:cNvPr id="118" name="图片 117" descr="SAN网络-蓝.png"/>
            <p:cNvPicPr>
              <a:picLocks noChangeAspect="1"/>
            </p:cNvPicPr>
            <p:nvPr/>
          </p:nvPicPr>
          <p:blipFill>
            <a:blip r:embed="rId5" cstate="print"/>
            <a:stretch>
              <a:fillRect/>
            </a:stretch>
          </p:blipFill>
          <p:spPr>
            <a:xfrm>
              <a:off x="4880413" y="5811064"/>
              <a:ext cx="267540" cy="438311"/>
            </a:xfrm>
            <a:prstGeom prst="rect">
              <a:avLst/>
            </a:prstGeom>
          </p:spPr>
        </p:pic>
        <p:sp>
          <p:nvSpPr>
            <p:cNvPr id="120" name="Text Box 9"/>
            <p:cNvSpPr txBox="1">
              <a:spLocks noChangeArrowheads="1"/>
            </p:cNvSpPr>
            <p:nvPr/>
          </p:nvSpPr>
          <p:spPr bwMode="auto">
            <a:xfrm>
              <a:off x="5006840" y="5855629"/>
              <a:ext cx="944212" cy="276999"/>
            </a:xfrm>
            <a:prstGeom prst="rect">
              <a:avLst/>
            </a:prstGeom>
            <a:noFill/>
            <a:ln w="9525">
              <a:noFill/>
              <a:miter lim="800000"/>
              <a:headEnd/>
              <a:tailEnd/>
            </a:ln>
          </p:spPr>
          <p:txBody>
            <a:bodyPr wrap="square">
              <a:spAutoFit/>
            </a:bodyPr>
            <a:lstStyle/>
            <a:p>
              <a:pPr algn="ctr"/>
              <a:r>
                <a:rPr lang="ru-RU" sz="1200" b="1">
                  <a:solidFill>
                    <a:schemeClr val="tx1"/>
                  </a:solidFill>
                  <a:latin typeface="Huawei Sans" panose="020C0503030203020204" pitchFamily="34" charset="0"/>
                </a:rPr>
                <a:t>STA</a:t>
              </a:r>
            </a:p>
          </p:txBody>
        </p:sp>
        <p:sp>
          <p:nvSpPr>
            <p:cNvPr id="123" name="Text Box 9"/>
            <p:cNvSpPr txBox="1">
              <a:spLocks noChangeArrowheads="1"/>
            </p:cNvSpPr>
            <p:nvPr/>
          </p:nvSpPr>
          <p:spPr bwMode="auto">
            <a:xfrm>
              <a:off x="4867039" y="4975330"/>
              <a:ext cx="828857" cy="276999"/>
            </a:xfrm>
            <a:prstGeom prst="rect">
              <a:avLst/>
            </a:prstGeom>
            <a:noFill/>
            <a:ln w="9525">
              <a:noFill/>
              <a:miter lim="800000"/>
              <a:headEnd/>
              <a:tailEnd/>
            </a:ln>
          </p:spPr>
          <p:txBody>
            <a:bodyPr wrap="square">
              <a:spAutoFit/>
            </a:bodyPr>
            <a:lstStyle/>
            <a:p>
              <a:pPr algn="ctr"/>
              <a:r>
                <a:rPr lang="ru-RU" sz="1200" b="1">
                  <a:solidFill>
                    <a:schemeClr val="tx1"/>
                  </a:solidFill>
                  <a:latin typeface="Huawei Sans" panose="020C0503030203020204" pitchFamily="34" charset="0"/>
                </a:rPr>
                <a:t>Fat AP</a:t>
              </a:r>
            </a:p>
          </p:txBody>
        </p:sp>
        <p:sp>
          <p:nvSpPr>
            <p:cNvPr id="131" name="Text Box 9"/>
            <p:cNvSpPr txBox="1">
              <a:spLocks noChangeArrowheads="1"/>
            </p:cNvSpPr>
            <p:nvPr/>
          </p:nvSpPr>
          <p:spPr bwMode="auto">
            <a:xfrm>
              <a:off x="4684914" y="5375519"/>
              <a:ext cx="1513637" cy="276999"/>
            </a:xfrm>
            <a:prstGeom prst="rect">
              <a:avLst/>
            </a:prstGeom>
            <a:noFill/>
            <a:ln w="9525">
              <a:noFill/>
              <a:miter lim="800000"/>
              <a:headEnd/>
              <a:tailEnd/>
            </a:ln>
          </p:spPr>
          <p:txBody>
            <a:bodyPr wrap="square">
              <a:spAutoFit/>
            </a:bodyPr>
            <a:lstStyle/>
            <a:p>
              <a:pPr algn="ctr"/>
              <a:r>
                <a:rPr lang="ru-RU" sz="1200" b="1" dirty="0">
                  <a:solidFill>
                    <a:schemeClr val="tx1"/>
                  </a:solidFill>
                  <a:latin typeface="Huawei Sans" panose="020C0503030203020204" pitchFamily="34" charset="0"/>
                </a:rPr>
                <a:t>Радиосигналы</a:t>
              </a:r>
            </a:p>
          </p:txBody>
        </p:sp>
      </p:grpSp>
      <p:sp>
        <p:nvSpPr>
          <p:cNvPr id="128" name="Rectangle 44"/>
          <p:cNvSpPr>
            <a:spLocks noChangeArrowheads="1"/>
          </p:cNvSpPr>
          <p:nvPr/>
        </p:nvSpPr>
        <p:spPr bwMode="auto">
          <a:xfrm>
            <a:off x="478478" y="3148105"/>
            <a:ext cx="1691489"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ru-RU" sz="1400" b="1">
                <a:latin typeface="Huawei Sans" panose="020C0503030203020204" pitchFamily="34" charset="0"/>
              </a:rPr>
              <a:t>Проводная сеть</a:t>
            </a:r>
          </a:p>
          <a:p>
            <a:pPr algn="ctr"/>
            <a:r>
              <a:rPr lang="ru-RU" sz="1400">
                <a:latin typeface="Huawei Sans" panose="020C0503030203020204" pitchFamily="34" charset="0"/>
              </a:rPr>
              <a:t>Протоколы Ethernet</a:t>
            </a:r>
          </a:p>
        </p:txBody>
      </p:sp>
      <p:sp>
        <p:nvSpPr>
          <p:cNvPr id="130" name="Rectangle 44"/>
          <p:cNvSpPr>
            <a:spLocks noChangeArrowheads="1"/>
          </p:cNvSpPr>
          <p:nvPr/>
        </p:nvSpPr>
        <p:spPr bwMode="auto">
          <a:xfrm>
            <a:off x="504928" y="5380324"/>
            <a:ext cx="1733167"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ru-RU" sz="1400" b="1">
                <a:latin typeface="Huawei Sans" panose="020C0503030203020204" pitchFamily="34" charset="0"/>
              </a:rPr>
              <a:t>Беспроводная сеть</a:t>
            </a:r>
          </a:p>
          <a:p>
            <a:pPr algn="ctr"/>
            <a:r>
              <a:rPr lang="ru-RU" sz="1400">
                <a:latin typeface="Huawei Sans" panose="020C0503030203020204" pitchFamily="34" charset="0"/>
              </a:rPr>
              <a:t>Протоколы 802.11</a:t>
            </a:r>
          </a:p>
        </p:txBody>
      </p:sp>
      <p:sp>
        <p:nvSpPr>
          <p:cNvPr id="133" name="五边形 132"/>
          <p:cNvSpPr/>
          <p:nvPr/>
        </p:nvSpPr>
        <p:spPr bwMode="auto">
          <a:xfrm>
            <a:off x="9152668" y="122424"/>
            <a:ext cx="900100" cy="2844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spcBef>
                <a:spcPts val="0"/>
              </a:spcBef>
              <a:defRPr/>
            </a:pPr>
            <a:r>
              <a:rPr lang="ru-RU" sz="800" b="1">
                <a:solidFill>
                  <a:srgbClr val="FFFFFF"/>
                </a:solidFill>
                <a:latin typeface="Huawei Sans" panose="020C0503030203020204" pitchFamily="34" charset="0"/>
              </a:rPr>
              <a:t>Основные концепции</a:t>
            </a:r>
          </a:p>
        </p:txBody>
      </p:sp>
      <p:sp>
        <p:nvSpPr>
          <p:cNvPr id="134" name="燕尾形 133"/>
          <p:cNvSpPr/>
          <p:nvPr/>
        </p:nvSpPr>
        <p:spPr bwMode="auto">
          <a:xfrm>
            <a:off x="9968838"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Проводная сеть</a:t>
            </a:r>
          </a:p>
        </p:txBody>
      </p:sp>
      <p:sp>
        <p:nvSpPr>
          <p:cNvPr id="135" name="燕尾形 134"/>
          <p:cNvSpPr/>
          <p:nvPr/>
        </p:nvSpPr>
        <p:spPr bwMode="auto">
          <a:xfrm>
            <a:off x="10964908"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Беспроводная сеть</a:t>
            </a:r>
          </a:p>
        </p:txBody>
      </p:sp>
      <p:sp>
        <p:nvSpPr>
          <p:cNvPr id="72" name="Freeform 159"/>
          <p:cNvSpPr/>
          <p:nvPr/>
        </p:nvSpPr>
        <p:spPr>
          <a:xfrm flipH="1">
            <a:off x="3636179" y="1732090"/>
            <a:ext cx="1433744" cy="7556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lang="ru-RU" sz="1600" b="1">
                <a:solidFill>
                  <a:schemeClr val="tx1"/>
                </a:solidFill>
                <a:latin typeface="Huawei Sans" panose="020C0503030203020204" pitchFamily="34" charset="0"/>
              </a:rPr>
              <a:t>Интернет</a:t>
            </a:r>
          </a:p>
        </p:txBody>
      </p:sp>
      <p:sp>
        <p:nvSpPr>
          <p:cNvPr id="80" name="Freeform 159"/>
          <p:cNvSpPr/>
          <p:nvPr/>
        </p:nvSpPr>
        <p:spPr>
          <a:xfrm flipH="1">
            <a:off x="8354775" y="1819932"/>
            <a:ext cx="1433744" cy="755616"/>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lang="ru-RU" sz="1600" b="1">
                <a:solidFill>
                  <a:schemeClr val="tx1"/>
                </a:solidFill>
                <a:latin typeface="Huawei Sans" panose="020C0503030203020204" pitchFamily="34" charset="0"/>
              </a:rPr>
              <a:t>Интернет</a:t>
            </a:r>
          </a:p>
        </p:txBody>
      </p:sp>
    </p:spTree>
    <p:extLst>
      <p:ext uri="{BB962C8B-B14F-4D97-AF65-F5344CB8AC3E}">
        <p14:creationId xmlns:p14="http://schemas.microsoft.com/office/powerpoint/2010/main" val="197896930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620983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ru-RU"/>
              <a:t>Гибкая распределенная архитектура</a:t>
            </a:r>
          </a:p>
        </p:txBody>
      </p:sp>
      <p:sp>
        <p:nvSpPr>
          <p:cNvPr id="98" name="圆角矩形 75"/>
          <p:cNvSpPr/>
          <p:nvPr/>
        </p:nvSpPr>
        <p:spPr>
          <a:xfrm>
            <a:off x="6095999" y="1937531"/>
            <a:ext cx="5653349" cy="395245"/>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ru-RU" b="1">
                <a:solidFill>
                  <a:prstClr val="white"/>
                </a:solidFill>
                <a:latin typeface="Huawei Sans" panose="020C0503030203020204" pitchFamily="34" charset="0"/>
              </a:rPr>
              <a:t>Характеристики архитектуры</a:t>
            </a:r>
          </a:p>
        </p:txBody>
      </p:sp>
      <p:sp>
        <p:nvSpPr>
          <p:cNvPr id="99" name="圆角矩形 75"/>
          <p:cNvSpPr/>
          <p:nvPr/>
        </p:nvSpPr>
        <p:spPr>
          <a:xfrm>
            <a:off x="6095999" y="2377530"/>
            <a:ext cx="5653349" cy="289115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180000" bIns="72000" rtlCol="0" anchor="ctr" anchorCtr="0"/>
          <a:lstStyle/>
          <a:p>
            <a:pPr marL="176213" lvl="0" indent="-176213">
              <a:lnSpc>
                <a:spcPts val="2400"/>
              </a:lnSpc>
              <a:spcAft>
                <a:spcPts val="600"/>
              </a:spcAft>
              <a:buFont typeface="Arial" panose="020B0604020202020204" pitchFamily="34" charset="0"/>
              <a:buChar char="•"/>
            </a:pPr>
            <a:r>
              <a:rPr lang="ru-RU" sz="1400" dirty="0">
                <a:solidFill>
                  <a:prstClr val="black"/>
                </a:solidFill>
                <a:latin typeface="Huawei Sans" panose="020C0503030203020204" pitchFamily="34" charset="0"/>
              </a:rPr>
              <a:t>В гибкой распределенной архитектуре точки доступа классифицируются на центральную точку доступа и выносные </a:t>
            </a:r>
            <a:r>
              <a:rPr lang="ru-RU" sz="1400" dirty="0" err="1">
                <a:solidFill>
                  <a:prstClr val="black"/>
                </a:solidFill>
                <a:latin typeface="Huawei Sans" panose="020C0503030203020204" pitchFamily="34" charset="0"/>
              </a:rPr>
              <a:t>радиомодули</a:t>
            </a:r>
            <a:r>
              <a:rPr lang="ru-RU" sz="1400" dirty="0">
                <a:solidFill>
                  <a:prstClr val="black"/>
                </a:solidFill>
                <a:latin typeface="Huawei Sans" panose="020C0503030203020204" pitchFamily="34" charset="0"/>
              </a:rPr>
              <a:t> (RU, </a:t>
            </a:r>
            <a:r>
              <a:rPr lang="ru-RU" sz="1400" dirty="0" err="1">
                <a:solidFill>
                  <a:prstClr val="black"/>
                </a:solidFill>
                <a:latin typeface="Huawei Sans" panose="020C0503030203020204" pitchFamily="34" charset="0"/>
              </a:rPr>
              <a:t>Remote</a:t>
            </a:r>
            <a:r>
              <a:rPr lang="ru-RU" sz="1400" dirty="0">
                <a:solidFill>
                  <a:prstClr val="black"/>
                </a:solidFill>
                <a:latin typeface="Huawei Sans" panose="020C0503030203020204" pitchFamily="34" charset="0"/>
              </a:rPr>
              <a:t> </a:t>
            </a:r>
            <a:r>
              <a:rPr lang="ru-RU" sz="1400" dirty="0" err="1">
                <a:solidFill>
                  <a:prstClr val="black"/>
                </a:solidFill>
                <a:latin typeface="Huawei Sans" panose="020C0503030203020204" pitchFamily="34" charset="0"/>
              </a:rPr>
              <a:t>Unit</a:t>
            </a:r>
            <a:r>
              <a:rPr lang="ru-RU" sz="1400" dirty="0">
                <a:solidFill>
                  <a:prstClr val="black"/>
                </a:solidFill>
                <a:latin typeface="Huawei Sans" panose="020C0503030203020204" pitchFamily="34" charset="0"/>
              </a:rPr>
              <a:t>). Центральная точка доступа может управлять несколькими RU, что обеспечивает хорошее покрытие и снижает затраты. RU можно использовать в архитектурах «</a:t>
            </a:r>
            <a:r>
              <a:rPr lang="ru-RU" sz="1400" dirty="0" err="1">
                <a:solidFill>
                  <a:prstClr val="black"/>
                </a:solidFill>
                <a:latin typeface="Huawei Sans" panose="020C0503030203020204" pitchFamily="34" charset="0"/>
              </a:rPr>
              <a:t>Fat</a:t>
            </a:r>
            <a:r>
              <a:rPr lang="ru-RU" sz="1400" dirty="0">
                <a:solidFill>
                  <a:prstClr val="black"/>
                </a:solidFill>
                <a:latin typeface="Huawei Sans" panose="020C0503030203020204" pitchFamily="34" charset="0"/>
              </a:rPr>
              <a:t> AP», «AC + </a:t>
            </a:r>
            <a:r>
              <a:rPr lang="ru-RU" sz="1400" dirty="0" err="1">
                <a:solidFill>
                  <a:prstClr val="black"/>
                </a:solidFill>
                <a:latin typeface="Huawei Sans" panose="020C0503030203020204" pitchFamily="34" charset="0"/>
              </a:rPr>
              <a:t>Fit</a:t>
            </a:r>
            <a:r>
              <a:rPr lang="ru-RU" sz="1400" dirty="0">
                <a:solidFill>
                  <a:prstClr val="black"/>
                </a:solidFill>
                <a:latin typeface="Huawei Sans" panose="020C0503030203020204" pitchFamily="34" charset="0"/>
              </a:rPr>
              <a:t> AP» и облачного управления.</a:t>
            </a:r>
          </a:p>
          <a:p>
            <a:pPr marL="176213" lvl="0" indent="-176213">
              <a:lnSpc>
                <a:spcPts val="2400"/>
              </a:lnSpc>
              <a:spcAft>
                <a:spcPts val="600"/>
              </a:spcAft>
              <a:buFont typeface="Arial" panose="020B0604020202020204" pitchFamily="34" charset="0"/>
              <a:buChar char="•"/>
            </a:pPr>
            <a:r>
              <a:rPr lang="ru-RU" sz="1400" dirty="0">
                <a:solidFill>
                  <a:prstClr val="black"/>
                </a:solidFill>
                <a:latin typeface="Huawei Sans" panose="020C0503030203020204" pitchFamily="34" charset="0"/>
              </a:rPr>
              <a:t>Область применения: много помещений, расположенных плотно друг к другу.</a:t>
            </a:r>
          </a:p>
        </p:txBody>
      </p:sp>
      <p:grpSp>
        <p:nvGrpSpPr>
          <p:cNvPr id="7" name="组合 6"/>
          <p:cNvGrpSpPr/>
          <p:nvPr/>
        </p:nvGrpSpPr>
        <p:grpSpPr>
          <a:xfrm>
            <a:off x="168789" y="1871284"/>
            <a:ext cx="5586462" cy="3512491"/>
            <a:chOff x="25503" y="2077001"/>
            <a:chExt cx="5586462" cy="3512491"/>
          </a:xfrm>
        </p:grpSpPr>
        <p:grpSp>
          <p:nvGrpSpPr>
            <p:cNvPr id="45" name="Group 165"/>
            <p:cNvGrpSpPr/>
            <p:nvPr/>
          </p:nvGrpSpPr>
          <p:grpSpPr>
            <a:xfrm rot="10800000">
              <a:off x="1787504" y="2416725"/>
              <a:ext cx="2543104" cy="966183"/>
              <a:chOff x="-1174110" y="685329"/>
              <a:chExt cx="1441568" cy="1007893"/>
            </a:xfrm>
          </p:grpSpPr>
          <p:cxnSp>
            <p:nvCxnSpPr>
              <p:cNvPr id="49" name="Straight Connector 166"/>
              <p:cNvCxnSpPr>
                <a:endCxn id="108" idx="0"/>
              </p:cNvCxnSpPr>
              <p:nvPr/>
            </p:nvCxnSpPr>
            <p:spPr>
              <a:xfrm rot="10800000">
                <a:off x="-1174110" y="685330"/>
                <a:ext cx="727985" cy="10078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167"/>
              <p:cNvCxnSpPr>
                <a:endCxn id="137" idx="0"/>
              </p:cNvCxnSpPr>
              <p:nvPr/>
            </p:nvCxnSpPr>
            <p:spPr>
              <a:xfrm rot="10800000" flipH="1">
                <a:off x="-446125" y="685329"/>
                <a:ext cx="713583" cy="1007893"/>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60" name="图片 102" descr="AC-蓝.png"/>
            <p:cNvPicPr>
              <a:picLocks noChangeAspect="1"/>
            </p:cNvPicPr>
            <p:nvPr/>
          </p:nvPicPr>
          <p:blipFill>
            <a:blip r:embed="rId3" cstate="print"/>
            <a:stretch>
              <a:fillRect/>
            </a:stretch>
          </p:blipFill>
          <p:spPr>
            <a:xfrm>
              <a:off x="3854733" y="2077001"/>
              <a:ext cx="541199" cy="442800"/>
            </a:xfrm>
            <a:prstGeom prst="rect">
              <a:avLst/>
            </a:prstGeom>
          </p:spPr>
        </p:pic>
        <p:pic>
          <p:nvPicPr>
            <p:cNvPr id="62" name="图片 86" descr="核心交换机.png"/>
            <p:cNvPicPr>
              <a:picLocks noChangeAspect="1"/>
            </p:cNvPicPr>
            <p:nvPr/>
          </p:nvPicPr>
          <p:blipFill>
            <a:blip r:embed="rId4" cstate="print"/>
            <a:stretch>
              <a:fillRect/>
            </a:stretch>
          </p:blipFill>
          <p:spPr>
            <a:xfrm>
              <a:off x="2780107" y="2077001"/>
              <a:ext cx="541199" cy="442800"/>
            </a:xfrm>
            <a:prstGeom prst="rect">
              <a:avLst/>
            </a:prstGeom>
          </p:spPr>
        </p:pic>
        <p:cxnSp>
          <p:nvCxnSpPr>
            <p:cNvPr id="64" name="直接连接符 63"/>
            <p:cNvCxnSpPr>
              <a:stCxn id="60" idx="1"/>
              <a:endCxn id="62" idx="3"/>
            </p:cNvCxnSpPr>
            <p:nvPr/>
          </p:nvCxnSpPr>
          <p:spPr>
            <a:xfrm flipH="1">
              <a:off x="3321306" y="2298401"/>
              <a:ext cx="53342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5" name="Group 165"/>
            <p:cNvGrpSpPr/>
            <p:nvPr/>
          </p:nvGrpSpPr>
          <p:grpSpPr>
            <a:xfrm rot="10800000">
              <a:off x="4016005" y="3649160"/>
              <a:ext cx="636528" cy="746548"/>
              <a:chOff x="-1233037" y="914446"/>
              <a:chExt cx="1573823" cy="778776"/>
            </a:xfrm>
          </p:grpSpPr>
          <p:cxnSp>
            <p:nvCxnSpPr>
              <p:cNvPr id="68" name="Straight Connector 166"/>
              <p:cNvCxnSpPr/>
              <p:nvPr/>
            </p:nvCxnSpPr>
            <p:spPr>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167"/>
              <p:cNvCxnSpPr/>
              <p:nvPr/>
            </p:nvCxnSpPr>
            <p:spPr>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70" name="Group 165"/>
            <p:cNvGrpSpPr/>
            <p:nvPr/>
          </p:nvGrpSpPr>
          <p:grpSpPr>
            <a:xfrm rot="10800000">
              <a:off x="3397938" y="3657291"/>
              <a:ext cx="1872662" cy="746548"/>
              <a:chOff x="-1233037" y="914446"/>
              <a:chExt cx="1573823" cy="778776"/>
            </a:xfrm>
          </p:grpSpPr>
          <p:cxnSp>
            <p:nvCxnSpPr>
              <p:cNvPr id="71" name="Straight Connector 166"/>
              <p:cNvCxnSpPr/>
              <p:nvPr/>
            </p:nvCxnSpPr>
            <p:spPr>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Straight Connector 167"/>
              <p:cNvCxnSpPr/>
              <p:nvPr/>
            </p:nvCxnSpPr>
            <p:spPr>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75" name="组合 758"/>
            <p:cNvGrpSpPr/>
            <p:nvPr/>
          </p:nvGrpSpPr>
          <p:grpSpPr bwMode="auto">
            <a:xfrm flipV="1">
              <a:off x="3308975" y="4724978"/>
              <a:ext cx="311978" cy="264190"/>
              <a:chOff x="7440613" y="4868863"/>
              <a:chExt cx="1019175" cy="828675"/>
            </a:xfrm>
            <a:solidFill>
              <a:schemeClr val="bg1">
                <a:lumMod val="65000"/>
              </a:schemeClr>
            </a:solidFill>
          </p:grpSpPr>
          <p:sp>
            <p:nvSpPr>
              <p:cNvPr id="78" name="Freeform 15"/>
              <p:cNvSpPr>
                <a:spLocks/>
              </p:cNvSpPr>
              <p:nvPr/>
            </p:nvSpPr>
            <p:spPr bwMode="auto">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auto" hangingPunct="1">
                  <a:spcBef>
                    <a:spcPts val="0"/>
                  </a:spcBef>
                  <a:spcAft>
                    <a:spcPts val="0"/>
                  </a:spcAft>
                  <a:defRPr/>
                </a:pPr>
                <a:endParaRPr lang="en-US" altLang="zh-CN" sz="300" kern="0" dirty="0">
                  <a:solidFill>
                    <a:schemeClr val="bg1"/>
                  </a:solidFill>
                  <a:latin typeface="Huawei Sans" panose="020C0503030203020204" pitchFamily="34" charset="0"/>
                </a:endParaRPr>
              </a:p>
            </p:txBody>
          </p:sp>
          <p:sp>
            <p:nvSpPr>
              <p:cNvPr id="81" name="Freeform 16"/>
              <p:cNvSpPr>
                <a:spLocks noEditPoints="1"/>
              </p:cNvSpPr>
              <p:nvPr/>
            </p:nvSpPr>
            <p:spPr bwMode="auto">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auto" hangingPunct="1">
                  <a:spcBef>
                    <a:spcPts val="0"/>
                  </a:spcBef>
                  <a:spcAft>
                    <a:spcPts val="0"/>
                  </a:spcAft>
                  <a:defRPr/>
                </a:pPr>
                <a:endParaRPr lang="en-US" altLang="zh-CN" sz="300" kern="0" dirty="0">
                  <a:solidFill>
                    <a:schemeClr val="bg1"/>
                  </a:solidFill>
                  <a:latin typeface="Huawei Sans" panose="020C0503030203020204" pitchFamily="34" charset="0"/>
                </a:endParaRPr>
              </a:p>
            </p:txBody>
          </p:sp>
        </p:grpSp>
        <p:grpSp>
          <p:nvGrpSpPr>
            <p:cNvPr id="85" name="组合 758"/>
            <p:cNvGrpSpPr/>
            <p:nvPr/>
          </p:nvGrpSpPr>
          <p:grpSpPr bwMode="auto">
            <a:xfrm flipV="1">
              <a:off x="3884688" y="4724978"/>
              <a:ext cx="311978" cy="264190"/>
              <a:chOff x="7440613" y="4868863"/>
              <a:chExt cx="1019175" cy="828675"/>
            </a:xfrm>
            <a:solidFill>
              <a:schemeClr val="bg1">
                <a:lumMod val="65000"/>
              </a:schemeClr>
            </a:solidFill>
          </p:grpSpPr>
          <p:sp>
            <p:nvSpPr>
              <p:cNvPr id="88" name="Freeform 15"/>
              <p:cNvSpPr>
                <a:spLocks/>
              </p:cNvSpPr>
              <p:nvPr/>
            </p:nvSpPr>
            <p:spPr bwMode="auto">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auto" hangingPunct="1">
                  <a:spcBef>
                    <a:spcPts val="0"/>
                  </a:spcBef>
                  <a:spcAft>
                    <a:spcPts val="0"/>
                  </a:spcAft>
                  <a:defRPr/>
                </a:pPr>
                <a:endParaRPr lang="en-US" altLang="zh-CN" sz="300" kern="0" dirty="0">
                  <a:solidFill>
                    <a:schemeClr val="bg1"/>
                  </a:solidFill>
                  <a:latin typeface="Huawei Sans" panose="020C0503030203020204" pitchFamily="34" charset="0"/>
                </a:endParaRPr>
              </a:p>
            </p:txBody>
          </p:sp>
          <p:sp>
            <p:nvSpPr>
              <p:cNvPr id="92" name="Freeform 16"/>
              <p:cNvSpPr>
                <a:spLocks noEditPoints="1"/>
              </p:cNvSpPr>
              <p:nvPr/>
            </p:nvSpPr>
            <p:spPr bwMode="auto">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auto" hangingPunct="1">
                  <a:spcBef>
                    <a:spcPts val="0"/>
                  </a:spcBef>
                  <a:spcAft>
                    <a:spcPts val="0"/>
                  </a:spcAft>
                  <a:defRPr/>
                </a:pPr>
                <a:endParaRPr lang="en-US" altLang="zh-CN" sz="300" kern="0" dirty="0">
                  <a:solidFill>
                    <a:schemeClr val="bg1"/>
                  </a:solidFill>
                  <a:latin typeface="Huawei Sans" panose="020C0503030203020204" pitchFamily="34" charset="0"/>
                </a:endParaRPr>
              </a:p>
            </p:txBody>
          </p:sp>
        </p:grpSp>
        <p:grpSp>
          <p:nvGrpSpPr>
            <p:cNvPr id="93" name="组合 758"/>
            <p:cNvGrpSpPr/>
            <p:nvPr/>
          </p:nvGrpSpPr>
          <p:grpSpPr bwMode="auto">
            <a:xfrm flipV="1">
              <a:off x="4460401" y="4724978"/>
              <a:ext cx="311978" cy="264190"/>
              <a:chOff x="7440613" y="4868863"/>
              <a:chExt cx="1019175" cy="828675"/>
            </a:xfrm>
            <a:solidFill>
              <a:schemeClr val="bg1">
                <a:lumMod val="65000"/>
              </a:schemeClr>
            </a:solidFill>
          </p:grpSpPr>
          <p:sp>
            <p:nvSpPr>
              <p:cNvPr id="94" name="Freeform 15"/>
              <p:cNvSpPr>
                <a:spLocks/>
              </p:cNvSpPr>
              <p:nvPr/>
            </p:nvSpPr>
            <p:spPr bwMode="auto">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auto" hangingPunct="1">
                  <a:spcBef>
                    <a:spcPts val="0"/>
                  </a:spcBef>
                  <a:spcAft>
                    <a:spcPts val="0"/>
                  </a:spcAft>
                  <a:defRPr/>
                </a:pPr>
                <a:endParaRPr lang="en-US" altLang="zh-CN" sz="300" kern="0" dirty="0">
                  <a:solidFill>
                    <a:schemeClr val="bg1"/>
                  </a:solidFill>
                  <a:latin typeface="Huawei Sans" panose="020C0503030203020204" pitchFamily="34" charset="0"/>
                </a:endParaRPr>
              </a:p>
            </p:txBody>
          </p:sp>
          <p:sp>
            <p:nvSpPr>
              <p:cNvPr id="95" name="Freeform 16"/>
              <p:cNvSpPr>
                <a:spLocks noEditPoints="1"/>
              </p:cNvSpPr>
              <p:nvPr/>
            </p:nvSpPr>
            <p:spPr bwMode="auto">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auto" hangingPunct="1">
                  <a:spcBef>
                    <a:spcPts val="0"/>
                  </a:spcBef>
                  <a:spcAft>
                    <a:spcPts val="0"/>
                  </a:spcAft>
                  <a:defRPr/>
                </a:pPr>
                <a:endParaRPr lang="en-US" altLang="zh-CN" sz="300" kern="0" dirty="0">
                  <a:solidFill>
                    <a:schemeClr val="bg1"/>
                  </a:solidFill>
                  <a:latin typeface="Huawei Sans" panose="020C0503030203020204" pitchFamily="34" charset="0"/>
                </a:endParaRPr>
              </a:p>
            </p:txBody>
          </p:sp>
        </p:grpSp>
        <p:grpSp>
          <p:nvGrpSpPr>
            <p:cNvPr id="96" name="组合 758"/>
            <p:cNvGrpSpPr/>
            <p:nvPr/>
          </p:nvGrpSpPr>
          <p:grpSpPr bwMode="auto">
            <a:xfrm flipV="1">
              <a:off x="5036115" y="4724978"/>
              <a:ext cx="311978" cy="264190"/>
              <a:chOff x="7440613" y="4868863"/>
              <a:chExt cx="1019175" cy="828675"/>
            </a:xfrm>
            <a:solidFill>
              <a:schemeClr val="bg1">
                <a:lumMod val="65000"/>
              </a:schemeClr>
            </a:solidFill>
          </p:grpSpPr>
          <p:sp>
            <p:nvSpPr>
              <p:cNvPr id="97" name="Freeform 15"/>
              <p:cNvSpPr>
                <a:spLocks/>
              </p:cNvSpPr>
              <p:nvPr/>
            </p:nvSpPr>
            <p:spPr bwMode="auto">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auto" hangingPunct="1">
                  <a:spcBef>
                    <a:spcPts val="0"/>
                  </a:spcBef>
                  <a:spcAft>
                    <a:spcPts val="0"/>
                  </a:spcAft>
                  <a:defRPr/>
                </a:pPr>
                <a:endParaRPr lang="en-US" altLang="zh-CN" sz="300" kern="0" dirty="0">
                  <a:solidFill>
                    <a:schemeClr val="bg1"/>
                  </a:solidFill>
                  <a:latin typeface="Huawei Sans" panose="020C0503030203020204" pitchFamily="34" charset="0"/>
                </a:endParaRPr>
              </a:p>
            </p:txBody>
          </p:sp>
          <p:sp>
            <p:nvSpPr>
              <p:cNvPr id="100" name="Freeform 16"/>
              <p:cNvSpPr>
                <a:spLocks noEditPoints="1"/>
              </p:cNvSpPr>
              <p:nvPr/>
            </p:nvSpPr>
            <p:spPr bwMode="auto">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auto" hangingPunct="1">
                  <a:spcBef>
                    <a:spcPts val="0"/>
                  </a:spcBef>
                  <a:spcAft>
                    <a:spcPts val="0"/>
                  </a:spcAft>
                  <a:defRPr/>
                </a:pPr>
                <a:endParaRPr lang="en-US" altLang="zh-CN" sz="300" kern="0" dirty="0">
                  <a:solidFill>
                    <a:schemeClr val="bg1"/>
                  </a:solidFill>
                  <a:latin typeface="Huawei Sans" panose="020C0503030203020204" pitchFamily="34" charset="0"/>
                </a:endParaRPr>
              </a:p>
            </p:txBody>
          </p:sp>
        </p:grpSp>
        <p:sp>
          <p:nvSpPr>
            <p:cNvPr id="101" name="文本框 100"/>
            <p:cNvSpPr txBox="1"/>
            <p:nvPr/>
          </p:nvSpPr>
          <p:spPr>
            <a:xfrm>
              <a:off x="2580278" y="3461634"/>
              <a:ext cx="976549" cy="276999"/>
            </a:xfrm>
            <a:prstGeom prst="rect">
              <a:avLst/>
            </a:prstGeom>
            <a:noFill/>
          </p:spPr>
          <p:txBody>
            <a:bodyPr wrap="none" rtlCol="0">
              <a:spAutoFit/>
            </a:bodyPr>
            <a:lstStyle/>
            <a:p>
              <a:r>
                <a:rPr lang="ru-RU" sz="1200" b="1" dirty="0">
                  <a:latin typeface="Huawei Sans" panose="020C0503030203020204" pitchFamily="34" charset="0"/>
                </a:rPr>
                <a:t>Центральная AP</a:t>
              </a:r>
            </a:p>
          </p:txBody>
        </p:sp>
        <p:pic>
          <p:nvPicPr>
            <p:cNvPr id="108" name="图片 114" descr="中心AP.png"/>
            <p:cNvPicPr>
              <a:picLocks noChangeAspect="1"/>
            </p:cNvPicPr>
            <p:nvPr/>
          </p:nvPicPr>
          <p:blipFill>
            <a:blip r:embed="rId5"/>
            <a:stretch>
              <a:fillRect/>
            </a:stretch>
          </p:blipFill>
          <p:spPr>
            <a:xfrm>
              <a:off x="4060007" y="3382907"/>
              <a:ext cx="541200" cy="442800"/>
            </a:xfrm>
            <a:prstGeom prst="rect">
              <a:avLst/>
            </a:prstGeom>
          </p:spPr>
        </p:pic>
        <p:sp>
          <p:nvSpPr>
            <p:cNvPr id="109" name="圆角矩形 75"/>
            <p:cNvSpPr/>
            <p:nvPr/>
          </p:nvSpPr>
          <p:spPr>
            <a:xfrm>
              <a:off x="3174449" y="4099644"/>
              <a:ext cx="556024" cy="1261621"/>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cs typeface="Arial" panose="020B0604020202020204" pitchFamily="34" charset="0"/>
              </a:endParaRPr>
            </a:p>
          </p:txBody>
        </p:sp>
        <p:sp>
          <p:nvSpPr>
            <p:cNvPr id="110" name="圆角矩形 75"/>
            <p:cNvSpPr/>
            <p:nvPr/>
          </p:nvSpPr>
          <p:spPr>
            <a:xfrm>
              <a:off x="3762926" y="4099644"/>
              <a:ext cx="556024" cy="1261621"/>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cs typeface="Arial" panose="020B0604020202020204" pitchFamily="34" charset="0"/>
              </a:endParaRPr>
            </a:p>
          </p:txBody>
        </p:sp>
        <p:sp>
          <p:nvSpPr>
            <p:cNvPr id="111" name="圆角矩形 75"/>
            <p:cNvSpPr/>
            <p:nvPr/>
          </p:nvSpPr>
          <p:spPr>
            <a:xfrm>
              <a:off x="4351403" y="4099644"/>
              <a:ext cx="556024" cy="1261621"/>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cs typeface="Arial" panose="020B0604020202020204" pitchFamily="34" charset="0"/>
              </a:endParaRPr>
            </a:p>
          </p:txBody>
        </p:sp>
        <p:sp>
          <p:nvSpPr>
            <p:cNvPr id="112" name="圆角矩形 75"/>
            <p:cNvSpPr/>
            <p:nvPr/>
          </p:nvSpPr>
          <p:spPr>
            <a:xfrm>
              <a:off x="4939881" y="4099644"/>
              <a:ext cx="556024" cy="1261621"/>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cs typeface="Arial" panose="020B0604020202020204" pitchFamily="34" charset="0"/>
              </a:endParaRPr>
            </a:p>
          </p:txBody>
        </p:sp>
        <p:sp>
          <p:nvSpPr>
            <p:cNvPr id="113" name="文本框 112"/>
            <p:cNvSpPr txBox="1"/>
            <p:nvPr/>
          </p:nvSpPr>
          <p:spPr>
            <a:xfrm>
              <a:off x="3109097" y="5363048"/>
              <a:ext cx="711733" cy="215444"/>
            </a:xfrm>
            <a:prstGeom prst="rect">
              <a:avLst/>
            </a:prstGeom>
            <a:noFill/>
          </p:spPr>
          <p:txBody>
            <a:bodyPr wrap="none" lIns="0" rIns="0" rtlCol="0">
              <a:spAutoFit/>
            </a:bodyPr>
            <a:lstStyle/>
            <a:p>
              <a:r>
                <a:rPr lang="ru-RU" sz="800" dirty="0">
                  <a:latin typeface="Huawei Sans" panose="020C0503030203020204" pitchFamily="34" charset="0"/>
                </a:rPr>
                <a:t>Помещение 1</a:t>
              </a:r>
            </a:p>
          </p:txBody>
        </p:sp>
        <p:sp>
          <p:nvSpPr>
            <p:cNvPr id="114" name="文本框 113"/>
            <p:cNvSpPr txBox="1"/>
            <p:nvPr/>
          </p:nvSpPr>
          <p:spPr>
            <a:xfrm>
              <a:off x="3725796" y="5104789"/>
              <a:ext cx="711733" cy="215444"/>
            </a:xfrm>
            <a:prstGeom prst="rect">
              <a:avLst/>
            </a:prstGeom>
            <a:noFill/>
          </p:spPr>
          <p:txBody>
            <a:bodyPr wrap="none" lIns="0" rIns="0" rtlCol="0">
              <a:spAutoFit/>
            </a:bodyPr>
            <a:lstStyle/>
            <a:p>
              <a:r>
                <a:rPr lang="ru-RU" sz="800">
                  <a:latin typeface="Huawei Sans" panose="020C0503030203020204" pitchFamily="34" charset="0"/>
                </a:rPr>
                <a:t>Помещение 2</a:t>
              </a:r>
            </a:p>
          </p:txBody>
        </p:sp>
        <p:sp>
          <p:nvSpPr>
            <p:cNvPr id="115" name="文本框 114"/>
            <p:cNvSpPr txBox="1"/>
            <p:nvPr/>
          </p:nvSpPr>
          <p:spPr>
            <a:xfrm>
              <a:off x="4277638" y="5353365"/>
              <a:ext cx="711733" cy="215444"/>
            </a:xfrm>
            <a:prstGeom prst="rect">
              <a:avLst/>
            </a:prstGeom>
            <a:noFill/>
          </p:spPr>
          <p:txBody>
            <a:bodyPr wrap="none" lIns="0" rIns="0" rtlCol="0">
              <a:spAutoFit/>
            </a:bodyPr>
            <a:lstStyle/>
            <a:p>
              <a:r>
                <a:rPr lang="ru-RU" sz="800" dirty="0">
                  <a:latin typeface="Huawei Sans" panose="020C0503030203020204" pitchFamily="34" charset="0"/>
                </a:rPr>
                <a:t>Помещение 3</a:t>
              </a:r>
            </a:p>
          </p:txBody>
        </p:sp>
        <p:sp>
          <p:nvSpPr>
            <p:cNvPr id="116" name="文本框 115"/>
            <p:cNvSpPr txBox="1"/>
            <p:nvPr/>
          </p:nvSpPr>
          <p:spPr>
            <a:xfrm>
              <a:off x="4877790" y="5104789"/>
              <a:ext cx="734175" cy="215444"/>
            </a:xfrm>
            <a:prstGeom prst="rect">
              <a:avLst/>
            </a:prstGeom>
            <a:noFill/>
          </p:spPr>
          <p:txBody>
            <a:bodyPr wrap="none" lIns="0" rIns="0" rtlCol="0">
              <a:spAutoFit/>
            </a:bodyPr>
            <a:lstStyle/>
            <a:p>
              <a:r>
                <a:rPr lang="ru-RU" sz="800">
                  <a:latin typeface="Huawei Sans" panose="020C0503030203020204" pitchFamily="34" charset="0"/>
                </a:rPr>
                <a:t>Помещение </a:t>
              </a:r>
              <a:r>
                <a:rPr lang="ru-RU" sz="800" i="1">
                  <a:latin typeface="Huawei Sans" panose="020C0503030203020204" pitchFamily="34" charset="0"/>
                </a:rPr>
                <a:t>N</a:t>
              </a:r>
            </a:p>
          </p:txBody>
        </p:sp>
        <p:grpSp>
          <p:nvGrpSpPr>
            <p:cNvPr id="117" name="Group 165"/>
            <p:cNvGrpSpPr/>
            <p:nvPr/>
          </p:nvGrpSpPr>
          <p:grpSpPr>
            <a:xfrm rot="10800000">
              <a:off x="1472901" y="3649160"/>
              <a:ext cx="636528" cy="746548"/>
              <a:chOff x="-1233037" y="914446"/>
              <a:chExt cx="1573823" cy="778776"/>
            </a:xfrm>
          </p:grpSpPr>
          <p:cxnSp>
            <p:nvCxnSpPr>
              <p:cNvPr id="118" name="Straight Connector 166"/>
              <p:cNvCxnSpPr/>
              <p:nvPr/>
            </p:nvCxnSpPr>
            <p:spPr>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9" name="Straight Connector 167"/>
              <p:cNvCxnSpPr/>
              <p:nvPr/>
            </p:nvCxnSpPr>
            <p:spPr>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120" name="Group 165"/>
            <p:cNvGrpSpPr/>
            <p:nvPr/>
          </p:nvGrpSpPr>
          <p:grpSpPr>
            <a:xfrm rot="10800000">
              <a:off x="854834" y="3657291"/>
              <a:ext cx="1872662" cy="746548"/>
              <a:chOff x="-1233037" y="914446"/>
              <a:chExt cx="1573823" cy="778776"/>
            </a:xfrm>
          </p:grpSpPr>
          <p:cxnSp>
            <p:nvCxnSpPr>
              <p:cNvPr id="121" name="Straight Connector 166"/>
              <p:cNvCxnSpPr/>
              <p:nvPr/>
            </p:nvCxnSpPr>
            <p:spPr>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2" name="Straight Connector 167"/>
              <p:cNvCxnSpPr/>
              <p:nvPr/>
            </p:nvCxnSpPr>
            <p:spPr>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grpSp>
          <p:nvGrpSpPr>
            <p:cNvPr id="123" name="组合 758"/>
            <p:cNvGrpSpPr/>
            <p:nvPr/>
          </p:nvGrpSpPr>
          <p:grpSpPr bwMode="auto">
            <a:xfrm flipV="1">
              <a:off x="765871" y="4724978"/>
              <a:ext cx="311978" cy="264190"/>
              <a:chOff x="7440613" y="4868863"/>
              <a:chExt cx="1019175" cy="828675"/>
            </a:xfrm>
            <a:solidFill>
              <a:schemeClr val="bg1">
                <a:lumMod val="65000"/>
              </a:schemeClr>
            </a:solidFill>
          </p:grpSpPr>
          <p:sp>
            <p:nvSpPr>
              <p:cNvPr id="124" name="Freeform 15"/>
              <p:cNvSpPr>
                <a:spLocks/>
              </p:cNvSpPr>
              <p:nvPr/>
            </p:nvSpPr>
            <p:spPr bwMode="auto">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auto" hangingPunct="1">
                  <a:spcBef>
                    <a:spcPts val="0"/>
                  </a:spcBef>
                  <a:spcAft>
                    <a:spcPts val="0"/>
                  </a:spcAft>
                  <a:defRPr/>
                </a:pPr>
                <a:endParaRPr lang="en-US" altLang="zh-CN" sz="300" kern="0" dirty="0">
                  <a:solidFill>
                    <a:schemeClr val="bg1"/>
                  </a:solidFill>
                  <a:latin typeface="Huawei Sans" panose="020C0503030203020204" pitchFamily="34" charset="0"/>
                </a:endParaRPr>
              </a:p>
            </p:txBody>
          </p:sp>
          <p:sp>
            <p:nvSpPr>
              <p:cNvPr id="125" name="Freeform 16"/>
              <p:cNvSpPr>
                <a:spLocks noEditPoints="1"/>
              </p:cNvSpPr>
              <p:nvPr/>
            </p:nvSpPr>
            <p:spPr bwMode="auto">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auto" hangingPunct="1">
                  <a:spcBef>
                    <a:spcPts val="0"/>
                  </a:spcBef>
                  <a:spcAft>
                    <a:spcPts val="0"/>
                  </a:spcAft>
                  <a:defRPr/>
                </a:pPr>
                <a:endParaRPr lang="en-US" altLang="zh-CN" sz="300" kern="0" dirty="0">
                  <a:solidFill>
                    <a:schemeClr val="bg1"/>
                  </a:solidFill>
                  <a:latin typeface="Huawei Sans" panose="020C0503030203020204" pitchFamily="34" charset="0"/>
                </a:endParaRPr>
              </a:p>
            </p:txBody>
          </p:sp>
        </p:grpSp>
        <p:grpSp>
          <p:nvGrpSpPr>
            <p:cNvPr id="126" name="组合 758"/>
            <p:cNvGrpSpPr/>
            <p:nvPr/>
          </p:nvGrpSpPr>
          <p:grpSpPr bwMode="auto">
            <a:xfrm flipV="1">
              <a:off x="1341584" y="4724978"/>
              <a:ext cx="311978" cy="264190"/>
              <a:chOff x="7440613" y="4868863"/>
              <a:chExt cx="1019175" cy="828675"/>
            </a:xfrm>
            <a:solidFill>
              <a:schemeClr val="bg1">
                <a:lumMod val="65000"/>
              </a:schemeClr>
            </a:solidFill>
          </p:grpSpPr>
          <p:sp>
            <p:nvSpPr>
              <p:cNvPr id="127" name="Freeform 15"/>
              <p:cNvSpPr>
                <a:spLocks/>
              </p:cNvSpPr>
              <p:nvPr/>
            </p:nvSpPr>
            <p:spPr bwMode="auto">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auto" hangingPunct="1">
                  <a:spcBef>
                    <a:spcPts val="0"/>
                  </a:spcBef>
                  <a:spcAft>
                    <a:spcPts val="0"/>
                  </a:spcAft>
                  <a:defRPr/>
                </a:pPr>
                <a:endParaRPr lang="en-US" altLang="zh-CN" sz="300" kern="0" dirty="0">
                  <a:solidFill>
                    <a:schemeClr val="bg1"/>
                  </a:solidFill>
                  <a:latin typeface="Huawei Sans" panose="020C0503030203020204" pitchFamily="34" charset="0"/>
                </a:endParaRPr>
              </a:p>
            </p:txBody>
          </p:sp>
          <p:sp>
            <p:nvSpPr>
              <p:cNvPr id="128" name="Freeform 16"/>
              <p:cNvSpPr>
                <a:spLocks noEditPoints="1"/>
              </p:cNvSpPr>
              <p:nvPr/>
            </p:nvSpPr>
            <p:spPr bwMode="auto">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auto" hangingPunct="1">
                  <a:spcBef>
                    <a:spcPts val="0"/>
                  </a:spcBef>
                  <a:spcAft>
                    <a:spcPts val="0"/>
                  </a:spcAft>
                  <a:defRPr/>
                </a:pPr>
                <a:endParaRPr lang="en-US" altLang="zh-CN" sz="300" kern="0" dirty="0">
                  <a:solidFill>
                    <a:schemeClr val="bg1"/>
                  </a:solidFill>
                  <a:latin typeface="Huawei Sans" panose="020C0503030203020204" pitchFamily="34" charset="0"/>
                </a:endParaRPr>
              </a:p>
            </p:txBody>
          </p:sp>
        </p:grpSp>
        <p:grpSp>
          <p:nvGrpSpPr>
            <p:cNvPr id="129" name="组合 758"/>
            <p:cNvGrpSpPr/>
            <p:nvPr/>
          </p:nvGrpSpPr>
          <p:grpSpPr bwMode="auto">
            <a:xfrm flipV="1">
              <a:off x="1917297" y="4724978"/>
              <a:ext cx="311978" cy="264190"/>
              <a:chOff x="7440613" y="4868863"/>
              <a:chExt cx="1019175" cy="828675"/>
            </a:xfrm>
            <a:solidFill>
              <a:schemeClr val="bg1">
                <a:lumMod val="65000"/>
              </a:schemeClr>
            </a:solidFill>
          </p:grpSpPr>
          <p:sp>
            <p:nvSpPr>
              <p:cNvPr id="130" name="Freeform 15"/>
              <p:cNvSpPr>
                <a:spLocks/>
              </p:cNvSpPr>
              <p:nvPr/>
            </p:nvSpPr>
            <p:spPr bwMode="auto">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auto" hangingPunct="1">
                  <a:spcBef>
                    <a:spcPts val="0"/>
                  </a:spcBef>
                  <a:spcAft>
                    <a:spcPts val="0"/>
                  </a:spcAft>
                  <a:defRPr/>
                </a:pPr>
                <a:endParaRPr lang="en-US" altLang="zh-CN" sz="300" kern="0" dirty="0">
                  <a:solidFill>
                    <a:schemeClr val="bg1"/>
                  </a:solidFill>
                  <a:latin typeface="Huawei Sans" panose="020C0503030203020204" pitchFamily="34" charset="0"/>
                </a:endParaRPr>
              </a:p>
            </p:txBody>
          </p:sp>
          <p:sp>
            <p:nvSpPr>
              <p:cNvPr id="131" name="Freeform 16"/>
              <p:cNvSpPr>
                <a:spLocks noEditPoints="1"/>
              </p:cNvSpPr>
              <p:nvPr/>
            </p:nvSpPr>
            <p:spPr bwMode="auto">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auto" hangingPunct="1">
                  <a:spcBef>
                    <a:spcPts val="0"/>
                  </a:spcBef>
                  <a:spcAft>
                    <a:spcPts val="0"/>
                  </a:spcAft>
                  <a:defRPr/>
                </a:pPr>
                <a:endParaRPr lang="en-US" altLang="zh-CN" sz="300" kern="0" dirty="0">
                  <a:solidFill>
                    <a:schemeClr val="bg1"/>
                  </a:solidFill>
                  <a:latin typeface="Huawei Sans" panose="020C0503030203020204" pitchFamily="34" charset="0"/>
                </a:endParaRPr>
              </a:p>
            </p:txBody>
          </p:sp>
        </p:grpSp>
        <p:grpSp>
          <p:nvGrpSpPr>
            <p:cNvPr id="132" name="组合 758"/>
            <p:cNvGrpSpPr/>
            <p:nvPr/>
          </p:nvGrpSpPr>
          <p:grpSpPr bwMode="auto">
            <a:xfrm flipV="1">
              <a:off x="2493011" y="4724978"/>
              <a:ext cx="311978" cy="264190"/>
              <a:chOff x="7440613" y="4868863"/>
              <a:chExt cx="1019175" cy="828675"/>
            </a:xfrm>
            <a:solidFill>
              <a:schemeClr val="bg1">
                <a:lumMod val="65000"/>
              </a:schemeClr>
            </a:solidFill>
          </p:grpSpPr>
          <p:sp>
            <p:nvSpPr>
              <p:cNvPr id="133" name="Freeform 15"/>
              <p:cNvSpPr>
                <a:spLocks/>
              </p:cNvSpPr>
              <p:nvPr/>
            </p:nvSpPr>
            <p:spPr bwMode="auto">
              <a:xfrm>
                <a:off x="7832726" y="5462588"/>
                <a:ext cx="234950" cy="234950"/>
              </a:xfrm>
              <a:custGeom>
                <a:avLst/>
                <a:gdLst/>
                <a:ahLst/>
                <a:cxnLst>
                  <a:cxn ang="0">
                    <a:pos x="3281" y="680"/>
                  </a:cxn>
                  <a:cxn ang="0">
                    <a:pos x="3439" y="907"/>
                  </a:cxn>
                  <a:cxn ang="0">
                    <a:pos x="3559" y="1151"/>
                  </a:cxn>
                  <a:cxn ang="0">
                    <a:pos x="3642" y="1406"/>
                  </a:cxn>
                  <a:cxn ang="0">
                    <a:pos x="3686" y="1670"/>
                  </a:cxn>
                  <a:cxn ang="0">
                    <a:pos x="3693" y="1936"/>
                  </a:cxn>
                  <a:cxn ang="0">
                    <a:pos x="3661" y="2201"/>
                  </a:cxn>
                  <a:cxn ang="0">
                    <a:pos x="3591" y="2460"/>
                  </a:cxn>
                  <a:cxn ang="0">
                    <a:pos x="3484" y="2708"/>
                  </a:cxn>
                  <a:cxn ang="0">
                    <a:pos x="3339" y="2941"/>
                  </a:cxn>
                  <a:cxn ang="0">
                    <a:pos x="3155" y="3155"/>
                  </a:cxn>
                  <a:cxn ang="0">
                    <a:pos x="2941" y="3339"/>
                  </a:cxn>
                  <a:cxn ang="0">
                    <a:pos x="2708" y="3484"/>
                  </a:cxn>
                  <a:cxn ang="0">
                    <a:pos x="2460" y="3592"/>
                  </a:cxn>
                  <a:cxn ang="0">
                    <a:pos x="2201" y="3661"/>
                  </a:cxn>
                  <a:cxn ang="0">
                    <a:pos x="1936" y="3693"/>
                  </a:cxn>
                  <a:cxn ang="0">
                    <a:pos x="1670" y="3687"/>
                  </a:cxn>
                  <a:cxn ang="0">
                    <a:pos x="1408" y="3643"/>
                  </a:cxn>
                  <a:cxn ang="0">
                    <a:pos x="1152" y="3561"/>
                  </a:cxn>
                  <a:cxn ang="0">
                    <a:pos x="908" y="3440"/>
                  </a:cxn>
                  <a:cxn ang="0">
                    <a:pos x="680" y="3282"/>
                  </a:cxn>
                  <a:cxn ang="0">
                    <a:pos x="475" y="3086"/>
                  </a:cxn>
                  <a:cxn ang="0">
                    <a:pos x="304" y="2866"/>
                  </a:cxn>
                  <a:cxn ang="0">
                    <a:pos x="172" y="2627"/>
                  </a:cxn>
                  <a:cxn ang="0">
                    <a:pos x="76" y="2374"/>
                  </a:cxn>
                  <a:cxn ang="0">
                    <a:pos x="19" y="2114"/>
                  </a:cxn>
                  <a:cxn ang="0">
                    <a:pos x="0" y="1848"/>
                  </a:cxn>
                  <a:cxn ang="0">
                    <a:pos x="19" y="1582"/>
                  </a:cxn>
                  <a:cxn ang="0">
                    <a:pos x="76" y="1321"/>
                  </a:cxn>
                  <a:cxn ang="0">
                    <a:pos x="171" y="1069"/>
                  </a:cxn>
                  <a:cxn ang="0">
                    <a:pos x="304" y="830"/>
                  </a:cxn>
                  <a:cxn ang="0">
                    <a:pos x="475" y="609"/>
                  </a:cxn>
                  <a:cxn ang="0">
                    <a:pos x="680" y="414"/>
                  </a:cxn>
                  <a:cxn ang="0">
                    <a:pos x="907" y="255"/>
                  </a:cxn>
                  <a:cxn ang="0">
                    <a:pos x="1151" y="135"/>
                  </a:cxn>
                  <a:cxn ang="0">
                    <a:pos x="1407" y="52"/>
                  </a:cxn>
                  <a:cxn ang="0">
                    <a:pos x="1669" y="8"/>
                  </a:cxn>
                  <a:cxn ang="0">
                    <a:pos x="1936" y="2"/>
                  </a:cxn>
                  <a:cxn ang="0">
                    <a:pos x="2201" y="33"/>
                  </a:cxn>
                  <a:cxn ang="0">
                    <a:pos x="2459" y="104"/>
                  </a:cxn>
                  <a:cxn ang="0">
                    <a:pos x="2708" y="211"/>
                  </a:cxn>
                  <a:cxn ang="0">
                    <a:pos x="2940" y="356"/>
                  </a:cxn>
                  <a:cxn ang="0">
                    <a:pos x="3154" y="539"/>
                  </a:cxn>
                </a:cxnLst>
                <a:rect l="0" t="0" r="r" b="b"/>
                <a:pathLst>
                  <a:path w="3695" h="3695">
                    <a:moveTo>
                      <a:pt x="3154" y="539"/>
                    </a:moveTo>
                    <a:lnTo>
                      <a:pt x="3220" y="608"/>
                    </a:lnTo>
                    <a:lnTo>
                      <a:pt x="3281" y="680"/>
                    </a:lnTo>
                    <a:lnTo>
                      <a:pt x="3338" y="754"/>
                    </a:lnTo>
                    <a:lnTo>
                      <a:pt x="3391" y="829"/>
                    </a:lnTo>
                    <a:lnTo>
                      <a:pt x="3439" y="907"/>
                    </a:lnTo>
                    <a:lnTo>
                      <a:pt x="3483" y="987"/>
                    </a:lnTo>
                    <a:lnTo>
                      <a:pt x="3523" y="1068"/>
                    </a:lnTo>
                    <a:lnTo>
                      <a:pt x="3559" y="1151"/>
                    </a:lnTo>
                    <a:lnTo>
                      <a:pt x="3591" y="1235"/>
                    </a:lnTo>
                    <a:lnTo>
                      <a:pt x="3619" y="1320"/>
                    </a:lnTo>
                    <a:lnTo>
                      <a:pt x="3642" y="1406"/>
                    </a:lnTo>
                    <a:lnTo>
                      <a:pt x="3661" y="1493"/>
                    </a:lnTo>
                    <a:lnTo>
                      <a:pt x="3676" y="1582"/>
                    </a:lnTo>
                    <a:lnTo>
                      <a:pt x="3686" y="1670"/>
                    </a:lnTo>
                    <a:lnTo>
                      <a:pt x="3693" y="1758"/>
                    </a:lnTo>
                    <a:lnTo>
                      <a:pt x="3695" y="1847"/>
                    </a:lnTo>
                    <a:lnTo>
                      <a:pt x="3693" y="1936"/>
                    </a:lnTo>
                    <a:lnTo>
                      <a:pt x="3686" y="2024"/>
                    </a:lnTo>
                    <a:lnTo>
                      <a:pt x="3676" y="2113"/>
                    </a:lnTo>
                    <a:lnTo>
                      <a:pt x="3661" y="2201"/>
                    </a:lnTo>
                    <a:lnTo>
                      <a:pt x="3642" y="2288"/>
                    </a:lnTo>
                    <a:lnTo>
                      <a:pt x="3619" y="2374"/>
                    </a:lnTo>
                    <a:lnTo>
                      <a:pt x="3591" y="2460"/>
                    </a:lnTo>
                    <a:lnTo>
                      <a:pt x="3559" y="2544"/>
                    </a:lnTo>
                    <a:lnTo>
                      <a:pt x="3524" y="2626"/>
                    </a:lnTo>
                    <a:lnTo>
                      <a:pt x="3484" y="2708"/>
                    </a:lnTo>
                    <a:lnTo>
                      <a:pt x="3439" y="2788"/>
                    </a:lnTo>
                    <a:lnTo>
                      <a:pt x="3391" y="2865"/>
                    </a:lnTo>
                    <a:lnTo>
                      <a:pt x="3339" y="2941"/>
                    </a:lnTo>
                    <a:lnTo>
                      <a:pt x="3281" y="3015"/>
                    </a:lnTo>
                    <a:lnTo>
                      <a:pt x="3220" y="3086"/>
                    </a:lnTo>
                    <a:lnTo>
                      <a:pt x="3155" y="3155"/>
                    </a:lnTo>
                    <a:lnTo>
                      <a:pt x="3086" y="3220"/>
                    </a:lnTo>
                    <a:lnTo>
                      <a:pt x="3015" y="3282"/>
                    </a:lnTo>
                    <a:lnTo>
                      <a:pt x="2941" y="3339"/>
                    </a:lnTo>
                    <a:lnTo>
                      <a:pt x="2865" y="3391"/>
                    </a:lnTo>
                    <a:lnTo>
                      <a:pt x="2788" y="3440"/>
                    </a:lnTo>
                    <a:lnTo>
                      <a:pt x="2708" y="3484"/>
                    </a:lnTo>
                    <a:lnTo>
                      <a:pt x="2626" y="3524"/>
                    </a:lnTo>
                    <a:lnTo>
                      <a:pt x="2544" y="3560"/>
                    </a:lnTo>
                    <a:lnTo>
                      <a:pt x="2460" y="3592"/>
                    </a:lnTo>
                    <a:lnTo>
                      <a:pt x="2375" y="3619"/>
                    </a:lnTo>
                    <a:lnTo>
                      <a:pt x="2288" y="3643"/>
                    </a:lnTo>
                    <a:lnTo>
                      <a:pt x="2201" y="3661"/>
                    </a:lnTo>
                    <a:lnTo>
                      <a:pt x="2114" y="3676"/>
                    </a:lnTo>
                    <a:lnTo>
                      <a:pt x="2026" y="3687"/>
                    </a:lnTo>
                    <a:lnTo>
                      <a:pt x="1936" y="3693"/>
                    </a:lnTo>
                    <a:lnTo>
                      <a:pt x="1848" y="3695"/>
                    </a:lnTo>
                    <a:lnTo>
                      <a:pt x="1759" y="3693"/>
                    </a:lnTo>
                    <a:lnTo>
                      <a:pt x="1670" y="3687"/>
                    </a:lnTo>
                    <a:lnTo>
                      <a:pt x="1582" y="3676"/>
                    </a:lnTo>
                    <a:lnTo>
                      <a:pt x="1495" y="3662"/>
                    </a:lnTo>
                    <a:lnTo>
                      <a:pt x="1408" y="3643"/>
                    </a:lnTo>
                    <a:lnTo>
                      <a:pt x="1321" y="3620"/>
                    </a:lnTo>
                    <a:lnTo>
                      <a:pt x="1236" y="3592"/>
                    </a:lnTo>
                    <a:lnTo>
                      <a:pt x="1152" y="3561"/>
                    </a:lnTo>
                    <a:lnTo>
                      <a:pt x="1069" y="3524"/>
                    </a:lnTo>
                    <a:lnTo>
                      <a:pt x="987" y="3484"/>
                    </a:lnTo>
                    <a:lnTo>
                      <a:pt x="908" y="3440"/>
                    </a:lnTo>
                    <a:lnTo>
                      <a:pt x="830" y="3391"/>
                    </a:lnTo>
                    <a:lnTo>
                      <a:pt x="755" y="3339"/>
                    </a:lnTo>
                    <a:lnTo>
                      <a:pt x="680" y="3282"/>
                    </a:lnTo>
                    <a:lnTo>
                      <a:pt x="609" y="3220"/>
                    </a:lnTo>
                    <a:lnTo>
                      <a:pt x="541" y="3155"/>
                    </a:lnTo>
                    <a:lnTo>
                      <a:pt x="475" y="3086"/>
                    </a:lnTo>
                    <a:lnTo>
                      <a:pt x="414" y="3015"/>
                    </a:lnTo>
                    <a:lnTo>
                      <a:pt x="357" y="2941"/>
                    </a:lnTo>
                    <a:lnTo>
                      <a:pt x="304" y="2866"/>
                    </a:lnTo>
                    <a:lnTo>
                      <a:pt x="256" y="2788"/>
                    </a:lnTo>
                    <a:lnTo>
                      <a:pt x="212" y="2709"/>
                    </a:lnTo>
                    <a:lnTo>
                      <a:pt x="172" y="2627"/>
                    </a:lnTo>
                    <a:lnTo>
                      <a:pt x="136" y="2544"/>
                    </a:lnTo>
                    <a:lnTo>
                      <a:pt x="104" y="2460"/>
                    </a:lnTo>
                    <a:lnTo>
                      <a:pt x="76" y="2374"/>
                    </a:lnTo>
                    <a:lnTo>
                      <a:pt x="53" y="2288"/>
                    </a:lnTo>
                    <a:lnTo>
                      <a:pt x="34" y="2201"/>
                    </a:lnTo>
                    <a:lnTo>
                      <a:pt x="19" y="2114"/>
                    </a:lnTo>
                    <a:lnTo>
                      <a:pt x="9" y="2025"/>
                    </a:lnTo>
                    <a:lnTo>
                      <a:pt x="2" y="1937"/>
                    </a:lnTo>
                    <a:lnTo>
                      <a:pt x="0" y="1848"/>
                    </a:lnTo>
                    <a:lnTo>
                      <a:pt x="2" y="1759"/>
                    </a:lnTo>
                    <a:lnTo>
                      <a:pt x="9" y="1670"/>
                    </a:lnTo>
                    <a:lnTo>
                      <a:pt x="19" y="1582"/>
                    </a:lnTo>
                    <a:lnTo>
                      <a:pt x="34" y="1494"/>
                    </a:lnTo>
                    <a:lnTo>
                      <a:pt x="53" y="1407"/>
                    </a:lnTo>
                    <a:lnTo>
                      <a:pt x="76" y="1321"/>
                    </a:lnTo>
                    <a:lnTo>
                      <a:pt x="104" y="1236"/>
                    </a:lnTo>
                    <a:lnTo>
                      <a:pt x="136" y="1151"/>
                    </a:lnTo>
                    <a:lnTo>
                      <a:pt x="171" y="1069"/>
                    </a:lnTo>
                    <a:lnTo>
                      <a:pt x="211" y="988"/>
                    </a:lnTo>
                    <a:lnTo>
                      <a:pt x="255" y="907"/>
                    </a:lnTo>
                    <a:lnTo>
                      <a:pt x="304" y="830"/>
                    </a:lnTo>
                    <a:lnTo>
                      <a:pt x="356" y="754"/>
                    </a:lnTo>
                    <a:lnTo>
                      <a:pt x="414" y="681"/>
                    </a:lnTo>
                    <a:lnTo>
                      <a:pt x="475" y="609"/>
                    </a:lnTo>
                    <a:lnTo>
                      <a:pt x="540" y="540"/>
                    </a:lnTo>
                    <a:lnTo>
                      <a:pt x="609" y="475"/>
                    </a:lnTo>
                    <a:lnTo>
                      <a:pt x="680" y="414"/>
                    </a:lnTo>
                    <a:lnTo>
                      <a:pt x="754" y="356"/>
                    </a:lnTo>
                    <a:lnTo>
                      <a:pt x="830" y="303"/>
                    </a:lnTo>
                    <a:lnTo>
                      <a:pt x="907" y="255"/>
                    </a:lnTo>
                    <a:lnTo>
                      <a:pt x="987" y="211"/>
                    </a:lnTo>
                    <a:lnTo>
                      <a:pt x="1069" y="171"/>
                    </a:lnTo>
                    <a:lnTo>
                      <a:pt x="1151" y="135"/>
                    </a:lnTo>
                    <a:lnTo>
                      <a:pt x="1235" y="104"/>
                    </a:lnTo>
                    <a:lnTo>
                      <a:pt x="1320" y="76"/>
                    </a:lnTo>
                    <a:lnTo>
                      <a:pt x="1407" y="52"/>
                    </a:lnTo>
                    <a:lnTo>
                      <a:pt x="1494" y="33"/>
                    </a:lnTo>
                    <a:lnTo>
                      <a:pt x="1581" y="19"/>
                    </a:lnTo>
                    <a:lnTo>
                      <a:pt x="1669" y="8"/>
                    </a:lnTo>
                    <a:lnTo>
                      <a:pt x="1759" y="2"/>
                    </a:lnTo>
                    <a:lnTo>
                      <a:pt x="1847" y="0"/>
                    </a:lnTo>
                    <a:lnTo>
                      <a:pt x="1936" y="2"/>
                    </a:lnTo>
                    <a:lnTo>
                      <a:pt x="2025" y="8"/>
                    </a:lnTo>
                    <a:lnTo>
                      <a:pt x="2113" y="19"/>
                    </a:lnTo>
                    <a:lnTo>
                      <a:pt x="2201" y="33"/>
                    </a:lnTo>
                    <a:lnTo>
                      <a:pt x="2287" y="52"/>
                    </a:lnTo>
                    <a:lnTo>
                      <a:pt x="2374" y="76"/>
                    </a:lnTo>
                    <a:lnTo>
                      <a:pt x="2459" y="104"/>
                    </a:lnTo>
                    <a:lnTo>
                      <a:pt x="2543" y="135"/>
                    </a:lnTo>
                    <a:lnTo>
                      <a:pt x="2626" y="171"/>
                    </a:lnTo>
                    <a:lnTo>
                      <a:pt x="2708" y="211"/>
                    </a:lnTo>
                    <a:lnTo>
                      <a:pt x="2787" y="255"/>
                    </a:lnTo>
                    <a:lnTo>
                      <a:pt x="2865" y="303"/>
                    </a:lnTo>
                    <a:lnTo>
                      <a:pt x="2940" y="356"/>
                    </a:lnTo>
                    <a:lnTo>
                      <a:pt x="3015" y="413"/>
                    </a:lnTo>
                    <a:lnTo>
                      <a:pt x="3086" y="474"/>
                    </a:lnTo>
                    <a:lnTo>
                      <a:pt x="3154" y="539"/>
                    </a:lnTo>
                    <a:close/>
                  </a:path>
                </a:pathLst>
              </a:custGeom>
              <a:grpFill/>
              <a:ln w="9525">
                <a:noFill/>
                <a:round/>
                <a:headEnd/>
                <a:tailEnd/>
              </a:ln>
            </p:spPr>
            <p:txBody>
              <a:bodyPr/>
              <a:lstStyle/>
              <a:p>
                <a:pPr algn="ctr" eaLnBrk="1" fontAlgn="auto" hangingPunct="1">
                  <a:spcBef>
                    <a:spcPts val="0"/>
                  </a:spcBef>
                  <a:spcAft>
                    <a:spcPts val="0"/>
                  </a:spcAft>
                  <a:defRPr/>
                </a:pPr>
                <a:endParaRPr lang="en-US" altLang="zh-CN" sz="300" kern="0" dirty="0">
                  <a:solidFill>
                    <a:schemeClr val="bg1"/>
                  </a:solidFill>
                  <a:latin typeface="Huawei Sans" panose="020C0503030203020204" pitchFamily="34" charset="0"/>
                </a:endParaRPr>
              </a:p>
            </p:txBody>
          </p:sp>
          <p:sp>
            <p:nvSpPr>
              <p:cNvPr id="134" name="Freeform 16"/>
              <p:cNvSpPr>
                <a:spLocks noEditPoints="1"/>
              </p:cNvSpPr>
              <p:nvPr/>
            </p:nvSpPr>
            <p:spPr bwMode="auto">
              <a:xfrm>
                <a:off x="7440613" y="4868863"/>
                <a:ext cx="1019175" cy="544513"/>
              </a:xfrm>
              <a:custGeom>
                <a:avLst/>
                <a:gdLst/>
                <a:ahLst/>
                <a:cxnLst>
                  <a:cxn ang="0">
                    <a:pos x="16025" y="3351"/>
                  </a:cxn>
                  <a:cxn ang="0">
                    <a:pos x="14975" y="4351"/>
                  </a:cxn>
                  <a:cxn ang="0">
                    <a:pos x="14184" y="3632"/>
                  </a:cxn>
                  <a:cxn ang="0">
                    <a:pos x="12564" y="2563"/>
                  </a:cxn>
                  <a:cxn ang="0">
                    <a:pos x="10805" y="1850"/>
                  </a:cxn>
                  <a:cxn ang="0">
                    <a:pos x="8960" y="1494"/>
                  </a:cxn>
                  <a:cxn ang="0">
                    <a:pos x="7087" y="1494"/>
                  </a:cxn>
                  <a:cxn ang="0">
                    <a:pos x="5243" y="1851"/>
                  </a:cxn>
                  <a:cxn ang="0">
                    <a:pos x="3483" y="2564"/>
                  </a:cxn>
                  <a:cxn ang="0">
                    <a:pos x="1864" y="3634"/>
                  </a:cxn>
                  <a:cxn ang="0">
                    <a:pos x="1075" y="4353"/>
                  </a:cxn>
                  <a:cxn ang="0">
                    <a:pos x="24" y="3353"/>
                  </a:cxn>
                  <a:cxn ang="0">
                    <a:pos x="516" y="2880"/>
                  </a:cxn>
                  <a:cxn ang="0">
                    <a:pos x="2325" y="1549"/>
                  </a:cxn>
                  <a:cxn ang="0">
                    <a:pos x="4312" y="627"/>
                  </a:cxn>
                  <a:cxn ang="0">
                    <a:pos x="6413" y="115"/>
                  </a:cxn>
                  <a:cxn ang="0">
                    <a:pos x="8562" y="13"/>
                  </a:cxn>
                  <a:cxn ang="0">
                    <a:pos x="10694" y="319"/>
                  </a:cxn>
                  <a:cxn ang="0">
                    <a:pos x="12747" y="1036"/>
                  </a:cxn>
                  <a:cxn ang="0">
                    <a:pos x="14654" y="2160"/>
                  </a:cxn>
                  <a:cxn ang="0">
                    <a:pos x="14055" y="5373"/>
                  </a:cxn>
                  <a:cxn ang="0">
                    <a:pos x="12871" y="6404"/>
                  </a:cxn>
                  <a:cxn ang="0">
                    <a:pos x="12058" y="5702"/>
                  </a:cxn>
                  <a:cxn ang="0">
                    <a:pos x="10898" y="5017"/>
                  </a:cxn>
                  <a:cxn ang="0">
                    <a:pos x="9649" y="4582"/>
                  </a:cxn>
                  <a:cxn ang="0">
                    <a:pos x="8352" y="4395"/>
                  </a:cxn>
                  <a:cxn ang="0">
                    <a:pos x="7044" y="4457"/>
                  </a:cxn>
                  <a:cxn ang="0">
                    <a:pos x="5767" y="4769"/>
                  </a:cxn>
                  <a:cxn ang="0">
                    <a:pos x="4558" y="5329"/>
                  </a:cxn>
                  <a:cxn ang="0">
                    <a:pos x="3457" y="6139"/>
                  </a:cxn>
                  <a:cxn ang="0">
                    <a:pos x="3129" y="6456"/>
                  </a:cxn>
                  <a:cxn ang="0">
                    <a:pos x="2045" y="5322"/>
                  </a:cxn>
                  <a:cxn ang="0">
                    <a:pos x="2731" y="4697"/>
                  </a:cxn>
                  <a:cxn ang="0">
                    <a:pos x="4122" y="3779"/>
                  </a:cxn>
                  <a:cxn ang="0">
                    <a:pos x="5635" y="3166"/>
                  </a:cxn>
                  <a:cxn ang="0">
                    <a:pos x="7219" y="2859"/>
                  </a:cxn>
                  <a:cxn ang="0">
                    <a:pos x="8829" y="2859"/>
                  </a:cxn>
                  <a:cxn ang="0">
                    <a:pos x="10413" y="3165"/>
                  </a:cxn>
                  <a:cxn ang="0">
                    <a:pos x="11926" y="3777"/>
                  </a:cxn>
                  <a:cxn ang="0">
                    <a:pos x="13318" y="4696"/>
                  </a:cxn>
                  <a:cxn ang="0">
                    <a:pos x="14005" y="5321"/>
                  </a:cxn>
                  <a:cxn ang="0">
                    <a:pos x="10854" y="8576"/>
                  </a:cxn>
                  <a:cxn ang="0">
                    <a:pos x="10754" y="8472"/>
                  </a:cxn>
                  <a:cxn ang="0">
                    <a:pos x="10150" y="7980"/>
                  </a:cxn>
                  <a:cxn ang="0">
                    <a:pos x="9479" y="7627"/>
                  </a:cxn>
                  <a:cxn ang="0">
                    <a:pos x="8762" y="7416"/>
                  </a:cxn>
                  <a:cxn ang="0">
                    <a:pos x="8025" y="7345"/>
                  </a:cxn>
                  <a:cxn ang="0">
                    <a:pos x="7287" y="7416"/>
                  </a:cxn>
                  <a:cxn ang="0">
                    <a:pos x="6571" y="7627"/>
                  </a:cxn>
                  <a:cxn ang="0">
                    <a:pos x="5900" y="7980"/>
                  </a:cxn>
                  <a:cxn ang="0">
                    <a:pos x="5297" y="8473"/>
                  </a:cxn>
                  <a:cxn ang="0">
                    <a:pos x="5198" y="8576"/>
                  </a:cxn>
                  <a:cxn ang="0">
                    <a:pos x="4197" y="7425"/>
                  </a:cxn>
                  <a:cxn ang="0">
                    <a:pos x="4843" y="6865"/>
                  </a:cxn>
                  <a:cxn ang="0">
                    <a:pos x="5758" y="6325"/>
                  </a:cxn>
                  <a:cxn ang="0">
                    <a:pos x="6743" y="5981"/>
                  </a:cxn>
                  <a:cxn ang="0">
                    <a:pos x="7766" y="5833"/>
                  </a:cxn>
                  <a:cxn ang="0">
                    <a:pos x="8797" y="5882"/>
                  </a:cxn>
                  <a:cxn ang="0">
                    <a:pos x="9806" y="6127"/>
                  </a:cxn>
                  <a:cxn ang="0">
                    <a:pos x="10760" y="6570"/>
                  </a:cxn>
                  <a:cxn ang="0">
                    <a:pos x="11627" y="7208"/>
                  </a:cxn>
                  <a:cxn ang="0">
                    <a:pos x="11903" y="7475"/>
                  </a:cxn>
                </a:cxnLst>
                <a:rect l="0" t="0" r="r" b="b"/>
                <a:pathLst>
                  <a:path w="16050" h="8576">
                    <a:moveTo>
                      <a:pt x="15950" y="3273"/>
                    </a:moveTo>
                    <a:lnTo>
                      <a:pt x="15975" y="3299"/>
                    </a:lnTo>
                    <a:lnTo>
                      <a:pt x="16000" y="3324"/>
                    </a:lnTo>
                    <a:lnTo>
                      <a:pt x="16025" y="3351"/>
                    </a:lnTo>
                    <a:lnTo>
                      <a:pt x="16050" y="3377"/>
                    </a:lnTo>
                    <a:lnTo>
                      <a:pt x="15025" y="4402"/>
                    </a:lnTo>
                    <a:lnTo>
                      <a:pt x="15000" y="4377"/>
                    </a:lnTo>
                    <a:lnTo>
                      <a:pt x="14975" y="4351"/>
                    </a:lnTo>
                    <a:lnTo>
                      <a:pt x="14950" y="4325"/>
                    </a:lnTo>
                    <a:lnTo>
                      <a:pt x="14923" y="4300"/>
                    </a:lnTo>
                    <a:lnTo>
                      <a:pt x="14560" y="3955"/>
                    </a:lnTo>
                    <a:lnTo>
                      <a:pt x="14184" y="3632"/>
                    </a:lnTo>
                    <a:lnTo>
                      <a:pt x="13796" y="3330"/>
                    </a:lnTo>
                    <a:lnTo>
                      <a:pt x="13396" y="3053"/>
                    </a:lnTo>
                    <a:lnTo>
                      <a:pt x="12984" y="2797"/>
                    </a:lnTo>
                    <a:lnTo>
                      <a:pt x="12564" y="2563"/>
                    </a:lnTo>
                    <a:lnTo>
                      <a:pt x="12136" y="2351"/>
                    </a:lnTo>
                    <a:lnTo>
                      <a:pt x="11698" y="2161"/>
                    </a:lnTo>
                    <a:lnTo>
                      <a:pt x="11254" y="1995"/>
                    </a:lnTo>
                    <a:lnTo>
                      <a:pt x="10805" y="1850"/>
                    </a:lnTo>
                    <a:lnTo>
                      <a:pt x="10349" y="1728"/>
                    </a:lnTo>
                    <a:lnTo>
                      <a:pt x="9889" y="1628"/>
                    </a:lnTo>
                    <a:lnTo>
                      <a:pt x="9426" y="1549"/>
                    </a:lnTo>
                    <a:lnTo>
                      <a:pt x="8960" y="1494"/>
                    </a:lnTo>
                    <a:lnTo>
                      <a:pt x="8492" y="1461"/>
                    </a:lnTo>
                    <a:lnTo>
                      <a:pt x="8024" y="1450"/>
                    </a:lnTo>
                    <a:lnTo>
                      <a:pt x="7556" y="1461"/>
                    </a:lnTo>
                    <a:lnTo>
                      <a:pt x="7087" y="1494"/>
                    </a:lnTo>
                    <a:lnTo>
                      <a:pt x="6622" y="1550"/>
                    </a:lnTo>
                    <a:lnTo>
                      <a:pt x="6158" y="1629"/>
                    </a:lnTo>
                    <a:lnTo>
                      <a:pt x="5699" y="1729"/>
                    </a:lnTo>
                    <a:lnTo>
                      <a:pt x="5243" y="1851"/>
                    </a:lnTo>
                    <a:lnTo>
                      <a:pt x="4793" y="1996"/>
                    </a:lnTo>
                    <a:lnTo>
                      <a:pt x="4350" y="2163"/>
                    </a:lnTo>
                    <a:lnTo>
                      <a:pt x="3912" y="2352"/>
                    </a:lnTo>
                    <a:lnTo>
                      <a:pt x="3483" y="2564"/>
                    </a:lnTo>
                    <a:lnTo>
                      <a:pt x="3064" y="2799"/>
                    </a:lnTo>
                    <a:lnTo>
                      <a:pt x="2652" y="3055"/>
                    </a:lnTo>
                    <a:lnTo>
                      <a:pt x="2253" y="3332"/>
                    </a:lnTo>
                    <a:lnTo>
                      <a:pt x="1864" y="3634"/>
                    </a:lnTo>
                    <a:lnTo>
                      <a:pt x="1488" y="3957"/>
                    </a:lnTo>
                    <a:lnTo>
                      <a:pt x="1125" y="4302"/>
                    </a:lnTo>
                    <a:lnTo>
                      <a:pt x="1099" y="4327"/>
                    </a:lnTo>
                    <a:lnTo>
                      <a:pt x="1075" y="4353"/>
                    </a:lnTo>
                    <a:lnTo>
                      <a:pt x="1050" y="4378"/>
                    </a:lnTo>
                    <a:lnTo>
                      <a:pt x="1025" y="4404"/>
                    </a:lnTo>
                    <a:lnTo>
                      <a:pt x="0" y="3378"/>
                    </a:lnTo>
                    <a:lnTo>
                      <a:pt x="24" y="3353"/>
                    </a:lnTo>
                    <a:lnTo>
                      <a:pt x="49" y="3326"/>
                    </a:lnTo>
                    <a:lnTo>
                      <a:pt x="74" y="3301"/>
                    </a:lnTo>
                    <a:lnTo>
                      <a:pt x="99" y="3276"/>
                    </a:lnTo>
                    <a:lnTo>
                      <a:pt x="516" y="2880"/>
                    </a:lnTo>
                    <a:lnTo>
                      <a:pt x="948" y="2509"/>
                    </a:lnTo>
                    <a:lnTo>
                      <a:pt x="1394" y="2162"/>
                    </a:lnTo>
                    <a:lnTo>
                      <a:pt x="1854" y="1843"/>
                    </a:lnTo>
                    <a:lnTo>
                      <a:pt x="2325" y="1549"/>
                    </a:lnTo>
                    <a:lnTo>
                      <a:pt x="2808" y="1280"/>
                    </a:lnTo>
                    <a:lnTo>
                      <a:pt x="3301" y="1037"/>
                    </a:lnTo>
                    <a:lnTo>
                      <a:pt x="3803" y="820"/>
                    </a:lnTo>
                    <a:lnTo>
                      <a:pt x="4312" y="627"/>
                    </a:lnTo>
                    <a:lnTo>
                      <a:pt x="4830" y="461"/>
                    </a:lnTo>
                    <a:lnTo>
                      <a:pt x="5353" y="320"/>
                    </a:lnTo>
                    <a:lnTo>
                      <a:pt x="5881" y="205"/>
                    </a:lnTo>
                    <a:lnTo>
                      <a:pt x="6413" y="115"/>
                    </a:lnTo>
                    <a:lnTo>
                      <a:pt x="6949" y="51"/>
                    </a:lnTo>
                    <a:lnTo>
                      <a:pt x="7485" y="13"/>
                    </a:lnTo>
                    <a:lnTo>
                      <a:pt x="8024" y="0"/>
                    </a:lnTo>
                    <a:lnTo>
                      <a:pt x="8562" y="13"/>
                    </a:lnTo>
                    <a:lnTo>
                      <a:pt x="9099" y="51"/>
                    </a:lnTo>
                    <a:lnTo>
                      <a:pt x="9634" y="115"/>
                    </a:lnTo>
                    <a:lnTo>
                      <a:pt x="10167" y="205"/>
                    </a:lnTo>
                    <a:lnTo>
                      <a:pt x="10694" y="319"/>
                    </a:lnTo>
                    <a:lnTo>
                      <a:pt x="11218" y="460"/>
                    </a:lnTo>
                    <a:lnTo>
                      <a:pt x="11735" y="626"/>
                    </a:lnTo>
                    <a:lnTo>
                      <a:pt x="12245" y="818"/>
                    </a:lnTo>
                    <a:lnTo>
                      <a:pt x="12747" y="1036"/>
                    </a:lnTo>
                    <a:lnTo>
                      <a:pt x="13239" y="1278"/>
                    </a:lnTo>
                    <a:lnTo>
                      <a:pt x="13722" y="1547"/>
                    </a:lnTo>
                    <a:lnTo>
                      <a:pt x="14194" y="1841"/>
                    </a:lnTo>
                    <a:lnTo>
                      <a:pt x="14654" y="2160"/>
                    </a:lnTo>
                    <a:lnTo>
                      <a:pt x="15100" y="2506"/>
                    </a:lnTo>
                    <a:lnTo>
                      <a:pt x="15532" y="2877"/>
                    </a:lnTo>
                    <a:lnTo>
                      <a:pt x="15950" y="3273"/>
                    </a:lnTo>
                    <a:close/>
                    <a:moveTo>
                      <a:pt x="14055" y="5373"/>
                    </a:moveTo>
                    <a:lnTo>
                      <a:pt x="12946" y="6481"/>
                    </a:lnTo>
                    <a:lnTo>
                      <a:pt x="12921" y="6456"/>
                    </a:lnTo>
                    <a:lnTo>
                      <a:pt x="12897" y="6430"/>
                    </a:lnTo>
                    <a:lnTo>
                      <a:pt x="12871" y="6404"/>
                    </a:lnTo>
                    <a:lnTo>
                      <a:pt x="12846" y="6379"/>
                    </a:lnTo>
                    <a:lnTo>
                      <a:pt x="12592" y="6137"/>
                    </a:lnTo>
                    <a:lnTo>
                      <a:pt x="12329" y="5912"/>
                    </a:lnTo>
                    <a:lnTo>
                      <a:pt x="12058" y="5702"/>
                    </a:lnTo>
                    <a:lnTo>
                      <a:pt x="11778" y="5507"/>
                    </a:lnTo>
                    <a:lnTo>
                      <a:pt x="11491" y="5328"/>
                    </a:lnTo>
                    <a:lnTo>
                      <a:pt x="11198" y="5165"/>
                    </a:lnTo>
                    <a:lnTo>
                      <a:pt x="10898" y="5017"/>
                    </a:lnTo>
                    <a:lnTo>
                      <a:pt x="10592" y="4885"/>
                    </a:lnTo>
                    <a:lnTo>
                      <a:pt x="10282" y="4768"/>
                    </a:lnTo>
                    <a:lnTo>
                      <a:pt x="9967" y="4667"/>
                    </a:lnTo>
                    <a:lnTo>
                      <a:pt x="9649" y="4582"/>
                    </a:lnTo>
                    <a:lnTo>
                      <a:pt x="9328" y="4512"/>
                    </a:lnTo>
                    <a:lnTo>
                      <a:pt x="9004" y="4457"/>
                    </a:lnTo>
                    <a:lnTo>
                      <a:pt x="8679" y="4418"/>
                    </a:lnTo>
                    <a:lnTo>
                      <a:pt x="8352" y="4395"/>
                    </a:lnTo>
                    <a:lnTo>
                      <a:pt x="8024" y="4387"/>
                    </a:lnTo>
                    <a:lnTo>
                      <a:pt x="7697" y="4395"/>
                    </a:lnTo>
                    <a:lnTo>
                      <a:pt x="7370" y="4418"/>
                    </a:lnTo>
                    <a:lnTo>
                      <a:pt x="7044" y="4457"/>
                    </a:lnTo>
                    <a:lnTo>
                      <a:pt x="6721" y="4512"/>
                    </a:lnTo>
                    <a:lnTo>
                      <a:pt x="6399" y="4582"/>
                    </a:lnTo>
                    <a:lnTo>
                      <a:pt x="6081" y="4668"/>
                    </a:lnTo>
                    <a:lnTo>
                      <a:pt x="5767" y="4769"/>
                    </a:lnTo>
                    <a:lnTo>
                      <a:pt x="5457" y="4886"/>
                    </a:lnTo>
                    <a:lnTo>
                      <a:pt x="5151" y="5018"/>
                    </a:lnTo>
                    <a:lnTo>
                      <a:pt x="4851" y="5166"/>
                    </a:lnTo>
                    <a:lnTo>
                      <a:pt x="4558" y="5329"/>
                    </a:lnTo>
                    <a:lnTo>
                      <a:pt x="4271" y="5509"/>
                    </a:lnTo>
                    <a:lnTo>
                      <a:pt x="3991" y="5703"/>
                    </a:lnTo>
                    <a:lnTo>
                      <a:pt x="3720" y="5913"/>
                    </a:lnTo>
                    <a:lnTo>
                      <a:pt x="3457" y="6139"/>
                    </a:lnTo>
                    <a:lnTo>
                      <a:pt x="3203" y="6380"/>
                    </a:lnTo>
                    <a:lnTo>
                      <a:pt x="3178" y="6406"/>
                    </a:lnTo>
                    <a:lnTo>
                      <a:pt x="3154" y="6431"/>
                    </a:lnTo>
                    <a:lnTo>
                      <a:pt x="3129" y="6456"/>
                    </a:lnTo>
                    <a:lnTo>
                      <a:pt x="3104" y="6482"/>
                    </a:lnTo>
                    <a:lnTo>
                      <a:pt x="1996" y="5374"/>
                    </a:lnTo>
                    <a:lnTo>
                      <a:pt x="2020" y="5348"/>
                    </a:lnTo>
                    <a:lnTo>
                      <a:pt x="2045" y="5322"/>
                    </a:lnTo>
                    <a:lnTo>
                      <a:pt x="2069" y="5297"/>
                    </a:lnTo>
                    <a:lnTo>
                      <a:pt x="2095" y="5272"/>
                    </a:lnTo>
                    <a:lnTo>
                      <a:pt x="2406" y="4975"/>
                    </a:lnTo>
                    <a:lnTo>
                      <a:pt x="2731" y="4697"/>
                    </a:lnTo>
                    <a:lnTo>
                      <a:pt x="3065" y="4439"/>
                    </a:lnTo>
                    <a:lnTo>
                      <a:pt x="3408" y="4199"/>
                    </a:lnTo>
                    <a:lnTo>
                      <a:pt x="3761" y="3980"/>
                    </a:lnTo>
                    <a:lnTo>
                      <a:pt x="4122" y="3779"/>
                    </a:lnTo>
                    <a:lnTo>
                      <a:pt x="4491" y="3596"/>
                    </a:lnTo>
                    <a:lnTo>
                      <a:pt x="4866" y="3434"/>
                    </a:lnTo>
                    <a:lnTo>
                      <a:pt x="5247" y="3290"/>
                    </a:lnTo>
                    <a:lnTo>
                      <a:pt x="5635" y="3166"/>
                    </a:lnTo>
                    <a:lnTo>
                      <a:pt x="6026" y="3061"/>
                    </a:lnTo>
                    <a:lnTo>
                      <a:pt x="6421" y="2974"/>
                    </a:lnTo>
                    <a:lnTo>
                      <a:pt x="6819" y="2907"/>
                    </a:lnTo>
                    <a:lnTo>
                      <a:pt x="7219" y="2859"/>
                    </a:lnTo>
                    <a:lnTo>
                      <a:pt x="7622" y="2831"/>
                    </a:lnTo>
                    <a:lnTo>
                      <a:pt x="8024" y="2821"/>
                    </a:lnTo>
                    <a:lnTo>
                      <a:pt x="8427" y="2831"/>
                    </a:lnTo>
                    <a:lnTo>
                      <a:pt x="8829" y="2859"/>
                    </a:lnTo>
                    <a:lnTo>
                      <a:pt x="9229" y="2907"/>
                    </a:lnTo>
                    <a:lnTo>
                      <a:pt x="9627" y="2973"/>
                    </a:lnTo>
                    <a:lnTo>
                      <a:pt x="10022" y="3060"/>
                    </a:lnTo>
                    <a:lnTo>
                      <a:pt x="10413" y="3165"/>
                    </a:lnTo>
                    <a:lnTo>
                      <a:pt x="10801" y="3289"/>
                    </a:lnTo>
                    <a:lnTo>
                      <a:pt x="11182" y="3433"/>
                    </a:lnTo>
                    <a:lnTo>
                      <a:pt x="11558" y="3595"/>
                    </a:lnTo>
                    <a:lnTo>
                      <a:pt x="11926" y="3777"/>
                    </a:lnTo>
                    <a:lnTo>
                      <a:pt x="12287" y="3978"/>
                    </a:lnTo>
                    <a:lnTo>
                      <a:pt x="12640" y="4198"/>
                    </a:lnTo>
                    <a:lnTo>
                      <a:pt x="12984" y="4437"/>
                    </a:lnTo>
                    <a:lnTo>
                      <a:pt x="13318" y="4696"/>
                    </a:lnTo>
                    <a:lnTo>
                      <a:pt x="13641" y="4973"/>
                    </a:lnTo>
                    <a:lnTo>
                      <a:pt x="13954" y="5270"/>
                    </a:lnTo>
                    <a:lnTo>
                      <a:pt x="13980" y="5295"/>
                    </a:lnTo>
                    <a:lnTo>
                      <a:pt x="14005" y="5321"/>
                    </a:lnTo>
                    <a:lnTo>
                      <a:pt x="14030" y="5347"/>
                    </a:lnTo>
                    <a:lnTo>
                      <a:pt x="14055" y="5373"/>
                    </a:lnTo>
                    <a:close/>
                    <a:moveTo>
                      <a:pt x="11928" y="7501"/>
                    </a:moveTo>
                    <a:lnTo>
                      <a:pt x="10854" y="8576"/>
                    </a:lnTo>
                    <a:lnTo>
                      <a:pt x="10829" y="8549"/>
                    </a:lnTo>
                    <a:lnTo>
                      <a:pt x="10805" y="8523"/>
                    </a:lnTo>
                    <a:lnTo>
                      <a:pt x="10780" y="8498"/>
                    </a:lnTo>
                    <a:lnTo>
                      <a:pt x="10754" y="8472"/>
                    </a:lnTo>
                    <a:lnTo>
                      <a:pt x="10610" y="8336"/>
                    </a:lnTo>
                    <a:lnTo>
                      <a:pt x="10462" y="8208"/>
                    </a:lnTo>
                    <a:lnTo>
                      <a:pt x="10307" y="8089"/>
                    </a:lnTo>
                    <a:lnTo>
                      <a:pt x="10150" y="7980"/>
                    </a:lnTo>
                    <a:lnTo>
                      <a:pt x="9987" y="7878"/>
                    </a:lnTo>
                    <a:lnTo>
                      <a:pt x="9821" y="7785"/>
                    </a:lnTo>
                    <a:lnTo>
                      <a:pt x="9651" y="7702"/>
                    </a:lnTo>
                    <a:lnTo>
                      <a:pt x="9479" y="7627"/>
                    </a:lnTo>
                    <a:lnTo>
                      <a:pt x="9303" y="7561"/>
                    </a:lnTo>
                    <a:lnTo>
                      <a:pt x="9124" y="7504"/>
                    </a:lnTo>
                    <a:lnTo>
                      <a:pt x="8945" y="7456"/>
                    </a:lnTo>
                    <a:lnTo>
                      <a:pt x="8762" y="7416"/>
                    </a:lnTo>
                    <a:lnTo>
                      <a:pt x="8580" y="7384"/>
                    </a:lnTo>
                    <a:lnTo>
                      <a:pt x="8395" y="7362"/>
                    </a:lnTo>
                    <a:lnTo>
                      <a:pt x="8210" y="7349"/>
                    </a:lnTo>
                    <a:lnTo>
                      <a:pt x="8025" y="7345"/>
                    </a:lnTo>
                    <a:lnTo>
                      <a:pt x="7839" y="7349"/>
                    </a:lnTo>
                    <a:lnTo>
                      <a:pt x="7655" y="7363"/>
                    </a:lnTo>
                    <a:lnTo>
                      <a:pt x="7470" y="7385"/>
                    </a:lnTo>
                    <a:lnTo>
                      <a:pt x="7287" y="7416"/>
                    </a:lnTo>
                    <a:lnTo>
                      <a:pt x="7105" y="7456"/>
                    </a:lnTo>
                    <a:lnTo>
                      <a:pt x="6926" y="7504"/>
                    </a:lnTo>
                    <a:lnTo>
                      <a:pt x="6747" y="7561"/>
                    </a:lnTo>
                    <a:lnTo>
                      <a:pt x="6571" y="7627"/>
                    </a:lnTo>
                    <a:lnTo>
                      <a:pt x="6399" y="7703"/>
                    </a:lnTo>
                    <a:lnTo>
                      <a:pt x="6229" y="7786"/>
                    </a:lnTo>
                    <a:lnTo>
                      <a:pt x="6063" y="7878"/>
                    </a:lnTo>
                    <a:lnTo>
                      <a:pt x="5900" y="7980"/>
                    </a:lnTo>
                    <a:lnTo>
                      <a:pt x="5742" y="8090"/>
                    </a:lnTo>
                    <a:lnTo>
                      <a:pt x="5588" y="8209"/>
                    </a:lnTo>
                    <a:lnTo>
                      <a:pt x="5440" y="8337"/>
                    </a:lnTo>
                    <a:lnTo>
                      <a:pt x="5297" y="8473"/>
                    </a:lnTo>
                    <a:lnTo>
                      <a:pt x="5271" y="8498"/>
                    </a:lnTo>
                    <a:lnTo>
                      <a:pt x="5246" y="8524"/>
                    </a:lnTo>
                    <a:lnTo>
                      <a:pt x="5222" y="8550"/>
                    </a:lnTo>
                    <a:lnTo>
                      <a:pt x="5198" y="8576"/>
                    </a:lnTo>
                    <a:lnTo>
                      <a:pt x="4123" y="7501"/>
                    </a:lnTo>
                    <a:lnTo>
                      <a:pt x="4147" y="7476"/>
                    </a:lnTo>
                    <a:lnTo>
                      <a:pt x="4172" y="7450"/>
                    </a:lnTo>
                    <a:lnTo>
                      <a:pt x="4197" y="7425"/>
                    </a:lnTo>
                    <a:lnTo>
                      <a:pt x="4222" y="7399"/>
                    </a:lnTo>
                    <a:lnTo>
                      <a:pt x="4422" y="7209"/>
                    </a:lnTo>
                    <a:lnTo>
                      <a:pt x="4629" y="7030"/>
                    </a:lnTo>
                    <a:lnTo>
                      <a:pt x="4843" y="6865"/>
                    </a:lnTo>
                    <a:lnTo>
                      <a:pt x="5064" y="6711"/>
                    </a:lnTo>
                    <a:lnTo>
                      <a:pt x="5290" y="6571"/>
                    </a:lnTo>
                    <a:lnTo>
                      <a:pt x="5522" y="6441"/>
                    </a:lnTo>
                    <a:lnTo>
                      <a:pt x="5758" y="6325"/>
                    </a:lnTo>
                    <a:lnTo>
                      <a:pt x="6000" y="6220"/>
                    </a:lnTo>
                    <a:lnTo>
                      <a:pt x="6243" y="6128"/>
                    </a:lnTo>
                    <a:lnTo>
                      <a:pt x="6492" y="6048"/>
                    </a:lnTo>
                    <a:lnTo>
                      <a:pt x="6743" y="5981"/>
                    </a:lnTo>
                    <a:lnTo>
                      <a:pt x="6997" y="5925"/>
                    </a:lnTo>
                    <a:lnTo>
                      <a:pt x="7252" y="5882"/>
                    </a:lnTo>
                    <a:lnTo>
                      <a:pt x="7508" y="5851"/>
                    </a:lnTo>
                    <a:lnTo>
                      <a:pt x="7766" y="5833"/>
                    </a:lnTo>
                    <a:lnTo>
                      <a:pt x="8025" y="5827"/>
                    </a:lnTo>
                    <a:lnTo>
                      <a:pt x="8283" y="5833"/>
                    </a:lnTo>
                    <a:lnTo>
                      <a:pt x="8541" y="5851"/>
                    </a:lnTo>
                    <a:lnTo>
                      <a:pt x="8797" y="5882"/>
                    </a:lnTo>
                    <a:lnTo>
                      <a:pt x="9053" y="5925"/>
                    </a:lnTo>
                    <a:lnTo>
                      <a:pt x="9306" y="5981"/>
                    </a:lnTo>
                    <a:lnTo>
                      <a:pt x="9557" y="6048"/>
                    </a:lnTo>
                    <a:lnTo>
                      <a:pt x="9806" y="6127"/>
                    </a:lnTo>
                    <a:lnTo>
                      <a:pt x="10050" y="6219"/>
                    </a:lnTo>
                    <a:lnTo>
                      <a:pt x="10291" y="6324"/>
                    </a:lnTo>
                    <a:lnTo>
                      <a:pt x="10528" y="6440"/>
                    </a:lnTo>
                    <a:lnTo>
                      <a:pt x="10760" y="6570"/>
                    </a:lnTo>
                    <a:lnTo>
                      <a:pt x="10985" y="6710"/>
                    </a:lnTo>
                    <a:lnTo>
                      <a:pt x="11206" y="6864"/>
                    </a:lnTo>
                    <a:lnTo>
                      <a:pt x="11421" y="7029"/>
                    </a:lnTo>
                    <a:lnTo>
                      <a:pt x="11627" y="7208"/>
                    </a:lnTo>
                    <a:lnTo>
                      <a:pt x="11828" y="7398"/>
                    </a:lnTo>
                    <a:lnTo>
                      <a:pt x="11853" y="7424"/>
                    </a:lnTo>
                    <a:lnTo>
                      <a:pt x="11878" y="7449"/>
                    </a:lnTo>
                    <a:lnTo>
                      <a:pt x="11903" y="7475"/>
                    </a:lnTo>
                    <a:lnTo>
                      <a:pt x="11928" y="7501"/>
                    </a:lnTo>
                    <a:close/>
                  </a:path>
                </a:pathLst>
              </a:custGeom>
              <a:grpFill/>
              <a:ln w="9525">
                <a:noFill/>
                <a:round/>
                <a:headEnd/>
                <a:tailEnd/>
              </a:ln>
            </p:spPr>
            <p:txBody>
              <a:bodyPr/>
              <a:lstStyle/>
              <a:p>
                <a:pPr algn="ctr" eaLnBrk="1" fontAlgn="auto" hangingPunct="1">
                  <a:spcBef>
                    <a:spcPts val="0"/>
                  </a:spcBef>
                  <a:spcAft>
                    <a:spcPts val="0"/>
                  </a:spcAft>
                  <a:defRPr/>
                </a:pPr>
                <a:endParaRPr lang="en-US" altLang="zh-CN" sz="300" kern="0" dirty="0">
                  <a:solidFill>
                    <a:schemeClr val="bg1"/>
                  </a:solidFill>
                  <a:latin typeface="Huawei Sans" panose="020C0503030203020204" pitchFamily="34" charset="0"/>
                </a:endParaRPr>
              </a:p>
            </p:txBody>
          </p:sp>
        </p:grpSp>
        <p:sp>
          <p:nvSpPr>
            <p:cNvPr id="135" name="文本框 134"/>
            <p:cNvSpPr txBox="1"/>
            <p:nvPr/>
          </p:nvSpPr>
          <p:spPr>
            <a:xfrm>
              <a:off x="25503" y="3485041"/>
              <a:ext cx="976549" cy="276999"/>
            </a:xfrm>
            <a:prstGeom prst="rect">
              <a:avLst/>
            </a:prstGeom>
            <a:noFill/>
          </p:spPr>
          <p:txBody>
            <a:bodyPr wrap="none" rtlCol="0">
              <a:spAutoFit/>
            </a:bodyPr>
            <a:lstStyle/>
            <a:p>
              <a:r>
                <a:rPr lang="ru-RU" sz="1200" b="1" dirty="0">
                  <a:latin typeface="Huawei Sans" panose="020C0503030203020204" pitchFamily="34" charset="0"/>
                </a:rPr>
                <a:t>Центральная AP</a:t>
              </a:r>
            </a:p>
          </p:txBody>
        </p:sp>
        <p:pic>
          <p:nvPicPr>
            <p:cNvPr id="137" name="图片 114" descr="中心AP.png"/>
            <p:cNvPicPr>
              <a:picLocks noChangeAspect="1"/>
            </p:cNvPicPr>
            <p:nvPr/>
          </p:nvPicPr>
          <p:blipFill>
            <a:blip r:embed="rId5"/>
            <a:stretch>
              <a:fillRect/>
            </a:stretch>
          </p:blipFill>
          <p:spPr>
            <a:xfrm>
              <a:off x="1516903" y="3382907"/>
              <a:ext cx="541200" cy="442800"/>
            </a:xfrm>
            <a:prstGeom prst="rect">
              <a:avLst/>
            </a:prstGeom>
          </p:spPr>
        </p:pic>
        <p:sp>
          <p:nvSpPr>
            <p:cNvPr id="138" name="圆角矩形 75"/>
            <p:cNvSpPr/>
            <p:nvPr/>
          </p:nvSpPr>
          <p:spPr>
            <a:xfrm>
              <a:off x="631345" y="4099644"/>
              <a:ext cx="556024" cy="1261621"/>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cs typeface="Arial" panose="020B0604020202020204" pitchFamily="34" charset="0"/>
              </a:endParaRPr>
            </a:p>
          </p:txBody>
        </p:sp>
        <p:sp>
          <p:nvSpPr>
            <p:cNvPr id="139" name="圆角矩形 75"/>
            <p:cNvSpPr/>
            <p:nvPr/>
          </p:nvSpPr>
          <p:spPr>
            <a:xfrm>
              <a:off x="1219822" y="4099644"/>
              <a:ext cx="556024" cy="1261621"/>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cs typeface="Arial" panose="020B0604020202020204" pitchFamily="34" charset="0"/>
              </a:endParaRPr>
            </a:p>
          </p:txBody>
        </p:sp>
        <p:sp>
          <p:nvSpPr>
            <p:cNvPr id="140" name="圆角矩形 75"/>
            <p:cNvSpPr/>
            <p:nvPr/>
          </p:nvSpPr>
          <p:spPr>
            <a:xfrm>
              <a:off x="1808299" y="4099644"/>
              <a:ext cx="556024" cy="1261621"/>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cs typeface="Arial" panose="020B0604020202020204" pitchFamily="34" charset="0"/>
              </a:endParaRPr>
            </a:p>
          </p:txBody>
        </p:sp>
        <p:sp>
          <p:nvSpPr>
            <p:cNvPr id="141" name="圆角矩形 75"/>
            <p:cNvSpPr/>
            <p:nvPr/>
          </p:nvSpPr>
          <p:spPr>
            <a:xfrm>
              <a:off x="2396777" y="4099644"/>
              <a:ext cx="556024" cy="1261621"/>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82563" indent="-182563">
                <a:lnSpc>
                  <a:spcPts val="2200"/>
                </a:lnSpc>
                <a:buFont typeface="+mj-lt"/>
                <a:buAutoNum type="arabicPeriod"/>
              </a:pPr>
              <a:endParaRPr lang="en-US" altLang="zh-CN" sz="1400" dirty="0">
                <a:solidFill>
                  <a:schemeClr val="tx1">
                    <a:lumMod val="65000"/>
                    <a:lumOff val="35000"/>
                  </a:schemeClr>
                </a:solidFill>
                <a:latin typeface="Huawei Sans" panose="020C0503030203020204" pitchFamily="34" charset="0"/>
                <a:cs typeface="Arial" panose="020B0604020202020204" pitchFamily="34" charset="0"/>
              </a:endParaRPr>
            </a:p>
          </p:txBody>
        </p:sp>
        <p:sp>
          <p:nvSpPr>
            <p:cNvPr id="142" name="文本框 141"/>
            <p:cNvSpPr txBox="1"/>
            <p:nvPr/>
          </p:nvSpPr>
          <p:spPr>
            <a:xfrm>
              <a:off x="475636" y="5374048"/>
              <a:ext cx="711733" cy="215444"/>
            </a:xfrm>
            <a:prstGeom prst="rect">
              <a:avLst/>
            </a:prstGeom>
            <a:noFill/>
          </p:spPr>
          <p:txBody>
            <a:bodyPr wrap="none" lIns="0" rIns="0" rtlCol="0">
              <a:spAutoFit/>
            </a:bodyPr>
            <a:lstStyle/>
            <a:p>
              <a:r>
                <a:rPr lang="ru-RU" sz="800" dirty="0">
                  <a:latin typeface="Huawei Sans" panose="020C0503030203020204" pitchFamily="34" charset="0"/>
                </a:rPr>
                <a:t>Помещение 1</a:t>
              </a:r>
            </a:p>
          </p:txBody>
        </p:sp>
        <p:sp>
          <p:nvSpPr>
            <p:cNvPr id="143" name="文本框 142"/>
            <p:cNvSpPr txBox="1"/>
            <p:nvPr/>
          </p:nvSpPr>
          <p:spPr>
            <a:xfrm>
              <a:off x="1177929" y="5104789"/>
              <a:ext cx="711733" cy="215444"/>
            </a:xfrm>
            <a:prstGeom prst="rect">
              <a:avLst/>
            </a:prstGeom>
            <a:noFill/>
          </p:spPr>
          <p:txBody>
            <a:bodyPr wrap="none" lIns="0" rIns="0" rtlCol="0">
              <a:spAutoFit/>
            </a:bodyPr>
            <a:lstStyle/>
            <a:p>
              <a:r>
                <a:rPr lang="ru-RU" sz="800" dirty="0">
                  <a:latin typeface="Huawei Sans" panose="020C0503030203020204" pitchFamily="34" charset="0"/>
                </a:rPr>
                <a:t>Помещение 2</a:t>
              </a:r>
            </a:p>
          </p:txBody>
        </p:sp>
        <p:sp>
          <p:nvSpPr>
            <p:cNvPr id="144" name="文本框 143"/>
            <p:cNvSpPr txBox="1"/>
            <p:nvPr/>
          </p:nvSpPr>
          <p:spPr>
            <a:xfrm>
              <a:off x="1752335" y="5353365"/>
              <a:ext cx="711733" cy="215444"/>
            </a:xfrm>
            <a:prstGeom prst="rect">
              <a:avLst/>
            </a:prstGeom>
            <a:noFill/>
          </p:spPr>
          <p:txBody>
            <a:bodyPr wrap="none" lIns="0" rIns="0" rtlCol="0">
              <a:spAutoFit/>
            </a:bodyPr>
            <a:lstStyle/>
            <a:p>
              <a:r>
                <a:rPr lang="ru-RU" sz="800" dirty="0">
                  <a:latin typeface="Huawei Sans" panose="020C0503030203020204" pitchFamily="34" charset="0"/>
                </a:rPr>
                <a:t>Помещение 3</a:t>
              </a:r>
            </a:p>
          </p:txBody>
        </p:sp>
        <p:sp>
          <p:nvSpPr>
            <p:cNvPr id="145" name="文本框 144"/>
            <p:cNvSpPr txBox="1"/>
            <p:nvPr/>
          </p:nvSpPr>
          <p:spPr>
            <a:xfrm>
              <a:off x="2329924" y="5104789"/>
              <a:ext cx="734175" cy="215444"/>
            </a:xfrm>
            <a:prstGeom prst="rect">
              <a:avLst/>
            </a:prstGeom>
            <a:noFill/>
          </p:spPr>
          <p:txBody>
            <a:bodyPr wrap="none" lIns="0" rIns="0" rtlCol="0">
              <a:spAutoFit/>
            </a:bodyPr>
            <a:lstStyle/>
            <a:p>
              <a:r>
                <a:rPr lang="ru-RU" sz="800">
                  <a:latin typeface="Huawei Sans" panose="020C0503030203020204" pitchFamily="34" charset="0"/>
                </a:rPr>
                <a:t>Помещение </a:t>
              </a:r>
              <a:r>
                <a:rPr lang="ru-RU" sz="800" i="1">
                  <a:latin typeface="Huawei Sans" panose="020C0503030203020204" pitchFamily="34" charset="0"/>
                </a:rPr>
                <a:t>N</a:t>
              </a:r>
            </a:p>
          </p:txBody>
        </p:sp>
        <p:pic>
          <p:nvPicPr>
            <p:cNvPr id="146" name="图片 20" descr="RRU蓝.png"/>
            <p:cNvPicPr>
              <a:picLocks noChangeAspect="1"/>
            </p:cNvPicPr>
            <p:nvPr/>
          </p:nvPicPr>
          <p:blipFill>
            <a:blip r:embed="rId6"/>
            <a:stretch>
              <a:fillRect/>
            </a:stretch>
          </p:blipFill>
          <p:spPr>
            <a:xfrm>
              <a:off x="762339" y="4327871"/>
              <a:ext cx="330578" cy="270474"/>
            </a:xfrm>
            <a:prstGeom prst="rect">
              <a:avLst/>
            </a:prstGeom>
          </p:spPr>
        </p:pic>
        <p:pic>
          <p:nvPicPr>
            <p:cNvPr id="147" name="图片 20" descr="RRU蓝.png"/>
            <p:cNvPicPr>
              <a:picLocks noChangeAspect="1"/>
            </p:cNvPicPr>
            <p:nvPr/>
          </p:nvPicPr>
          <p:blipFill>
            <a:blip r:embed="rId6"/>
            <a:stretch>
              <a:fillRect/>
            </a:stretch>
          </p:blipFill>
          <p:spPr>
            <a:xfrm>
              <a:off x="2508290" y="4327871"/>
              <a:ext cx="330578" cy="270474"/>
            </a:xfrm>
            <a:prstGeom prst="rect">
              <a:avLst/>
            </a:prstGeom>
          </p:spPr>
        </p:pic>
        <p:pic>
          <p:nvPicPr>
            <p:cNvPr id="148" name="图片 20" descr="RRU蓝.png"/>
            <p:cNvPicPr>
              <a:picLocks noChangeAspect="1"/>
            </p:cNvPicPr>
            <p:nvPr/>
          </p:nvPicPr>
          <p:blipFill>
            <a:blip r:embed="rId6"/>
            <a:stretch>
              <a:fillRect/>
            </a:stretch>
          </p:blipFill>
          <p:spPr>
            <a:xfrm>
              <a:off x="1336748" y="4327871"/>
              <a:ext cx="330578" cy="270474"/>
            </a:xfrm>
            <a:prstGeom prst="rect">
              <a:avLst/>
            </a:prstGeom>
          </p:spPr>
        </p:pic>
        <p:pic>
          <p:nvPicPr>
            <p:cNvPr id="149" name="图片 20" descr="RRU蓝.png"/>
            <p:cNvPicPr>
              <a:picLocks noChangeAspect="1"/>
            </p:cNvPicPr>
            <p:nvPr/>
          </p:nvPicPr>
          <p:blipFill>
            <a:blip r:embed="rId6"/>
            <a:stretch>
              <a:fillRect/>
            </a:stretch>
          </p:blipFill>
          <p:spPr>
            <a:xfrm>
              <a:off x="1906298" y="4327871"/>
              <a:ext cx="330578" cy="270474"/>
            </a:xfrm>
            <a:prstGeom prst="rect">
              <a:avLst/>
            </a:prstGeom>
          </p:spPr>
        </p:pic>
        <p:pic>
          <p:nvPicPr>
            <p:cNvPr id="150" name="图片 20" descr="RRU蓝.png"/>
            <p:cNvPicPr>
              <a:picLocks noChangeAspect="1"/>
            </p:cNvPicPr>
            <p:nvPr/>
          </p:nvPicPr>
          <p:blipFill>
            <a:blip r:embed="rId6"/>
            <a:stretch>
              <a:fillRect/>
            </a:stretch>
          </p:blipFill>
          <p:spPr>
            <a:xfrm>
              <a:off x="3290164" y="4327871"/>
              <a:ext cx="330578" cy="270474"/>
            </a:xfrm>
            <a:prstGeom prst="rect">
              <a:avLst/>
            </a:prstGeom>
          </p:spPr>
        </p:pic>
        <p:pic>
          <p:nvPicPr>
            <p:cNvPr id="151" name="图片 20" descr="RRU蓝.png"/>
            <p:cNvPicPr>
              <a:picLocks noChangeAspect="1"/>
            </p:cNvPicPr>
            <p:nvPr/>
          </p:nvPicPr>
          <p:blipFill>
            <a:blip r:embed="rId6"/>
            <a:stretch>
              <a:fillRect/>
            </a:stretch>
          </p:blipFill>
          <p:spPr>
            <a:xfrm>
              <a:off x="5036115" y="4327871"/>
              <a:ext cx="330578" cy="270474"/>
            </a:xfrm>
            <a:prstGeom prst="rect">
              <a:avLst/>
            </a:prstGeom>
          </p:spPr>
        </p:pic>
        <p:pic>
          <p:nvPicPr>
            <p:cNvPr id="152" name="图片 20" descr="RRU蓝.png"/>
            <p:cNvPicPr>
              <a:picLocks noChangeAspect="1"/>
            </p:cNvPicPr>
            <p:nvPr/>
          </p:nvPicPr>
          <p:blipFill>
            <a:blip r:embed="rId6"/>
            <a:stretch>
              <a:fillRect/>
            </a:stretch>
          </p:blipFill>
          <p:spPr>
            <a:xfrm>
              <a:off x="3864573" y="4327871"/>
              <a:ext cx="330578" cy="270474"/>
            </a:xfrm>
            <a:prstGeom prst="rect">
              <a:avLst/>
            </a:prstGeom>
          </p:spPr>
        </p:pic>
        <p:pic>
          <p:nvPicPr>
            <p:cNvPr id="153" name="图片 20" descr="RRU蓝.png"/>
            <p:cNvPicPr>
              <a:picLocks noChangeAspect="1"/>
            </p:cNvPicPr>
            <p:nvPr/>
          </p:nvPicPr>
          <p:blipFill>
            <a:blip r:embed="rId6"/>
            <a:stretch>
              <a:fillRect/>
            </a:stretch>
          </p:blipFill>
          <p:spPr>
            <a:xfrm>
              <a:off x="4434123" y="4327871"/>
              <a:ext cx="330578" cy="270474"/>
            </a:xfrm>
            <a:prstGeom prst="rect">
              <a:avLst/>
            </a:prstGeom>
          </p:spPr>
        </p:pic>
        <p:sp>
          <p:nvSpPr>
            <p:cNvPr id="154" name="文本框 153"/>
            <p:cNvSpPr txBox="1"/>
            <p:nvPr/>
          </p:nvSpPr>
          <p:spPr>
            <a:xfrm>
              <a:off x="4399381" y="2207421"/>
              <a:ext cx="386644" cy="276999"/>
            </a:xfrm>
            <a:prstGeom prst="rect">
              <a:avLst/>
            </a:prstGeom>
            <a:noFill/>
          </p:spPr>
          <p:txBody>
            <a:bodyPr wrap="none" rtlCol="0">
              <a:spAutoFit/>
            </a:bodyPr>
            <a:lstStyle/>
            <a:p>
              <a:r>
                <a:rPr lang="ru-RU" sz="1200" b="1">
                  <a:latin typeface="Huawei Sans" panose="020C0503030203020204" pitchFamily="34" charset="0"/>
                </a:rPr>
                <a:t>AC</a:t>
              </a:r>
            </a:p>
          </p:txBody>
        </p:sp>
        <p:sp>
          <p:nvSpPr>
            <p:cNvPr id="107" name="文本框 106"/>
            <p:cNvSpPr txBox="1"/>
            <p:nvPr/>
          </p:nvSpPr>
          <p:spPr>
            <a:xfrm>
              <a:off x="3002424" y="4078559"/>
              <a:ext cx="729159" cy="276999"/>
            </a:xfrm>
            <a:prstGeom prst="rect">
              <a:avLst/>
            </a:prstGeom>
            <a:noFill/>
          </p:spPr>
          <p:txBody>
            <a:bodyPr wrap="square" rtlCol="0">
              <a:spAutoFit/>
            </a:bodyPr>
            <a:lstStyle/>
            <a:p>
              <a:pPr algn="ctr"/>
              <a:r>
                <a:rPr lang="ru-RU" sz="1200" b="1">
                  <a:latin typeface="Huawei Sans" panose="020C0503030203020204" pitchFamily="34" charset="0"/>
                </a:rPr>
                <a:t>RU</a:t>
              </a:r>
            </a:p>
          </p:txBody>
        </p:sp>
        <p:sp>
          <p:nvSpPr>
            <p:cNvPr id="136" name="文本框 135"/>
            <p:cNvSpPr txBox="1"/>
            <p:nvPr/>
          </p:nvSpPr>
          <p:spPr>
            <a:xfrm>
              <a:off x="408492" y="4078559"/>
              <a:ext cx="794054" cy="276999"/>
            </a:xfrm>
            <a:prstGeom prst="rect">
              <a:avLst/>
            </a:prstGeom>
            <a:noFill/>
          </p:spPr>
          <p:txBody>
            <a:bodyPr wrap="square" rtlCol="0">
              <a:spAutoFit/>
            </a:bodyPr>
            <a:lstStyle/>
            <a:p>
              <a:pPr algn="ctr"/>
              <a:r>
                <a:rPr lang="ru-RU" sz="1200" b="1">
                  <a:latin typeface="Huawei Sans" panose="020C0503030203020204" pitchFamily="34" charset="0"/>
                </a:rPr>
                <a:t>RU</a:t>
              </a:r>
            </a:p>
          </p:txBody>
        </p:sp>
      </p:grpSp>
      <p:sp>
        <p:nvSpPr>
          <p:cNvPr id="79" name="五边形 78"/>
          <p:cNvSpPr/>
          <p:nvPr/>
        </p:nvSpPr>
        <p:spPr bwMode="auto">
          <a:xfrm>
            <a:off x="9152668" y="122424"/>
            <a:ext cx="900100" cy="2844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spcBef>
                <a:spcPts val="0"/>
              </a:spcBef>
              <a:defRPr/>
            </a:pPr>
            <a:r>
              <a:rPr lang="ru-RU" sz="800" b="1">
                <a:solidFill>
                  <a:srgbClr val="FFFFFF"/>
                </a:solidFill>
                <a:latin typeface="Huawei Sans" panose="020C0503030203020204" pitchFamily="34" charset="0"/>
              </a:rPr>
              <a:t>Основные концепции</a:t>
            </a:r>
          </a:p>
        </p:txBody>
      </p:sp>
      <p:sp>
        <p:nvSpPr>
          <p:cNvPr id="80" name="燕尾形 79"/>
          <p:cNvSpPr/>
          <p:nvPr/>
        </p:nvSpPr>
        <p:spPr bwMode="auto">
          <a:xfrm>
            <a:off x="9968838"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Проводная сеть</a:t>
            </a:r>
          </a:p>
        </p:txBody>
      </p:sp>
      <p:sp>
        <p:nvSpPr>
          <p:cNvPr id="82" name="燕尾形 81"/>
          <p:cNvSpPr/>
          <p:nvPr/>
        </p:nvSpPr>
        <p:spPr bwMode="auto">
          <a:xfrm>
            <a:off x="10964908"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Беспроводная сеть</a:t>
            </a:r>
          </a:p>
        </p:txBody>
      </p:sp>
    </p:spTree>
    <p:extLst>
      <p:ext uri="{BB962C8B-B14F-4D97-AF65-F5344CB8AC3E}">
        <p14:creationId xmlns:p14="http://schemas.microsoft.com/office/powerpoint/2010/main" val="321575322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ru-RU"/>
              <a:t>CAPWAP</a:t>
            </a:r>
          </a:p>
        </p:txBody>
      </p:sp>
      <p:sp>
        <p:nvSpPr>
          <p:cNvPr id="4" name="五边形 3"/>
          <p:cNvSpPr/>
          <p:nvPr/>
        </p:nvSpPr>
        <p:spPr bwMode="auto">
          <a:xfrm>
            <a:off x="9152668" y="122424"/>
            <a:ext cx="900100" cy="284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Основные концепции</a:t>
            </a:r>
          </a:p>
        </p:txBody>
      </p:sp>
      <p:sp>
        <p:nvSpPr>
          <p:cNvPr id="5" name="燕尾形 4"/>
          <p:cNvSpPr/>
          <p:nvPr/>
        </p:nvSpPr>
        <p:spPr bwMode="auto">
          <a:xfrm>
            <a:off x="9968838" y="122424"/>
            <a:ext cx="1080000" cy="284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b="1">
                <a:solidFill>
                  <a:srgbClr val="FFFFFF"/>
                </a:solidFill>
                <a:latin typeface="Huawei Sans" panose="020C0503030203020204" pitchFamily="34" charset="0"/>
              </a:rPr>
              <a:t>Проводная сеть</a:t>
            </a:r>
          </a:p>
        </p:txBody>
      </p:sp>
      <p:sp>
        <p:nvSpPr>
          <p:cNvPr id="6" name="燕尾形 5"/>
          <p:cNvSpPr/>
          <p:nvPr/>
        </p:nvSpPr>
        <p:spPr bwMode="auto">
          <a:xfrm>
            <a:off x="10964908"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Беспроводная сеть</a:t>
            </a:r>
          </a:p>
        </p:txBody>
      </p:sp>
      <p:pic>
        <p:nvPicPr>
          <p:cNvPr id="164" name="图片 163"/>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956322" y="2396569"/>
            <a:ext cx="3205939" cy="2013034"/>
          </a:xfrm>
          <a:prstGeom prst="rect">
            <a:avLst/>
          </a:prstGeom>
        </p:spPr>
      </p:pic>
      <p:pic>
        <p:nvPicPr>
          <p:cNvPr id="170" name="图片 169" descr="wifi信号蓝.png"/>
          <p:cNvPicPr>
            <a:picLocks noChangeAspect="1"/>
          </p:cNvPicPr>
          <p:nvPr/>
        </p:nvPicPr>
        <p:blipFill>
          <a:blip r:embed="rId4" cstate="print"/>
          <a:stretch>
            <a:fillRect/>
          </a:stretch>
        </p:blipFill>
        <p:spPr>
          <a:xfrm rot="1603198" flipV="1">
            <a:off x="1912473" y="4356849"/>
            <a:ext cx="429928" cy="360000"/>
          </a:xfrm>
          <a:prstGeom prst="rect">
            <a:avLst/>
          </a:prstGeom>
        </p:spPr>
      </p:pic>
      <p:pic>
        <p:nvPicPr>
          <p:cNvPr id="198" name="图片 19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67615" y="2520426"/>
            <a:ext cx="1099875" cy="690620"/>
          </a:xfrm>
          <a:prstGeom prst="rect">
            <a:avLst/>
          </a:prstGeom>
        </p:spPr>
      </p:pic>
      <p:sp>
        <p:nvSpPr>
          <p:cNvPr id="199" name="Text Box 9"/>
          <p:cNvSpPr txBox="1">
            <a:spLocks noChangeArrowheads="1"/>
          </p:cNvSpPr>
          <p:nvPr/>
        </p:nvSpPr>
        <p:spPr bwMode="auto">
          <a:xfrm>
            <a:off x="5530830" y="2685794"/>
            <a:ext cx="1163904" cy="461665"/>
          </a:xfrm>
          <a:prstGeom prst="rect">
            <a:avLst/>
          </a:prstGeom>
          <a:noFill/>
          <a:ln w="9525">
            <a:noFill/>
            <a:miter lim="800000"/>
            <a:headEnd/>
            <a:tailEnd/>
          </a:ln>
        </p:spPr>
        <p:txBody>
          <a:bodyPr wrap="square">
            <a:spAutoFit/>
          </a:bodyPr>
          <a:lstStyle/>
          <a:p>
            <a:pPr algn="ctr">
              <a:spcBef>
                <a:spcPct val="50000"/>
              </a:spcBef>
            </a:pPr>
            <a:r>
              <a:rPr lang="ru-RU" sz="1200" b="1" dirty="0" err="1">
                <a:solidFill>
                  <a:schemeClr val="tx1"/>
                </a:solidFill>
                <a:latin typeface="Huawei Sans" panose="020C0503030203020204" pitchFamily="34" charset="0"/>
              </a:rPr>
              <a:t>Кампусная</a:t>
            </a:r>
            <a:r>
              <a:rPr lang="ru-RU" sz="1200" b="1" dirty="0">
                <a:solidFill>
                  <a:schemeClr val="tx1"/>
                </a:solidFill>
                <a:latin typeface="Huawei Sans" panose="020C0503030203020204" pitchFamily="34" charset="0"/>
              </a:rPr>
              <a:t> сеть</a:t>
            </a:r>
          </a:p>
        </p:txBody>
      </p:sp>
      <p:sp>
        <p:nvSpPr>
          <p:cNvPr id="196" name="Can 225"/>
          <p:cNvSpPr/>
          <p:nvPr/>
        </p:nvSpPr>
        <p:spPr>
          <a:xfrm rot="3747589">
            <a:off x="3349989" y="2700767"/>
            <a:ext cx="284769" cy="1604872"/>
          </a:xfrm>
          <a:prstGeom prst="can">
            <a:avLst/>
          </a:prstGeom>
          <a:solidFill>
            <a:srgbClr val="F4FBFE"/>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endParaRPr>
          </a:p>
        </p:txBody>
      </p:sp>
      <p:sp>
        <p:nvSpPr>
          <p:cNvPr id="197" name="Text Box 9"/>
          <p:cNvSpPr txBox="1">
            <a:spLocks noChangeArrowheads="1"/>
          </p:cNvSpPr>
          <p:nvPr/>
        </p:nvSpPr>
        <p:spPr bwMode="auto">
          <a:xfrm rot="19944716">
            <a:off x="2646034" y="3393719"/>
            <a:ext cx="1530246" cy="269304"/>
          </a:xfrm>
          <a:prstGeom prst="rect">
            <a:avLst/>
          </a:prstGeom>
          <a:noFill/>
          <a:ln w="9525">
            <a:noFill/>
            <a:miter lim="800000"/>
            <a:headEnd/>
            <a:tailEnd/>
          </a:ln>
        </p:spPr>
        <p:txBody>
          <a:bodyPr wrap="square">
            <a:spAutoFit/>
          </a:bodyPr>
          <a:lstStyle/>
          <a:p>
            <a:pPr algn="ctr"/>
            <a:r>
              <a:rPr lang="ru-RU" sz="1150" b="1" dirty="0">
                <a:solidFill>
                  <a:schemeClr val="tx1"/>
                </a:solidFill>
                <a:latin typeface="Huawei Sans" panose="020C0503030203020204" pitchFamily="34" charset="0"/>
              </a:rPr>
              <a:t>Туннель CAPWAP</a:t>
            </a:r>
          </a:p>
        </p:txBody>
      </p:sp>
      <p:pic>
        <p:nvPicPr>
          <p:cNvPr id="187" name="图片 186" descr="AC-蓝.png"/>
          <p:cNvPicPr>
            <a:picLocks noChangeAspect="1"/>
          </p:cNvPicPr>
          <p:nvPr/>
        </p:nvPicPr>
        <p:blipFill>
          <a:blip r:embed="rId5" cstate="print"/>
          <a:stretch>
            <a:fillRect/>
          </a:stretch>
        </p:blipFill>
        <p:spPr>
          <a:xfrm>
            <a:off x="4290394" y="2595736"/>
            <a:ext cx="660000" cy="540000"/>
          </a:xfrm>
          <a:prstGeom prst="rect">
            <a:avLst/>
          </a:prstGeom>
        </p:spPr>
      </p:pic>
      <p:pic>
        <p:nvPicPr>
          <p:cNvPr id="188" name="图片 18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127438" y="3763298"/>
            <a:ext cx="526830" cy="432000"/>
          </a:xfrm>
          <a:prstGeom prst="rect">
            <a:avLst/>
          </a:prstGeom>
        </p:spPr>
      </p:pic>
      <p:cxnSp>
        <p:nvCxnSpPr>
          <p:cNvPr id="190" name="直接连接符 189"/>
          <p:cNvCxnSpPr>
            <a:stCxn id="198" idx="1"/>
            <a:endCxn id="187" idx="3"/>
          </p:cNvCxnSpPr>
          <p:nvPr/>
        </p:nvCxnSpPr>
        <p:spPr>
          <a:xfrm flipH="1">
            <a:off x="4950394" y="2865736"/>
            <a:ext cx="617221" cy="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91" name="Text Box 9"/>
          <p:cNvSpPr txBox="1">
            <a:spLocks noChangeArrowheads="1"/>
          </p:cNvSpPr>
          <p:nvPr/>
        </p:nvSpPr>
        <p:spPr bwMode="auto">
          <a:xfrm>
            <a:off x="4405792" y="2339941"/>
            <a:ext cx="429203" cy="307777"/>
          </a:xfrm>
          <a:prstGeom prst="rect">
            <a:avLst/>
          </a:prstGeom>
          <a:noFill/>
          <a:ln w="9525">
            <a:noFill/>
            <a:miter lim="800000"/>
            <a:headEnd/>
            <a:tailEnd/>
          </a:ln>
        </p:spPr>
        <p:txBody>
          <a:bodyPr wrap="square">
            <a:spAutoFit/>
          </a:bodyPr>
          <a:lstStyle/>
          <a:p>
            <a:pPr algn="ctr"/>
            <a:r>
              <a:rPr lang="ru-RU" sz="1400">
                <a:solidFill>
                  <a:schemeClr val="tx1"/>
                </a:solidFill>
                <a:latin typeface="Huawei Sans" panose="020C0503030203020204" pitchFamily="34" charset="0"/>
              </a:rPr>
              <a:t>AC</a:t>
            </a:r>
          </a:p>
        </p:txBody>
      </p:sp>
      <p:pic>
        <p:nvPicPr>
          <p:cNvPr id="200" name="图片 199" descr="笔记本电脑.png"/>
          <p:cNvPicPr>
            <a:picLocks noChangeAspect="1"/>
          </p:cNvPicPr>
          <p:nvPr/>
        </p:nvPicPr>
        <p:blipFill>
          <a:blip r:embed="rId7" cstate="print"/>
          <a:stretch>
            <a:fillRect/>
          </a:stretch>
        </p:blipFill>
        <p:spPr>
          <a:xfrm>
            <a:off x="1417052" y="4734774"/>
            <a:ext cx="539779" cy="338400"/>
          </a:xfrm>
          <a:prstGeom prst="rect">
            <a:avLst/>
          </a:prstGeom>
        </p:spPr>
      </p:pic>
      <p:sp>
        <p:nvSpPr>
          <p:cNvPr id="201" name="Text Box 9"/>
          <p:cNvSpPr txBox="1">
            <a:spLocks noChangeArrowheads="1"/>
          </p:cNvSpPr>
          <p:nvPr/>
        </p:nvSpPr>
        <p:spPr bwMode="auto">
          <a:xfrm>
            <a:off x="1205951" y="5103094"/>
            <a:ext cx="961980" cy="307777"/>
          </a:xfrm>
          <a:prstGeom prst="rect">
            <a:avLst/>
          </a:prstGeom>
          <a:noFill/>
          <a:ln w="9525">
            <a:noFill/>
            <a:miter lim="800000"/>
            <a:headEnd/>
            <a:tailEnd/>
          </a:ln>
        </p:spPr>
        <p:txBody>
          <a:bodyPr wrap="square">
            <a:spAutoFit/>
          </a:bodyPr>
          <a:lstStyle/>
          <a:p>
            <a:pPr algn="ctr"/>
            <a:r>
              <a:rPr lang="ru-RU" sz="1400">
                <a:solidFill>
                  <a:schemeClr val="tx1"/>
                </a:solidFill>
                <a:latin typeface="Huawei Sans" panose="020C0503030203020204" pitchFamily="34" charset="0"/>
              </a:rPr>
              <a:t>STA</a:t>
            </a:r>
          </a:p>
        </p:txBody>
      </p:sp>
      <p:sp>
        <p:nvSpPr>
          <p:cNvPr id="29" name="Text Box 9"/>
          <p:cNvSpPr txBox="1">
            <a:spLocks noChangeArrowheads="1"/>
          </p:cNvSpPr>
          <p:nvPr/>
        </p:nvSpPr>
        <p:spPr bwMode="auto">
          <a:xfrm>
            <a:off x="1251084" y="3176956"/>
            <a:ext cx="595166" cy="307777"/>
          </a:xfrm>
          <a:prstGeom prst="rect">
            <a:avLst/>
          </a:prstGeom>
          <a:noFill/>
          <a:ln w="9525">
            <a:noFill/>
            <a:miter lim="800000"/>
            <a:headEnd/>
            <a:tailEnd/>
          </a:ln>
        </p:spPr>
        <p:txBody>
          <a:bodyPr wrap="square">
            <a:spAutoFit/>
          </a:bodyPr>
          <a:lstStyle/>
          <a:p>
            <a:pPr algn="ctr"/>
            <a:r>
              <a:rPr lang="ru-RU" sz="1400">
                <a:solidFill>
                  <a:schemeClr val="tx1"/>
                </a:solidFill>
                <a:latin typeface="Huawei Sans" panose="020C0503030203020204" pitchFamily="34" charset="0"/>
              </a:rPr>
              <a:t>AP1</a:t>
            </a:r>
          </a:p>
        </p:txBody>
      </p:sp>
      <p:pic>
        <p:nvPicPr>
          <p:cNvPr id="30" name="图片 2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746104" y="3097379"/>
            <a:ext cx="526830" cy="432000"/>
          </a:xfrm>
          <a:prstGeom prst="rect">
            <a:avLst/>
          </a:prstGeom>
        </p:spPr>
      </p:pic>
      <p:pic>
        <p:nvPicPr>
          <p:cNvPr id="32" name="图片 3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156273" y="4207162"/>
            <a:ext cx="526830" cy="432000"/>
          </a:xfrm>
          <a:prstGeom prst="rect">
            <a:avLst/>
          </a:prstGeom>
        </p:spPr>
      </p:pic>
      <p:pic>
        <p:nvPicPr>
          <p:cNvPr id="39" name="图片 38" descr="笔记本电脑.png"/>
          <p:cNvPicPr>
            <a:picLocks noChangeAspect="1"/>
          </p:cNvPicPr>
          <p:nvPr/>
        </p:nvPicPr>
        <p:blipFill>
          <a:blip r:embed="rId7" cstate="print"/>
          <a:stretch>
            <a:fillRect/>
          </a:stretch>
        </p:blipFill>
        <p:spPr>
          <a:xfrm>
            <a:off x="672394" y="2351226"/>
            <a:ext cx="539779" cy="338400"/>
          </a:xfrm>
          <a:prstGeom prst="rect">
            <a:avLst/>
          </a:prstGeom>
        </p:spPr>
      </p:pic>
      <p:pic>
        <p:nvPicPr>
          <p:cNvPr id="40" name="图片 39" descr="wifi信号蓝.png"/>
          <p:cNvPicPr>
            <a:picLocks noChangeAspect="1"/>
          </p:cNvPicPr>
          <p:nvPr/>
        </p:nvPicPr>
        <p:blipFill>
          <a:blip r:embed="rId4" cstate="print"/>
          <a:stretch>
            <a:fillRect/>
          </a:stretch>
        </p:blipFill>
        <p:spPr>
          <a:xfrm rot="7440850" flipV="1">
            <a:off x="1333703" y="2722829"/>
            <a:ext cx="429928" cy="360000"/>
          </a:xfrm>
          <a:prstGeom prst="rect">
            <a:avLst/>
          </a:prstGeom>
        </p:spPr>
      </p:pic>
      <p:sp>
        <p:nvSpPr>
          <p:cNvPr id="41" name="Text Box 9"/>
          <p:cNvSpPr txBox="1">
            <a:spLocks noChangeArrowheads="1"/>
          </p:cNvSpPr>
          <p:nvPr/>
        </p:nvSpPr>
        <p:spPr bwMode="auto">
          <a:xfrm>
            <a:off x="461293" y="2689626"/>
            <a:ext cx="961980" cy="307777"/>
          </a:xfrm>
          <a:prstGeom prst="rect">
            <a:avLst/>
          </a:prstGeom>
          <a:noFill/>
          <a:ln w="9525">
            <a:noFill/>
            <a:miter lim="800000"/>
            <a:headEnd/>
            <a:tailEnd/>
          </a:ln>
        </p:spPr>
        <p:txBody>
          <a:bodyPr wrap="square">
            <a:spAutoFit/>
          </a:bodyPr>
          <a:lstStyle/>
          <a:p>
            <a:pPr algn="ctr"/>
            <a:r>
              <a:rPr lang="ru-RU" sz="1400">
                <a:solidFill>
                  <a:schemeClr val="tx1"/>
                </a:solidFill>
                <a:latin typeface="Huawei Sans" panose="020C0503030203020204" pitchFamily="34" charset="0"/>
              </a:rPr>
              <a:t>STA</a:t>
            </a:r>
          </a:p>
        </p:txBody>
      </p:sp>
      <p:pic>
        <p:nvPicPr>
          <p:cNvPr id="42" name="图片 41" descr="wifi信号蓝.png"/>
          <p:cNvPicPr>
            <a:picLocks noChangeAspect="1"/>
          </p:cNvPicPr>
          <p:nvPr/>
        </p:nvPicPr>
        <p:blipFill>
          <a:blip r:embed="rId4" cstate="print"/>
          <a:stretch>
            <a:fillRect/>
          </a:stretch>
        </p:blipFill>
        <p:spPr>
          <a:xfrm rot="20828605" flipV="1">
            <a:off x="3246936" y="4723974"/>
            <a:ext cx="429928" cy="360000"/>
          </a:xfrm>
          <a:prstGeom prst="rect">
            <a:avLst/>
          </a:prstGeom>
        </p:spPr>
      </p:pic>
      <p:pic>
        <p:nvPicPr>
          <p:cNvPr id="43" name="图片 42" descr="笔记本电脑.png"/>
          <p:cNvPicPr>
            <a:picLocks noChangeAspect="1"/>
          </p:cNvPicPr>
          <p:nvPr/>
        </p:nvPicPr>
        <p:blipFill>
          <a:blip r:embed="rId7" cstate="print"/>
          <a:stretch>
            <a:fillRect/>
          </a:stretch>
        </p:blipFill>
        <p:spPr>
          <a:xfrm>
            <a:off x="3684936" y="5082688"/>
            <a:ext cx="539779" cy="338400"/>
          </a:xfrm>
          <a:prstGeom prst="rect">
            <a:avLst/>
          </a:prstGeom>
        </p:spPr>
      </p:pic>
      <p:sp>
        <p:nvSpPr>
          <p:cNvPr id="44" name="Text Box 9"/>
          <p:cNvSpPr txBox="1">
            <a:spLocks noChangeArrowheads="1"/>
          </p:cNvSpPr>
          <p:nvPr/>
        </p:nvSpPr>
        <p:spPr bwMode="auto">
          <a:xfrm>
            <a:off x="3473835" y="5451008"/>
            <a:ext cx="961980" cy="307777"/>
          </a:xfrm>
          <a:prstGeom prst="rect">
            <a:avLst/>
          </a:prstGeom>
          <a:noFill/>
          <a:ln w="9525">
            <a:noFill/>
            <a:miter lim="800000"/>
            <a:headEnd/>
            <a:tailEnd/>
          </a:ln>
        </p:spPr>
        <p:txBody>
          <a:bodyPr wrap="square">
            <a:spAutoFit/>
          </a:bodyPr>
          <a:lstStyle/>
          <a:p>
            <a:pPr algn="ctr"/>
            <a:r>
              <a:rPr lang="ru-RU" sz="1400">
                <a:solidFill>
                  <a:schemeClr val="tx1"/>
                </a:solidFill>
                <a:latin typeface="Huawei Sans" panose="020C0503030203020204" pitchFamily="34" charset="0"/>
              </a:rPr>
              <a:t>STA</a:t>
            </a:r>
          </a:p>
        </p:txBody>
      </p:sp>
      <p:sp>
        <p:nvSpPr>
          <p:cNvPr id="45" name="Text Box 9"/>
          <p:cNvSpPr txBox="1">
            <a:spLocks noChangeArrowheads="1"/>
          </p:cNvSpPr>
          <p:nvPr/>
        </p:nvSpPr>
        <p:spPr bwMode="auto">
          <a:xfrm rot="1108796">
            <a:off x="2243130" y="4086295"/>
            <a:ext cx="1021911" cy="461665"/>
          </a:xfrm>
          <a:prstGeom prst="rect">
            <a:avLst/>
          </a:prstGeom>
          <a:noFill/>
          <a:ln w="9525">
            <a:noFill/>
            <a:miter lim="800000"/>
            <a:headEnd/>
            <a:tailEnd/>
          </a:ln>
        </p:spPr>
        <p:txBody>
          <a:bodyPr wrap="square">
            <a:spAutoFit/>
          </a:bodyPr>
          <a:lstStyle/>
          <a:p>
            <a:pPr algn="ctr"/>
            <a:r>
              <a:rPr lang="ru-RU" sz="2400" b="1">
                <a:solidFill>
                  <a:schemeClr val="tx1"/>
                </a:solidFill>
                <a:latin typeface="Huawei Sans" panose="020C0503030203020204" pitchFamily="34" charset="0"/>
              </a:rPr>
              <a:t>...</a:t>
            </a:r>
          </a:p>
        </p:txBody>
      </p:sp>
      <p:sp>
        <p:nvSpPr>
          <p:cNvPr id="46" name="Text Box 9"/>
          <p:cNvSpPr txBox="1">
            <a:spLocks noChangeArrowheads="1"/>
          </p:cNvSpPr>
          <p:nvPr/>
        </p:nvSpPr>
        <p:spPr bwMode="auto">
          <a:xfrm>
            <a:off x="1633148" y="3858351"/>
            <a:ext cx="595166" cy="307777"/>
          </a:xfrm>
          <a:prstGeom prst="rect">
            <a:avLst/>
          </a:prstGeom>
          <a:noFill/>
          <a:ln w="9525">
            <a:noFill/>
            <a:miter lim="800000"/>
            <a:headEnd/>
            <a:tailEnd/>
          </a:ln>
        </p:spPr>
        <p:txBody>
          <a:bodyPr wrap="square">
            <a:spAutoFit/>
          </a:bodyPr>
          <a:lstStyle/>
          <a:p>
            <a:pPr algn="ctr"/>
            <a:r>
              <a:rPr lang="ru-RU" sz="1400">
                <a:solidFill>
                  <a:schemeClr val="tx1"/>
                </a:solidFill>
                <a:latin typeface="Huawei Sans" panose="020C0503030203020204" pitchFamily="34" charset="0"/>
              </a:rPr>
              <a:t>AP2</a:t>
            </a:r>
          </a:p>
        </p:txBody>
      </p:sp>
      <p:sp>
        <p:nvSpPr>
          <p:cNvPr id="47" name="Text Box 9"/>
          <p:cNvSpPr txBox="1">
            <a:spLocks noChangeArrowheads="1"/>
          </p:cNvSpPr>
          <p:nvPr/>
        </p:nvSpPr>
        <p:spPr bwMode="auto">
          <a:xfrm>
            <a:off x="2654268" y="4459159"/>
            <a:ext cx="595166" cy="307777"/>
          </a:xfrm>
          <a:prstGeom prst="rect">
            <a:avLst/>
          </a:prstGeom>
          <a:noFill/>
          <a:ln w="9525">
            <a:noFill/>
            <a:miter lim="800000"/>
            <a:headEnd/>
            <a:tailEnd/>
          </a:ln>
        </p:spPr>
        <p:txBody>
          <a:bodyPr wrap="square">
            <a:spAutoFit/>
          </a:bodyPr>
          <a:lstStyle/>
          <a:p>
            <a:pPr algn="ctr"/>
            <a:r>
              <a:rPr lang="ru-RU" sz="1400">
                <a:solidFill>
                  <a:schemeClr val="tx1"/>
                </a:solidFill>
                <a:latin typeface="Huawei Sans" panose="020C0503030203020204" pitchFamily="34" charset="0"/>
              </a:rPr>
              <a:t>AP</a:t>
            </a:r>
            <a:r>
              <a:rPr lang="ru-RU" sz="1400" i="1">
                <a:solidFill>
                  <a:schemeClr val="tx1"/>
                </a:solidFill>
                <a:latin typeface="Huawei Sans" panose="020C0503030203020204" pitchFamily="34" charset="0"/>
              </a:rPr>
              <a:t>n</a:t>
            </a:r>
          </a:p>
        </p:txBody>
      </p:sp>
      <p:sp>
        <p:nvSpPr>
          <p:cNvPr id="49" name="Can 225"/>
          <p:cNvSpPr/>
          <p:nvPr/>
        </p:nvSpPr>
        <p:spPr>
          <a:xfrm rot="4555935">
            <a:off x="3164680" y="2223408"/>
            <a:ext cx="284769" cy="1604872"/>
          </a:xfrm>
          <a:prstGeom prst="can">
            <a:avLst/>
          </a:prstGeom>
          <a:solidFill>
            <a:srgbClr val="F4FBFE"/>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endParaRPr>
          </a:p>
        </p:txBody>
      </p:sp>
      <p:sp>
        <p:nvSpPr>
          <p:cNvPr id="50" name="Text Box 9"/>
          <p:cNvSpPr txBox="1">
            <a:spLocks noChangeArrowheads="1"/>
          </p:cNvSpPr>
          <p:nvPr/>
        </p:nvSpPr>
        <p:spPr bwMode="auto">
          <a:xfrm rot="20753062">
            <a:off x="2474418" y="2939764"/>
            <a:ext cx="1538661" cy="269304"/>
          </a:xfrm>
          <a:prstGeom prst="rect">
            <a:avLst/>
          </a:prstGeom>
          <a:noFill/>
          <a:ln w="9525">
            <a:noFill/>
            <a:miter lim="800000"/>
            <a:headEnd/>
            <a:tailEnd/>
          </a:ln>
        </p:spPr>
        <p:txBody>
          <a:bodyPr wrap="square">
            <a:spAutoFit/>
          </a:bodyPr>
          <a:lstStyle/>
          <a:p>
            <a:pPr algn="ctr"/>
            <a:r>
              <a:rPr lang="ru-RU" sz="1150" b="1" dirty="0">
                <a:solidFill>
                  <a:schemeClr val="tx1"/>
                </a:solidFill>
                <a:latin typeface="Huawei Sans" panose="020C0503030203020204" pitchFamily="34" charset="0"/>
              </a:rPr>
              <a:t>Туннель CAPWAP</a:t>
            </a:r>
          </a:p>
        </p:txBody>
      </p:sp>
      <p:sp>
        <p:nvSpPr>
          <p:cNvPr id="52" name="Can 225"/>
          <p:cNvSpPr/>
          <p:nvPr/>
        </p:nvSpPr>
        <p:spPr>
          <a:xfrm rot="2745190">
            <a:off x="4056095" y="3064152"/>
            <a:ext cx="281466" cy="1332774"/>
          </a:xfrm>
          <a:prstGeom prst="can">
            <a:avLst/>
          </a:prstGeom>
          <a:solidFill>
            <a:srgbClr val="F4FBFE"/>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endParaRPr>
          </a:p>
        </p:txBody>
      </p:sp>
      <p:sp>
        <p:nvSpPr>
          <p:cNvPr id="53" name="Text Box 9"/>
          <p:cNvSpPr txBox="1">
            <a:spLocks noChangeArrowheads="1"/>
          </p:cNvSpPr>
          <p:nvPr/>
        </p:nvSpPr>
        <p:spPr bwMode="auto">
          <a:xfrm rot="18942317">
            <a:off x="3387580" y="3622781"/>
            <a:ext cx="1573845" cy="269304"/>
          </a:xfrm>
          <a:prstGeom prst="rect">
            <a:avLst/>
          </a:prstGeom>
          <a:noFill/>
          <a:ln w="9525">
            <a:noFill/>
            <a:miter lim="800000"/>
            <a:headEnd/>
            <a:tailEnd/>
          </a:ln>
        </p:spPr>
        <p:txBody>
          <a:bodyPr wrap="square">
            <a:spAutoFit/>
          </a:bodyPr>
          <a:lstStyle/>
          <a:p>
            <a:pPr algn="ctr"/>
            <a:r>
              <a:rPr lang="ru-RU" sz="1150" b="1">
                <a:solidFill>
                  <a:schemeClr val="tx1"/>
                </a:solidFill>
                <a:latin typeface="Huawei Sans" panose="020C0503030203020204" pitchFamily="34" charset="0"/>
              </a:rPr>
              <a:t>Туннель CAPWAP</a:t>
            </a:r>
          </a:p>
        </p:txBody>
      </p:sp>
      <p:sp>
        <p:nvSpPr>
          <p:cNvPr id="54" name="圆角矩形 75"/>
          <p:cNvSpPr/>
          <p:nvPr/>
        </p:nvSpPr>
        <p:spPr>
          <a:xfrm>
            <a:off x="6822108" y="1229578"/>
            <a:ext cx="5116470" cy="528528"/>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ru-RU" b="1" dirty="0">
                <a:solidFill>
                  <a:prstClr val="white"/>
                </a:solidFill>
                <a:latin typeface="Huawei Sans" panose="020C0503030203020204" pitchFamily="34" charset="0"/>
              </a:rPr>
              <a:t>Что из себя представляет туннель CAPWAP?</a:t>
            </a:r>
          </a:p>
        </p:txBody>
      </p:sp>
      <p:sp>
        <p:nvSpPr>
          <p:cNvPr id="55" name="圆角矩形 75"/>
          <p:cNvSpPr/>
          <p:nvPr/>
        </p:nvSpPr>
        <p:spPr>
          <a:xfrm>
            <a:off x="6822108" y="1817374"/>
            <a:ext cx="5116470" cy="1758706"/>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ctr" anchorCtr="0"/>
          <a:lstStyle/>
          <a:p>
            <a:pPr marL="176213" indent="-176213">
              <a:lnSpc>
                <a:spcPts val="2400"/>
              </a:lnSpc>
              <a:spcAft>
                <a:spcPts val="600"/>
              </a:spcAft>
              <a:buFont typeface="Arial" panose="020B0604020202020204" pitchFamily="34" charset="0"/>
              <a:buChar char="•"/>
            </a:pPr>
            <a:r>
              <a:rPr lang="ru-RU" sz="1400" b="1" dirty="0">
                <a:solidFill>
                  <a:schemeClr val="tx1"/>
                </a:solidFill>
                <a:latin typeface="Huawei Sans" panose="020C0503030203020204" pitchFamily="34" charset="0"/>
              </a:rPr>
              <a:t>Протокол CAPWAP:</a:t>
            </a:r>
            <a:r>
              <a:rPr lang="ru-RU" sz="1400" dirty="0">
                <a:solidFill>
                  <a:schemeClr val="tx1"/>
                </a:solidFill>
                <a:latin typeface="Huawei Sans" panose="020C0503030203020204" pitchFamily="34" charset="0"/>
              </a:rPr>
              <a:t> определяет способ управления и конфигурирования точек доступа. То есть, контроллер доступа осуществляет централизованное управление и контроль точек доступа посредством туннелей CAPWAP.</a:t>
            </a:r>
          </a:p>
        </p:txBody>
      </p:sp>
      <p:sp>
        <p:nvSpPr>
          <p:cNvPr id="56" name="圆角矩形 75"/>
          <p:cNvSpPr/>
          <p:nvPr/>
        </p:nvSpPr>
        <p:spPr>
          <a:xfrm>
            <a:off x="6822108" y="4137596"/>
            <a:ext cx="5116470" cy="2225882"/>
          </a:xfrm>
          <a:prstGeom prst="roundRect">
            <a:avLst>
              <a:gd name="adj" fmla="val 874"/>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ctr" anchorCtr="0"/>
          <a:lstStyle/>
          <a:p>
            <a:pPr marL="176213" indent="-176213">
              <a:lnSpc>
                <a:spcPct val="120000"/>
              </a:lnSpc>
              <a:buFont typeface="Arial" panose="020B0604020202020204" pitchFamily="34" charset="0"/>
              <a:buChar char="•"/>
            </a:pPr>
            <a:r>
              <a:rPr lang="ru-RU" sz="1400" dirty="0">
                <a:solidFill>
                  <a:schemeClr val="tx1"/>
                </a:solidFill>
                <a:latin typeface="Huawei Sans" panose="020C0503030203020204" pitchFamily="34" charset="0"/>
              </a:rPr>
              <a:t>Поддержка работоспособности AC и AP</a:t>
            </a:r>
          </a:p>
          <a:p>
            <a:pPr marL="176213" indent="-176213">
              <a:lnSpc>
                <a:spcPct val="120000"/>
              </a:lnSpc>
              <a:buFont typeface="Arial" panose="020B0604020202020204" pitchFamily="34" charset="0"/>
              <a:buChar char="•"/>
            </a:pPr>
            <a:r>
              <a:rPr lang="ru-RU" sz="1400" dirty="0">
                <a:solidFill>
                  <a:schemeClr val="tx1"/>
                </a:solidFill>
                <a:latin typeface="Huawei Sans" panose="020C0503030203020204" pitchFamily="34" charset="0"/>
              </a:rPr>
              <a:t>Предоставление возможности контроллеру доступа управлять точкам доступа путем передачи им конфигураций.</a:t>
            </a:r>
          </a:p>
          <a:p>
            <a:pPr marL="176213" indent="-176213">
              <a:lnSpc>
                <a:spcPct val="120000"/>
              </a:lnSpc>
              <a:buFont typeface="Arial" panose="020B0604020202020204" pitchFamily="34" charset="0"/>
              <a:buChar char="•"/>
            </a:pPr>
            <a:r>
              <a:rPr lang="ru-RU" sz="1400" dirty="0">
                <a:solidFill>
                  <a:schemeClr val="tx1"/>
                </a:solidFill>
                <a:latin typeface="Huawei Sans" panose="020C0503030203020204" pitchFamily="34" charset="0"/>
              </a:rPr>
              <a:t>Предоставление возможности точкам доступа обмениваться данными, отправленными с устройств пользователей, с контроллером доступа по туннелям CAPWAP в режиме туннельной передачи.</a:t>
            </a:r>
          </a:p>
        </p:txBody>
      </p:sp>
      <p:sp>
        <p:nvSpPr>
          <p:cNvPr id="57" name="圆角矩形 75"/>
          <p:cNvSpPr/>
          <p:nvPr/>
        </p:nvSpPr>
        <p:spPr>
          <a:xfrm>
            <a:off x="6822108" y="3696454"/>
            <a:ext cx="5116470" cy="395245"/>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ru-RU" b="1" dirty="0">
                <a:solidFill>
                  <a:prstClr val="white"/>
                </a:solidFill>
                <a:latin typeface="Huawei Sans" panose="020C0503030203020204" pitchFamily="34" charset="0"/>
              </a:rPr>
              <a:t>Функции туннеля CAPWAP</a:t>
            </a:r>
          </a:p>
        </p:txBody>
      </p:sp>
      <p:sp>
        <p:nvSpPr>
          <p:cNvPr id="58" name="矩形标注 57"/>
          <p:cNvSpPr/>
          <p:nvPr/>
        </p:nvSpPr>
        <p:spPr bwMode="auto">
          <a:xfrm>
            <a:off x="1919949" y="1964524"/>
            <a:ext cx="2255046" cy="728779"/>
          </a:xfrm>
          <a:prstGeom prst="wedgeRectCallout">
            <a:avLst>
              <a:gd name="adj1" fmla="val -18244"/>
              <a:gd name="adj2" fmla="val 69850"/>
            </a:avLst>
          </a:prstGeom>
          <a:solidFill>
            <a:srgbClr val="FFFFCC"/>
          </a:solidFill>
          <a:ln w="12700" cap="flat" cmpd="sng" algn="ctr">
            <a:solidFill>
              <a:srgbClr val="FFD17D"/>
            </a:solidFill>
            <a:prstDash val="solid"/>
            <a:round/>
            <a:headEnd type="none" w="med" len="med"/>
            <a:tailEnd type="none" w="med" len="med"/>
          </a:ln>
          <a:effectLst/>
        </p:spPr>
        <p:txBody>
          <a:bodyPr vert="horz" wrap="square" lIns="36000" tIns="45720" rIns="36000" bIns="45720" numCol="1" rtlCol="0" anchor="ctr" anchorCtr="0" compatLnSpc="1">
            <a:prstTxWarp prst="textNoShape">
              <a:avLst/>
            </a:prstTxWarp>
          </a:bodyPr>
          <a:lstStyle/>
          <a:p>
            <a:r>
              <a:rPr lang="ru-RU" sz="1400">
                <a:latin typeface="Huawei Sans" panose="020C0503030203020204" pitchFamily="34" charset="0"/>
              </a:rPr>
              <a:t>Передача:</a:t>
            </a:r>
          </a:p>
          <a:p>
            <a:r>
              <a:rPr lang="ru-RU" sz="1200">
                <a:solidFill>
                  <a:srgbClr val="EC7061"/>
                </a:solidFill>
                <a:latin typeface="Huawei Sans" panose="020C0503030203020204" pitchFamily="34" charset="0"/>
              </a:rPr>
              <a:t>Управляющая информация</a:t>
            </a:r>
          </a:p>
          <a:p>
            <a:r>
              <a:rPr lang="ru-RU" sz="1200">
                <a:solidFill>
                  <a:srgbClr val="EC7061"/>
                </a:solidFill>
                <a:latin typeface="Huawei Sans" panose="020C0503030203020204" pitchFamily="34" charset="0"/>
              </a:rPr>
              <a:t>Данные пользователей</a:t>
            </a:r>
          </a:p>
        </p:txBody>
      </p:sp>
    </p:spTree>
    <p:extLst>
      <p:ext uri="{BB962C8B-B14F-4D97-AF65-F5344CB8AC3E}">
        <p14:creationId xmlns:p14="http://schemas.microsoft.com/office/powerpoint/2010/main" val="75848600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ru-RU" sz="2000" dirty="0"/>
              <a:t>Между точками доступа и контроллером доступа можно организовать сеть </a:t>
            </a:r>
            <a:br>
              <a:rPr lang="ru-RU" sz="2000" dirty="0"/>
            </a:br>
            <a:r>
              <a:rPr lang="ru-RU" sz="2000" dirty="0"/>
              <a:t>уровня 2 и сеть уровня 3.</a:t>
            </a:r>
          </a:p>
        </p:txBody>
      </p:sp>
      <p:sp>
        <p:nvSpPr>
          <p:cNvPr id="3" name="标题 2"/>
          <p:cNvSpPr>
            <a:spLocks noGrp="1"/>
          </p:cNvSpPr>
          <p:nvPr>
            <p:ph type="title"/>
          </p:nvPr>
        </p:nvSpPr>
        <p:spPr>
          <a:xfrm>
            <a:off x="1594800" y="452604"/>
            <a:ext cx="10163252" cy="640800"/>
          </a:xfrm>
        </p:spPr>
        <p:txBody>
          <a:bodyPr/>
          <a:lstStyle/>
          <a:p>
            <a:r>
              <a:rPr lang="ru-RU" dirty="0"/>
              <a:t>Сеть между точкой доступа и контроллером доступа</a:t>
            </a:r>
          </a:p>
        </p:txBody>
      </p:sp>
      <p:sp>
        <p:nvSpPr>
          <p:cNvPr id="4" name="五边形 3"/>
          <p:cNvSpPr/>
          <p:nvPr/>
        </p:nvSpPr>
        <p:spPr bwMode="auto">
          <a:xfrm>
            <a:off x="9152668" y="122424"/>
            <a:ext cx="900100" cy="284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Основные концепции</a:t>
            </a:r>
          </a:p>
        </p:txBody>
      </p:sp>
      <p:sp>
        <p:nvSpPr>
          <p:cNvPr id="5" name="燕尾形 4"/>
          <p:cNvSpPr/>
          <p:nvPr/>
        </p:nvSpPr>
        <p:spPr bwMode="auto">
          <a:xfrm>
            <a:off x="9968838" y="122424"/>
            <a:ext cx="1080000" cy="284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b="1">
                <a:solidFill>
                  <a:srgbClr val="FFFFFF"/>
                </a:solidFill>
                <a:latin typeface="Huawei Sans" panose="020C0503030203020204" pitchFamily="34" charset="0"/>
              </a:rPr>
              <a:t>Проводная сеть</a:t>
            </a:r>
          </a:p>
        </p:txBody>
      </p:sp>
      <p:sp>
        <p:nvSpPr>
          <p:cNvPr id="6" name="燕尾形 5"/>
          <p:cNvSpPr/>
          <p:nvPr/>
        </p:nvSpPr>
        <p:spPr bwMode="auto">
          <a:xfrm>
            <a:off x="10964908"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Беспроводная сеть</a:t>
            </a:r>
          </a:p>
        </p:txBody>
      </p:sp>
      <p:grpSp>
        <p:nvGrpSpPr>
          <p:cNvPr id="81" name="组合 80"/>
          <p:cNvGrpSpPr/>
          <p:nvPr/>
        </p:nvGrpSpPr>
        <p:grpSpPr>
          <a:xfrm>
            <a:off x="807113" y="3154687"/>
            <a:ext cx="2289107" cy="2518897"/>
            <a:chOff x="6319847" y="3058845"/>
            <a:chExt cx="2289107" cy="2518897"/>
          </a:xfrm>
        </p:grpSpPr>
        <p:sp>
          <p:nvSpPr>
            <p:cNvPr id="52" name="Text Box 9"/>
            <p:cNvSpPr txBox="1">
              <a:spLocks noChangeArrowheads="1"/>
            </p:cNvSpPr>
            <p:nvPr/>
          </p:nvSpPr>
          <p:spPr bwMode="auto">
            <a:xfrm>
              <a:off x="6319847" y="5269965"/>
              <a:ext cx="768435" cy="307777"/>
            </a:xfrm>
            <a:prstGeom prst="rect">
              <a:avLst/>
            </a:prstGeom>
            <a:noFill/>
            <a:ln w="9525">
              <a:noFill/>
              <a:miter lim="800000"/>
              <a:headEnd/>
              <a:tailEnd/>
            </a:ln>
          </p:spPr>
          <p:txBody>
            <a:bodyPr wrap="square">
              <a:spAutoFit/>
            </a:bodyPr>
            <a:lstStyle/>
            <a:p>
              <a:pPr algn="ctr"/>
              <a:r>
                <a:rPr lang="ru-RU" sz="1400" b="1">
                  <a:solidFill>
                    <a:schemeClr val="tx1"/>
                  </a:solidFill>
                  <a:latin typeface="Huawei Sans" panose="020C0503030203020204" pitchFamily="34" charset="0"/>
                </a:rPr>
                <a:t>AP1</a:t>
              </a:r>
            </a:p>
          </p:txBody>
        </p:sp>
        <p:pic>
          <p:nvPicPr>
            <p:cNvPr id="56" name="图片 55" descr="AC-蓝.png"/>
            <p:cNvPicPr>
              <a:picLocks noChangeAspect="1"/>
            </p:cNvPicPr>
            <p:nvPr/>
          </p:nvPicPr>
          <p:blipFill>
            <a:blip r:embed="rId3" cstate="print"/>
            <a:stretch>
              <a:fillRect/>
            </a:stretch>
          </p:blipFill>
          <p:spPr>
            <a:xfrm>
              <a:off x="7136971" y="3058845"/>
              <a:ext cx="660000" cy="540000"/>
            </a:xfrm>
            <a:prstGeom prst="rect">
              <a:avLst/>
            </a:prstGeom>
          </p:spPr>
        </p:pic>
        <p:pic>
          <p:nvPicPr>
            <p:cNvPr id="57" name="图片 5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40650" y="4835571"/>
              <a:ext cx="526830" cy="432000"/>
            </a:xfrm>
            <a:prstGeom prst="rect">
              <a:avLst/>
            </a:prstGeom>
          </p:spPr>
        </p:pic>
        <p:pic>
          <p:nvPicPr>
            <p:cNvPr id="58" name="图片 5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66463" y="4835571"/>
              <a:ext cx="526830" cy="432000"/>
            </a:xfrm>
            <a:prstGeom prst="rect">
              <a:avLst/>
            </a:prstGeom>
          </p:spPr>
        </p:pic>
        <p:cxnSp>
          <p:nvCxnSpPr>
            <p:cNvPr id="59" name="直接连接符 58"/>
            <p:cNvCxnSpPr>
              <a:stCxn id="56" idx="2"/>
              <a:endCxn id="38" idx="0"/>
            </p:cNvCxnSpPr>
            <p:nvPr/>
          </p:nvCxnSpPr>
          <p:spPr>
            <a:xfrm>
              <a:off x="7466971" y="3598845"/>
              <a:ext cx="0" cy="247102"/>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0" name="Text Box 9"/>
            <p:cNvSpPr txBox="1">
              <a:spLocks noChangeArrowheads="1"/>
            </p:cNvSpPr>
            <p:nvPr/>
          </p:nvSpPr>
          <p:spPr bwMode="auto">
            <a:xfrm>
              <a:off x="7776115" y="3170080"/>
              <a:ext cx="660000" cy="307777"/>
            </a:xfrm>
            <a:prstGeom prst="rect">
              <a:avLst/>
            </a:prstGeom>
            <a:noFill/>
            <a:ln w="9525">
              <a:noFill/>
              <a:miter lim="800000"/>
              <a:headEnd/>
              <a:tailEnd/>
            </a:ln>
          </p:spPr>
          <p:txBody>
            <a:bodyPr wrap="square">
              <a:spAutoFit/>
            </a:bodyPr>
            <a:lstStyle/>
            <a:p>
              <a:pPr algn="ctr"/>
              <a:r>
                <a:rPr lang="ru-RU" sz="1400" b="1" dirty="0">
                  <a:solidFill>
                    <a:schemeClr val="tx1"/>
                  </a:solidFill>
                  <a:latin typeface="Huawei Sans" panose="020C0503030203020204" pitchFamily="34" charset="0"/>
                </a:rPr>
                <a:t>AC</a:t>
              </a:r>
            </a:p>
          </p:txBody>
        </p:sp>
        <p:cxnSp>
          <p:nvCxnSpPr>
            <p:cNvPr id="72" name="直接连接符 71"/>
            <p:cNvCxnSpPr>
              <a:stCxn id="38" idx="0"/>
              <a:endCxn id="57" idx="0"/>
            </p:cNvCxnSpPr>
            <p:nvPr/>
          </p:nvCxnSpPr>
          <p:spPr>
            <a:xfrm flipH="1">
              <a:off x="6704065" y="3845947"/>
              <a:ext cx="762906" cy="989624"/>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38" idx="0"/>
              <a:endCxn id="58" idx="0"/>
            </p:cNvCxnSpPr>
            <p:nvPr/>
          </p:nvCxnSpPr>
          <p:spPr>
            <a:xfrm>
              <a:off x="7466971" y="3845947"/>
              <a:ext cx="762907" cy="989624"/>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38" name="图片 37"/>
            <p:cNvPicPr>
              <a:picLocks noChangeAspect="1"/>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6832594" y="3845947"/>
              <a:ext cx="1268754" cy="796661"/>
            </a:xfrm>
            <a:prstGeom prst="rect">
              <a:avLst/>
            </a:prstGeom>
          </p:spPr>
        </p:pic>
        <p:sp>
          <p:nvSpPr>
            <p:cNvPr id="78" name="Text Box 9"/>
            <p:cNvSpPr txBox="1">
              <a:spLocks noChangeArrowheads="1"/>
            </p:cNvSpPr>
            <p:nvPr/>
          </p:nvSpPr>
          <p:spPr bwMode="auto">
            <a:xfrm>
              <a:off x="6894313" y="3951011"/>
              <a:ext cx="1155534" cy="523220"/>
            </a:xfrm>
            <a:prstGeom prst="rect">
              <a:avLst/>
            </a:prstGeom>
            <a:noFill/>
            <a:ln w="9525">
              <a:noFill/>
              <a:miter lim="800000"/>
              <a:headEnd/>
              <a:tailEnd/>
            </a:ln>
          </p:spPr>
          <p:txBody>
            <a:bodyPr wrap="square">
              <a:spAutoFit/>
            </a:bodyPr>
            <a:lstStyle/>
            <a:p>
              <a:pPr algn="ctr"/>
              <a:r>
                <a:rPr lang="ru-RU" sz="1400" b="1" dirty="0">
                  <a:solidFill>
                    <a:schemeClr val="tx1"/>
                  </a:solidFill>
                  <a:latin typeface="Huawei Sans" panose="020C0503030203020204" pitchFamily="34" charset="0"/>
                </a:rPr>
                <a:t>Сеть уровня 2</a:t>
              </a:r>
            </a:p>
          </p:txBody>
        </p:sp>
        <p:sp>
          <p:nvSpPr>
            <p:cNvPr id="79" name="Text Box 9"/>
            <p:cNvSpPr txBox="1">
              <a:spLocks noChangeArrowheads="1"/>
            </p:cNvSpPr>
            <p:nvPr/>
          </p:nvSpPr>
          <p:spPr bwMode="auto">
            <a:xfrm>
              <a:off x="7840519" y="5269965"/>
              <a:ext cx="768435" cy="307777"/>
            </a:xfrm>
            <a:prstGeom prst="rect">
              <a:avLst/>
            </a:prstGeom>
            <a:noFill/>
            <a:ln w="9525">
              <a:noFill/>
              <a:miter lim="800000"/>
              <a:headEnd/>
              <a:tailEnd/>
            </a:ln>
          </p:spPr>
          <p:txBody>
            <a:bodyPr wrap="square">
              <a:spAutoFit/>
            </a:bodyPr>
            <a:lstStyle/>
            <a:p>
              <a:pPr algn="ctr"/>
              <a:r>
                <a:rPr lang="ru-RU" sz="1400" b="1">
                  <a:solidFill>
                    <a:schemeClr val="tx1"/>
                  </a:solidFill>
                  <a:latin typeface="Huawei Sans" panose="020C0503030203020204" pitchFamily="34" charset="0"/>
                </a:rPr>
                <a:t>AP</a:t>
              </a:r>
              <a:r>
                <a:rPr lang="ru-RU" sz="1400" b="1" i="1">
                  <a:solidFill>
                    <a:schemeClr val="tx1"/>
                  </a:solidFill>
                  <a:latin typeface="Huawei Sans" panose="020C0503030203020204" pitchFamily="34" charset="0"/>
                </a:rPr>
                <a:t>n</a:t>
              </a:r>
            </a:p>
          </p:txBody>
        </p:sp>
        <p:sp>
          <p:nvSpPr>
            <p:cNvPr id="80" name="Text Box 9"/>
            <p:cNvSpPr txBox="1">
              <a:spLocks noChangeArrowheads="1"/>
            </p:cNvSpPr>
            <p:nvPr/>
          </p:nvSpPr>
          <p:spPr bwMode="auto">
            <a:xfrm>
              <a:off x="7100215" y="4895884"/>
              <a:ext cx="768435" cy="307777"/>
            </a:xfrm>
            <a:prstGeom prst="rect">
              <a:avLst/>
            </a:prstGeom>
            <a:noFill/>
            <a:ln w="9525">
              <a:noFill/>
              <a:miter lim="800000"/>
              <a:headEnd/>
              <a:tailEnd/>
            </a:ln>
          </p:spPr>
          <p:txBody>
            <a:bodyPr wrap="square">
              <a:spAutoFit/>
            </a:bodyPr>
            <a:lstStyle/>
            <a:p>
              <a:pPr algn="ctr"/>
              <a:r>
                <a:rPr lang="ru-RU" sz="1400" b="1">
                  <a:solidFill>
                    <a:schemeClr val="tx1"/>
                  </a:solidFill>
                  <a:latin typeface="Huawei Sans" panose="020C0503030203020204" pitchFamily="34" charset="0"/>
                </a:rPr>
                <a:t>...</a:t>
              </a:r>
            </a:p>
          </p:txBody>
        </p:sp>
      </p:grpSp>
      <p:sp>
        <p:nvSpPr>
          <p:cNvPr id="153" name="圆角矩形 75"/>
          <p:cNvSpPr/>
          <p:nvPr/>
        </p:nvSpPr>
        <p:spPr>
          <a:xfrm>
            <a:off x="736984" y="2255722"/>
            <a:ext cx="5419943" cy="39402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ru-RU" b="1">
                <a:solidFill>
                  <a:prstClr val="white"/>
                </a:solidFill>
                <a:latin typeface="Huawei Sans" panose="020C0503030203020204" pitchFamily="34" charset="0"/>
              </a:rPr>
              <a:t>Сеть уровня 2</a:t>
            </a:r>
          </a:p>
        </p:txBody>
      </p:sp>
      <p:sp>
        <p:nvSpPr>
          <p:cNvPr id="154" name="圆角矩形 75"/>
          <p:cNvSpPr/>
          <p:nvPr/>
        </p:nvSpPr>
        <p:spPr>
          <a:xfrm>
            <a:off x="736984" y="2687227"/>
            <a:ext cx="5419943" cy="334696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auto">
              <a:lnSpc>
                <a:spcPts val="2600"/>
              </a:lnSpc>
              <a:spcBef>
                <a:spcPts val="0"/>
              </a:spcBef>
              <a:spcAft>
                <a:spcPts val="6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p:txBody>
      </p:sp>
      <p:grpSp>
        <p:nvGrpSpPr>
          <p:cNvPr id="39" name="组合 38"/>
          <p:cNvGrpSpPr/>
          <p:nvPr/>
        </p:nvGrpSpPr>
        <p:grpSpPr>
          <a:xfrm>
            <a:off x="6407086" y="3154687"/>
            <a:ext cx="2289107" cy="2518897"/>
            <a:chOff x="6319847" y="3058845"/>
            <a:chExt cx="2289107" cy="2518897"/>
          </a:xfrm>
        </p:grpSpPr>
        <p:sp>
          <p:nvSpPr>
            <p:cNvPr id="40" name="Text Box 9"/>
            <p:cNvSpPr txBox="1">
              <a:spLocks noChangeArrowheads="1"/>
            </p:cNvSpPr>
            <p:nvPr/>
          </p:nvSpPr>
          <p:spPr bwMode="auto">
            <a:xfrm>
              <a:off x="6319847" y="5269965"/>
              <a:ext cx="768435" cy="307777"/>
            </a:xfrm>
            <a:prstGeom prst="rect">
              <a:avLst/>
            </a:prstGeom>
            <a:noFill/>
            <a:ln w="9525">
              <a:noFill/>
              <a:miter lim="800000"/>
              <a:headEnd/>
              <a:tailEnd/>
            </a:ln>
          </p:spPr>
          <p:txBody>
            <a:bodyPr wrap="square">
              <a:spAutoFit/>
            </a:bodyPr>
            <a:lstStyle/>
            <a:p>
              <a:pPr algn="ctr"/>
              <a:r>
                <a:rPr lang="ru-RU" sz="1400" b="1">
                  <a:solidFill>
                    <a:schemeClr val="tx1"/>
                  </a:solidFill>
                  <a:latin typeface="Huawei Sans" panose="020C0503030203020204" pitchFamily="34" charset="0"/>
                </a:rPr>
                <a:t>AP1</a:t>
              </a:r>
            </a:p>
          </p:txBody>
        </p:sp>
        <p:pic>
          <p:nvPicPr>
            <p:cNvPr id="41" name="图片 40" descr="AC-蓝.png"/>
            <p:cNvPicPr>
              <a:picLocks noChangeAspect="1"/>
            </p:cNvPicPr>
            <p:nvPr/>
          </p:nvPicPr>
          <p:blipFill>
            <a:blip r:embed="rId3" cstate="print"/>
            <a:stretch>
              <a:fillRect/>
            </a:stretch>
          </p:blipFill>
          <p:spPr>
            <a:xfrm>
              <a:off x="7136971" y="3058845"/>
              <a:ext cx="660000" cy="540000"/>
            </a:xfrm>
            <a:prstGeom prst="rect">
              <a:avLst/>
            </a:prstGeom>
          </p:spPr>
        </p:pic>
        <p:pic>
          <p:nvPicPr>
            <p:cNvPr id="42" name="图片 4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40650" y="4835571"/>
              <a:ext cx="526830" cy="432000"/>
            </a:xfrm>
            <a:prstGeom prst="rect">
              <a:avLst/>
            </a:prstGeom>
          </p:spPr>
        </p:pic>
        <p:pic>
          <p:nvPicPr>
            <p:cNvPr id="43" name="图片 4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66463" y="4835571"/>
              <a:ext cx="526830" cy="432000"/>
            </a:xfrm>
            <a:prstGeom prst="rect">
              <a:avLst/>
            </a:prstGeom>
          </p:spPr>
        </p:pic>
        <p:cxnSp>
          <p:nvCxnSpPr>
            <p:cNvPr id="44" name="直接连接符 43"/>
            <p:cNvCxnSpPr>
              <a:stCxn id="41" idx="2"/>
              <a:endCxn id="48" idx="0"/>
            </p:cNvCxnSpPr>
            <p:nvPr/>
          </p:nvCxnSpPr>
          <p:spPr>
            <a:xfrm>
              <a:off x="7466971" y="3598845"/>
              <a:ext cx="0" cy="247102"/>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5" name="Text Box 9"/>
            <p:cNvSpPr txBox="1">
              <a:spLocks noChangeArrowheads="1"/>
            </p:cNvSpPr>
            <p:nvPr/>
          </p:nvSpPr>
          <p:spPr bwMode="auto">
            <a:xfrm>
              <a:off x="7776115" y="3170080"/>
              <a:ext cx="504966" cy="307777"/>
            </a:xfrm>
            <a:prstGeom prst="rect">
              <a:avLst/>
            </a:prstGeom>
            <a:noFill/>
            <a:ln w="9525">
              <a:noFill/>
              <a:miter lim="800000"/>
              <a:headEnd/>
              <a:tailEnd/>
            </a:ln>
          </p:spPr>
          <p:txBody>
            <a:bodyPr wrap="square">
              <a:spAutoFit/>
            </a:bodyPr>
            <a:lstStyle/>
            <a:p>
              <a:pPr algn="ctr"/>
              <a:r>
                <a:rPr lang="ru-RU" sz="1400" b="1" dirty="0">
                  <a:solidFill>
                    <a:schemeClr val="tx1"/>
                  </a:solidFill>
                  <a:latin typeface="Huawei Sans" panose="020C0503030203020204" pitchFamily="34" charset="0"/>
                </a:rPr>
                <a:t>AC</a:t>
              </a:r>
            </a:p>
          </p:txBody>
        </p:sp>
        <p:cxnSp>
          <p:nvCxnSpPr>
            <p:cNvPr id="46" name="直接连接符 45"/>
            <p:cNvCxnSpPr>
              <a:stCxn id="48" idx="0"/>
              <a:endCxn id="42" idx="0"/>
            </p:cNvCxnSpPr>
            <p:nvPr/>
          </p:nvCxnSpPr>
          <p:spPr>
            <a:xfrm flipH="1">
              <a:off x="6704065" y="3845947"/>
              <a:ext cx="762906" cy="989624"/>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48" idx="0"/>
              <a:endCxn id="43" idx="0"/>
            </p:cNvCxnSpPr>
            <p:nvPr/>
          </p:nvCxnSpPr>
          <p:spPr>
            <a:xfrm>
              <a:off x="7466971" y="3845947"/>
              <a:ext cx="762907" cy="989624"/>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48" name="图片 47"/>
            <p:cNvPicPr>
              <a:picLocks noChangeAspect="1"/>
            </p:cNvPicPr>
            <p:nvPr/>
          </p:nvPicPr>
          <p:blipFill>
            <a:blip r:embed="rId5"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6832594" y="3845947"/>
              <a:ext cx="1268754" cy="796661"/>
            </a:xfrm>
            <a:prstGeom prst="rect">
              <a:avLst/>
            </a:prstGeom>
          </p:spPr>
        </p:pic>
        <p:sp>
          <p:nvSpPr>
            <p:cNvPr id="49" name="Text Box 9"/>
            <p:cNvSpPr txBox="1">
              <a:spLocks noChangeArrowheads="1"/>
            </p:cNvSpPr>
            <p:nvPr/>
          </p:nvSpPr>
          <p:spPr bwMode="auto">
            <a:xfrm>
              <a:off x="6917209" y="3982667"/>
              <a:ext cx="1133868" cy="523220"/>
            </a:xfrm>
            <a:prstGeom prst="rect">
              <a:avLst/>
            </a:prstGeom>
            <a:noFill/>
            <a:ln w="9525">
              <a:noFill/>
              <a:miter lim="800000"/>
              <a:headEnd/>
              <a:tailEnd/>
            </a:ln>
          </p:spPr>
          <p:txBody>
            <a:bodyPr wrap="square">
              <a:spAutoFit/>
            </a:bodyPr>
            <a:lstStyle/>
            <a:p>
              <a:pPr algn="ctr"/>
              <a:r>
                <a:rPr lang="ru-RU" sz="1400" b="1" dirty="0">
                  <a:latin typeface="Huawei Sans" panose="020C0503030203020204" pitchFamily="34" charset="0"/>
                </a:rPr>
                <a:t>Сеть уровня 3</a:t>
              </a:r>
            </a:p>
          </p:txBody>
        </p:sp>
        <p:sp>
          <p:nvSpPr>
            <p:cNvPr id="50" name="Text Box 9"/>
            <p:cNvSpPr txBox="1">
              <a:spLocks noChangeArrowheads="1"/>
            </p:cNvSpPr>
            <p:nvPr/>
          </p:nvSpPr>
          <p:spPr bwMode="auto">
            <a:xfrm>
              <a:off x="7840519" y="5269965"/>
              <a:ext cx="768435" cy="307777"/>
            </a:xfrm>
            <a:prstGeom prst="rect">
              <a:avLst/>
            </a:prstGeom>
            <a:noFill/>
            <a:ln w="9525">
              <a:noFill/>
              <a:miter lim="800000"/>
              <a:headEnd/>
              <a:tailEnd/>
            </a:ln>
          </p:spPr>
          <p:txBody>
            <a:bodyPr wrap="square">
              <a:spAutoFit/>
            </a:bodyPr>
            <a:lstStyle/>
            <a:p>
              <a:pPr algn="ctr"/>
              <a:r>
                <a:rPr lang="ru-RU" sz="1400" b="1">
                  <a:solidFill>
                    <a:schemeClr val="tx1"/>
                  </a:solidFill>
                  <a:latin typeface="Huawei Sans" panose="020C0503030203020204" pitchFamily="34" charset="0"/>
                </a:rPr>
                <a:t>AP</a:t>
              </a:r>
              <a:r>
                <a:rPr lang="ru-RU" sz="1400" b="1" i="1">
                  <a:solidFill>
                    <a:schemeClr val="tx1"/>
                  </a:solidFill>
                  <a:latin typeface="Huawei Sans" panose="020C0503030203020204" pitchFamily="34" charset="0"/>
                </a:rPr>
                <a:t>n</a:t>
              </a:r>
            </a:p>
          </p:txBody>
        </p:sp>
        <p:sp>
          <p:nvSpPr>
            <p:cNvPr id="51" name="Text Box 9"/>
            <p:cNvSpPr txBox="1">
              <a:spLocks noChangeArrowheads="1"/>
            </p:cNvSpPr>
            <p:nvPr/>
          </p:nvSpPr>
          <p:spPr bwMode="auto">
            <a:xfrm>
              <a:off x="7100215" y="4895884"/>
              <a:ext cx="768435" cy="307777"/>
            </a:xfrm>
            <a:prstGeom prst="rect">
              <a:avLst/>
            </a:prstGeom>
            <a:noFill/>
            <a:ln w="9525">
              <a:noFill/>
              <a:miter lim="800000"/>
              <a:headEnd/>
              <a:tailEnd/>
            </a:ln>
          </p:spPr>
          <p:txBody>
            <a:bodyPr wrap="square">
              <a:spAutoFit/>
            </a:bodyPr>
            <a:lstStyle/>
            <a:p>
              <a:pPr algn="ctr"/>
              <a:r>
                <a:rPr lang="ru-RU" sz="1400" b="1">
                  <a:solidFill>
                    <a:schemeClr val="tx1"/>
                  </a:solidFill>
                  <a:latin typeface="Huawei Sans" panose="020C0503030203020204" pitchFamily="34" charset="0"/>
                </a:rPr>
                <a:t>...</a:t>
              </a:r>
            </a:p>
          </p:txBody>
        </p:sp>
      </p:grpSp>
      <p:sp>
        <p:nvSpPr>
          <p:cNvPr id="53" name="圆角矩形 75"/>
          <p:cNvSpPr/>
          <p:nvPr/>
        </p:nvSpPr>
        <p:spPr>
          <a:xfrm>
            <a:off x="6372452" y="2255722"/>
            <a:ext cx="5419943" cy="39402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ru-RU" b="1">
                <a:solidFill>
                  <a:prstClr val="white"/>
                </a:solidFill>
                <a:latin typeface="Huawei Sans" panose="020C0503030203020204" pitchFamily="34" charset="0"/>
              </a:rPr>
              <a:t>Сеть уровня 3</a:t>
            </a:r>
          </a:p>
        </p:txBody>
      </p:sp>
      <p:sp>
        <p:nvSpPr>
          <p:cNvPr id="54" name="圆角矩形 75"/>
          <p:cNvSpPr/>
          <p:nvPr/>
        </p:nvSpPr>
        <p:spPr>
          <a:xfrm>
            <a:off x="6372452" y="2687227"/>
            <a:ext cx="5419943" cy="334696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auto">
              <a:lnSpc>
                <a:spcPts val="2600"/>
              </a:lnSpc>
              <a:spcBef>
                <a:spcPts val="0"/>
              </a:spcBef>
              <a:spcAft>
                <a:spcPts val="6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p:txBody>
      </p:sp>
      <p:sp>
        <p:nvSpPr>
          <p:cNvPr id="55" name="圆角矩形 75"/>
          <p:cNvSpPr/>
          <p:nvPr/>
        </p:nvSpPr>
        <p:spPr>
          <a:xfrm>
            <a:off x="3106503" y="2706873"/>
            <a:ext cx="3082162" cy="2469832"/>
          </a:xfrm>
          <a:prstGeom prst="roundRect">
            <a:avLst>
              <a:gd name="adj" fmla="val 874"/>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auto">
              <a:lnSpc>
                <a:spcPct val="140000"/>
              </a:lnSpc>
              <a:spcBef>
                <a:spcPts val="0"/>
              </a:spcBef>
              <a:buFont typeface="Arial" panose="020B0604020202020204" pitchFamily="34" charset="0"/>
              <a:buChar char="•"/>
            </a:pPr>
            <a:r>
              <a:rPr lang="ru-RU" sz="1400" dirty="0">
                <a:solidFill>
                  <a:prstClr val="black"/>
                </a:solidFill>
                <a:latin typeface="Huawei Sans" panose="020C0503030203020204" pitchFamily="34" charset="0"/>
              </a:rPr>
              <a:t>Сеть уровня 2: </a:t>
            </a:r>
            <a:br>
              <a:rPr lang="ru-RU" sz="1400" dirty="0">
                <a:solidFill>
                  <a:prstClr val="black"/>
                </a:solidFill>
                <a:latin typeface="Huawei Sans" panose="020C0503030203020204" pitchFamily="34" charset="0"/>
              </a:rPr>
            </a:br>
            <a:r>
              <a:rPr lang="ru-RU" sz="1400" dirty="0">
                <a:solidFill>
                  <a:prstClr val="black"/>
                </a:solidFill>
                <a:latin typeface="Huawei Sans" panose="020C0503030203020204" pitchFamily="34" charset="0"/>
              </a:rPr>
              <a:t>AP подключаются к AC напрямую или через сеть уровня 2.</a:t>
            </a:r>
          </a:p>
          <a:p>
            <a:pPr marL="177800" indent="-177800" fontAlgn="auto">
              <a:lnSpc>
                <a:spcPct val="140000"/>
              </a:lnSpc>
              <a:spcBef>
                <a:spcPts val="0"/>
              </a:spcBef>
              <a:buFont typeface="Arial" panose="020B0604020202020204" pitchFamily="34" charset="0"/>
              <a:buChar char="•"/>
            </a:pPr>
            <a:r>
              <a:rPr lang="ru-RU" sz="1400" dirty="0">
                <a:solidFill>
                  <a:prstClr val="black"/>
                </a:solidFill>
                <a:latin typeface="Huawei Sans" panose="020C0503030203020204" pitchFamily="34" charset="0"/>
              </a:rPr>
              <a:t>Сеть уровня 2 отличается возможностью быстрого развертывания. Такое подключение подходит для простой или временной сети, но не применимо в большой сети.</a:t>
            </a:r>
          </a:p>
        </p:txBody>
      </p:sp>
      <p:sp>
        <p:nvSpPr>
          <p:cNvPr id="61" name="圆角矩形 75"/>
          <p:cNvSpPr/>
          <p:nvPr/>
        </p:nvSpPr>
        <p:spPr>
          <a:xfrm>
            <a:off x="8735968" y="2786808"/>
            <a:ext cx="3077204" cy="2469832"/>
          </a:xfrm>
          <a:prstGeom prst="roundRect">
            <a:avLst>
              <a:gd name="adj" fmla="val 874"/>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auto">
              <a:lnSpc>
                <a:spcPct val="140000"/>
              </a:lnSpc>
              <a:spcBef>
                <a:spcPts val="0"/>
              </a:spcBef>
              <a:buFont typeface="Arial" panose="020B0604020202020204" pitchFamily="34" charset="0"/>
              <a:buChar char="•"/>
            </a:pPr>
            <a:r>
              <a:rPr lang="ru-RU" sz="1400" dirty="0">
                <a:solidFill>
                  <a:prstClr val="black"/>
                </a:solidFill>
                <a:latin typeface="Huawei Sans" panose="020C0503030203020204" pitchFamily="34" charset="0"/>
              </a:rPr>
              <a:t>Сеть уровня 3: </a:t>
            </a:r>
            <a:br>
              <a:rPr lang="ru-RU" sz="1400" dirty="0">
                <a:solidFill>
                  <a:prstClr val="black"/>
                </a:solidFill>
                <a:latin typeface="Huawei Sans" panose="020C0503030203020204" pitchFamily="34" charset="0"/>
              </a:rPr>
            </a:br>
            <a:r>
              <a:rPr lang="ru-RU" sz="1400" dirty="0">
                <a:solidFill>
                  <a:prstClr val="black"/>
                </a:solidFill>
                <a:latin typeface="Huawei Sans" panose="020C0503030203020204" pitchFamily="34" charset="0"/>
              </a:rPr>
              <a:t>AP подключаются к AC через сеть уровня 3.</a:t>
            </a:r>
          </a:p>
          <a:p>
            <a:pPr marL="177800" indent="-177800" fontAlgn="auto">
              <a:lnSpc>
                <a:spcPct val="140000"/>
              </a:lnSpc>
              <a:spcBef>
                <a:spcPts val="0"/>
              </a:spcBef>
              <a:buFont typeface="Arial" panose="020B0604020202020204" pitchFamily="34" charset="0"/>
              <a:buChar char="•"/>
            </a:pPr>
            <a:r>
              <a:rPr lang="ru-RU" sz="1400" dirty="0">
                <a:solidFill>
                  <a:prstClr val="black"/>
                </a:solidFill>
                <a:latin typeface="Huawei Sans" panose="020C0503030203020204" pitchFamily="34" charset="0"/>
              </a:rPr>
              <a:t>В реальной сети AC может подключаться к десяткам или даже сотням AP, что обычно является сложной задачей. В большинстве случаев сеть уровня 3 используется в большой сети.</a:t>
            </a:r>
          </a:p>
        </p:txBody>
      </p:sp>
    </p:spTree>
    <p:extLst>
      <p:ext uri="{BB962C8B-B14F-4D97-AF65-F5344CB8AC3E}">
        <p14:creationId xmlns:p14="http://schemas.microsoft.com/office/powerpoint/2010/main" val="42069100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ru-RU" sz="2000" dirty="0"/>
              <a:t>Используются два режима подключения AC — «</a:t>
            </a:r>
            <a:r>
              <a:rPr lang="ru-RU" sz="2000" dirty="0" err="1"/>
              <a:t>in-path</a:t>
            </a:r>
            <a:r>
              <a:rPr lang="ru-RU" sz="2000" dirty="0"/>
              <a:t>» и «</a:t>
            </a:r>
            <a:r>
              <a:rPr lang="ru-RU" sz="2000" dirty="0" err="1"/>
              <a:t>off-path</a:t>
            </a:r>
            <a:r>
              <a:rPr lang="ru-RU" sz="2000" dirty="0"/>
              <a:t>».</a:t>
            </a:r>
          </a:p>
        </p:txBody>
      </p:sp>
      <p:sp>
        <p:nvSpPr>
          <p:cNvPr id="3" name="标题 2"/>
          <p:cNvSpPr>
            <a:spLocks noGrp="1"/>
          </p:cNvSpPr>
          <p:nvPr>
            <p:ph type="title"/>
          </p:nvPr>
        </p:nvSpPr>
        <p:spPr>
          <a:xfrm>
            <a:off x="1424903" y="441283"/>
            <a:ext cx="11068577" cy="640800"/>
          </a:xfrm>
        </p:spPr>
        <p:txBody>
          <a:bodyPr/>
          <a:lstStyle/>
          <a:p>
            <a:r>
              <a:rPr lang="ru-RU" dirty="0"/>
              <a:t>Режимы подключения контроллера доступа</a:t>
            </a:r>
          </a:p>
        </p:txBody>
      </p:sp>
      <p:sp>
        <p:nvSpPr>
          <p:cNvPr id="4" name="五边形 3"/>
          <p:cNvSpPr/>
          <p:nvPr/>
        </p:nvSpPr>
        <p:spPr bwMode="auto">
          <a:xfrm>
            <a:off x="9152668" y="122424"/>
            <a:ext cx="900100" cy="284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Основные концепции</a:t>
            </a:r>
          </a:p>
        </p:txBody>
      </p:sp>
      <p:sp>
        <p:nvSpPr>
          <p:cNvPr id="5" name="燕尾形 4"/>
          <p:cNvSpPr/>
          <p:nvPr/>
        </p:nvSpPr>
        <p:spPr bwMode="auto">
          <a:xfrm>
            <a:off x="9968838" y="122424"/>
            <a:ext cx="1080000" cy="284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b="1">
                <a:solidFill>
                  <a:srgbClr val="FFFFFF"/>
                </a:solidFill>
                <a:latin typeface="Huawei Sans" panose="020C0503030203020204" pitchFamily="34" charset="0"/>
              </a:rPr>
              <a:t>Проводная сеть</a:t>
            </a:r>
          </a:p>
        </p:txBody>
      </p:sp>
      <p:sp>
        <p:nvSpPr>
          <p:cNvPr id="6" name="燕尾形 5"/>
          <p:cNvSpPr/>
          <p:nvPr/>
        </p:nvSpPr>
        <p:spPr bwMode="auto">
          <a:xfrm>
            <a:off x="10964908"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Беспроводная сеть</a:t>
            </a:r>
          </a:p>
        </p:txBody>
      </p:sp>
      <p:sp>
        <p:nvSpPr>
          <p:cNvPr id="153" name="圆角矩形 75"/>
          <p:cNvSpPr/>
          <p:nvPr/>
        </p:nvSpPr>
        <p:spPr>
          <a:xfrm>
            <a:off x="460532" y="1947383"/>
            <a:ext cx="5419943" cy="39402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ru-RU" b="1">
                <a:solidFill>
                  <a:prstClr val="white"/>
                </a:solidFill>
                <a:latin typeface="Huawei Sans" panose="020C0503030203020204" pitchFamily="34" charset="0"/>
              </a:rPr>
              <a:t>Схема сети с подключением In-Path</a:t>
            </a:r>
          </a:p>
        </p:txBody>
      </p:sp>
      <p:sp>
        <p:nvSpPr>
          <p:cNvPr id="154" name="圆角矩形 75"/>
          <p:cNvSpPr/>
          <p:nvPr/>
        </p:nvSpPr>
        <p:spPr>
          <a:xfrm>
            <a:off x="460532" y="2378887"/>
            <a:ext cx="5419943" cy="401128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auto">
              <a:lnSpc>
                <a:spcPts val="2600"/>
              </a:lnSpc>
              <a:spcBef>
                <a:spcPts val="0"/>
              </a:spcBef>
              <a:spcAft>
                <a:spcPts val="6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p:txBody>
      </p:sp>
      <p:sp>
        <p:nvSpPr>
          <p:cNvPr id="53" name="圆角矩形 75"/>
          <p:cNvSpPr/>
          <p:nvPr/>
        </p:nvSpPr>
        <p:spPr>
          <a:xfrm>
            <a:off x="6096000" y="1947383"/>
            <a:ext cx="5648500" cy="39402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ru-RU" b="1">
                <a:solidFill>
                  <a:prstClr val="white"/>
                </a:solidFill>
                <a:latin typeface="Huawei Sans" panose="020C0503030203020204" pitchFamily="34" charset="0"/>
              </a:rPr>
              <a:t>Схема сети с подключением Off-Path</a:t>
            </a:r>
          </a:p>
        </p:txBody>
      </p:sp>
      <p:sp>
        <p:nvSpPr>
          <p:cNvPr id="54" name="圆角矩形 75"/>
          <p:cNvSpPr/>
          <p:nvPr/>
        </p:nvSpPr>
        <p:spPr>
          <a:xfrm>
            <a:off x="6096000" y="2378887"/>
            <a:ext cx="5648500" cy="401128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auto">
              <a:lnSpc>
                <a:spcPts val="2600"/>
              </a:lnSpc>
              <a:spcBef>
                <a:spcPts val="0"/>
              </a:spcBef>
              <a:spcAft>
                <a:spcPts val="6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p:txBody>
      </p:sp>
      <p:sp>
        <p:nvSpPr>
          <p:cNvPr id="55" name="圆角矩形 75"/>
          <p:cNvSpPr/>
          <p:nvPr/>
        </p:nvSpPr>
        <p:spPr>
          <a:xfrm>
            <a:off x="2783407" y="2354945"/>
            <a:ext cx="3106569" cy="3993777"/>
          </a:xfrm>
          <a:prstGeom prst="roundRect">
            <a:avLst>
              <a:gd name="adj" fmla="val 874"/>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ctr" anchorCtr="0">
            <a:spAutoFit/>
          </a:bodyPr>
          <a:lstStyle/>
          <a:p>
            <a:pPr marL="177800" indent="-177800" fontAlgn="auto">
              <a:lnSpc>
                <a:spcPct val="140000"/>
              </a:lnSpc>
              <a:spcBef>
                <a:spcPts val="0"/>
              </a:spcBef>
              <a:buFont typeface="Arial" panose="020B0604020202020204" pitchFamily="34" charset="0"/>
              <a:buChar char="•"/>
            </a:pPr>
            <a:r>
              <a:rPr lang="ru-RU" sz="1400" dirty="0">
                <a:solidFill>
                  <a:schemeClr val="tx1"/>
                </a:solidFill>
                <a:latin typeface="Huawei Sans" panose="020C0503030203020204" pitchFamily="34" charset="0"/>
              </a:rPr>
              <a:t>В режиме «</a:t>
            </a:r>
            <a:r>
              <a:rPr lang="ru-RU" sz="1400" dirty="0" err="1">
                <a:solidFill>
                  <a:schemeClr val="tx1"/>
                </a:solidFill>
                <a:latin typeface="Huawei Sans" panose="020C0503030203020204" pitchFamily="34" charset="0"/>
              </a:rPr>
              <a:t>in-path</a:t>
            </a:r>
            <a:r>
              <a:rPr lang="ru-RU" sz="1400" dirty="0">
                <a:solidFill>
                  <a:schemeClr val="tx1"/>
                </a:solidFill>
                <a:latin typeface="Huawei Sans" panose="020C0503030203020204" pitchFamily="34" charset="0"/>
              </a:rPr>
              <a:t>» точки доступа, подключены к опорной сети через контроллер доступа. Все данные, идущие в направлении опорной сети, проходят через контроллер доступа.</a:t>
            </a:r>
          </a:p>
          <a:p>
            <a:pPr marL="177800" indent="-177800" fontAlgn="auto">
              <a:lnSpc>
                <a:spcPct val="140000"/>
              </a:lnSpc>
              <a:spcBef>
                <a:spcPts val="0"/>
              </a:spcBef>
              <a:buFont typeface="Arial" panose="020B0604020202020204" pitchFamily="34" charset="0"/>
              <a:buChar char="•"/>
            </a:pPr>
            <a:r>
              <a:rPr lang="ru-RU" sz="1400" dirty="0">
                <a:solidFill>
                  <a:schemeClr val="tx1"/>
                </a:solidFill>
                <a:latin typeface="Huawei Sans" panose="020C0503030203020204" pitchFamily="34" charset="0"/>
              </a:rPr>
              <a:t>В такой сети контроллер доступа также выполняет функции коммутатора агрегации для передачи и обработки трафика данных и управляющих сообщений AP.</a:t>
            </a:r>
          </a:p>
        </p:txBody>
      </p:sp>
      <p:sp>
        <p:nvSpPr>
          <p:cNvPr id="61" name="圆角矩形 75"/>
          <p:cNvSpPr/>
          <p:nvPr/>
        </p:nvSpPr>
        <p:spPr>
          <a:xfrm>
            <a:off x="8942923" y="2540029"/>
            <a:ext cx="2699578" cy="3993777"/>
          </a:xfrm>
          <a:prstGeom prst="roundRect">
            <a:avLst>
              <a:gd name="adj" fmla="val 874"/>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spAutoFit/>
          </a:bodyPr>
          <a:lstStyle/>
          <a:p>
            <a:pPr marL="177800" indent="-177800" fontAlgn="auto">
              <a:lnSpc>
                <a:spcPct val="140000"/>
              </a:lnSpc>
              <a:spcBef>
                <a:spcPts val="0"/>
              </a:spcBef>
              <a:buFont typeface="Arial" panose="020B0604020202020204" pitchFamily="34" charset="0"/>
              <a:buChar char="•"/>
            </a:pPr>
            <a:r>
              <a:rPr lang="ru-RU" sz="1400" dirty="0">
                <a:solidFill>
                  <a:schemeClr val="tx1"/>
                </a:solidFill>
                <a:latin typeface="Huawei Sans" panose="020C0503030203020204" pitchFamily="34" charset="0"/>
              </a:rPr>
              <a:t>В режиме «</a:t>
            </a:r>
            <a:r>
              <a:rPr lang="ru-RU" sz="1400" dirty="0" err="1">
                <a:solidFill>
                  <a:schemeClr val="tx1"/>
                </a:solidFill>
                <a:latin typeface="Huawei Sans" panose="020C0503030203020204" pitchFamily="34" charset="0"/>
              </a:rPr>
              <a:t>off-path</a:t>
            </a:r>
            <a:r>
              <a:rPr lang="ru-RU" sz="1400" dirty="0">
                <a:solidFill>
                  <a:schemeClr val="tx1"/>
                </a:solidFill>
                <a:latin typeface="Huawei Sans" panose="020C0503030203020204" pitchFamily="34" charset="0"/>
              </a:rPr>
              <a:t>» контроллер доступа располагается между точками доступа и опорной  сетью, но не соединяется напрямую с точками доступа.</a:t>
            </a:r>
          </a:p>
          <a:p>
            <a:pPr marL="177800" indent="-177800" fontAlgn="auto">
              <a:lnSpc>
                <a:spcPct val="140000"/>
              </a:lnSpc>
              <a:spcBef>
                <a:spcPts val="0"/>
              </a:spcBef>
              <a:buFont typeface="Arial" panose="020B0604020202020204" pitchFamily="34" charset="0"/>
              <a:buChar char="•"/>
            </a:pPr>
            <a:r>
              <a:rPr lang="ru-RU" sz="1400" dirty="0">
                <a:solidFill>
                  <a:schemeClr val="tx1"/>
                </a:solidFill>
                <a:latin typeface="Huawei Sans" panose="020C0503030203020204" pitchFamily="34" charset="0"/>
              </a:rPr>
              <a:t>В такой сети </a:t>
            </a:r>
            <a:r>
              <a:rPr lang="ru-RU" sz="1400" dirty="0" smtClean="0">
                <a:solidFill>
                  <a:schemeClr val="tx1"/>
                </a:solidFill>
                <a:latin typeface="Huawei Sans" panose="020C0503030203020204" pitchFamily="34" charset="0"/>
              </a:rPr>
              <a:t>данные </a:t>
            </a:r>
            <a:r>
              <a:rPr lang="ru-RU" sz="1400" dirty="0">
                <a:solidFill>
                  <a:schemeClr val="tx1"/>
                </a:solidFill>
                <a:latin typeface="Huawei Sans" panose="020C0503030203020204" pitchFamily="34" charset="0"/>
              </a:rPr>
              <a:t>пользователей, подключенных к   точкам  доступа передаются в опорную сеть, минуя контроллер доступа.</a:t>
            </a:r>
          </a:p>
        </p:txBody>
      </p:sp>
      <p:sp>
        <p:nvSpPr>
          <p:cNvPr id="62" name="Text Box 9"/>
          <p:cNvSpPr txBox="1">
            <a:spLocks noChangeArrowheads="1"/>
          </p:cNvSpPr>
          <p:nvPr/>
        </p:nvSpPr>
        <p:spPr bwMode="auto">
          <a:xfrm>
            <a:off x="607779" y="5502910"/>
            <a:ext cx="768435" cy="307777"/>
          </a:xfrm>
          <a:prstGeom prst="rect">
            <a:avLst/>
          </a:prstGeom>
          <a:noFill/>
          <a:ln w="9525">
            <a:noFill/>
            <a:miter lim="800000"/>
            <a:headEnd/>
            <a:tailEnd/>
          </a:ln>
        </p:spPr>
        <p:txBody>
          <a:bodyPr wrap="square">
            <a:spAutoFit/>
          </a:bodyPr>
          <a:lstStyle/>
          <a:p>
            <a:pPr algn="ctr"/>
            <a:r>
              <a:rPr lang="ru-RU" sz="1400" b="1">
                <a:solidFill>
                  <a:schemeClr val="tx1"/>
                </a:solidFill>
                <a:latin typeface="Huawei Sans" panose="020C0503030203020204" pitchFamily="34" charset="0"/>
              </a:rPr>
              <a:t>AP1</a:t>
            </a:r>
          </a:p>
        </p:txBody>
      </p:sp>
      <p:cxnSp>
        <p:nvCxnSpPr>
          <p:cNvPr id="63" name="直接连接符 62"/>
          <p:cNvCxnSpPr>
            <a:stCxn id="84" idx="2"/>
            <a:endCxn id="67" idx="0"/>
          </p:cNvCxnSpPr>
          <p:nvPr/>
        </p:nvCxnSpPr>
        <p:spPr>
          <a:xfrm>
            <a:off x="1754903" y="4024975"/>
            <a:ext cx="0" cy="14407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4" name="Text Box 9"/>
          <p:cNvSpPr txBox="1">
            <a:spLocks noChangeArrowheads="1"/>
          </p:cNvSpPr>
          <p:nvPr/>
        </p:nvSpPr>
        <p:spPr bwMode="auto">
          <a:xfrm>
            <a:off x="2039792" y="3596391"/>
            <a:ext cx="693051" cy="307777"/>
          </a:xfrm>
          <a:prstGeom prst="rect">
            <a:avLst/>
          </a:prstGeom>
          <a:noFill/>
          <a:ln w="9525">
            <a:noFill/>
            <a:miter lim="800000"/>
            <a:headEnd/>
            <a:tailEnd/>
          </a:ln>
        </p:spPr>
        <p:txBody>
          <a:bodyPr wrap="square">
            <a:spAutoFit/>
          </a:bodyPr>
          <a:lstStyle/>
          <a:p>
            <a:pPr algn="ctr"/>
            <a:r>
              <a:rPr lang="ru-RU" sz="1400" b="1" dirty="0">
                <a:solidFill>
                  <a:schemeClr val="tx1"/>
                </a:solidFill>
                <a:latin typeface="Huawei Sans" panose="020C0503030203020204" pitchFamily="34" charset="0"/>
              </a:rPr>
              <a:t>AC</a:t>
            </a:r>
          </a:p>
        </p:txBody>
      </p:sp>
      <p:cxnSp>
        <p:nvCxnSpPr>
          <p:cNvPr id="65" name="直接连接符 64"/>
          <p:cNvCxnSpPr>
            <a:stCxn id="67" idx="0"/>
            <a:endCxn id="85" idx="0"/>
          </p:cNvCxnSpPr>
          <p:nvPr/>
        </p:nvCxnSpPr>
        <p:spPr>
          <a:xfrm flipH="1">
            <a:off x="991997" y="4169045"/>
            <a:ext cx="762906" cy="899471"/>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6" name="直接连接符 65"/>
          <p:cNvCxnSpPr>
            <a:stCxn id="67" idx="0"/>
            <a:endCxn id="86" idx="0"/>
          </p:cNvCxnSpPr>
          <p:nvPr/>
        </p:nvCxnSpPr>
        <p:spPr>
          <a:xfrm>
            <a:off x="1754903" y="4169045"/>
            <a:ext cx="762907" cy="899471"/>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67" name="图片 66"/>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120526" y="4169045"/>
            <a:ext cx="1268754" cy="796661"/>
          </a:xfrm>
          <a:prstGeom prst="rect">
            <a:avLst/>
          </a:prstGeom>
        </p:spPr>
      </p:pic>
      <p:sp>
        <p:nvSpPr>
          <p:cNvPr id="68" name="Text Box 9"/>
          <p:cNvSpPr txBox="1">
            <a:spLocks noChangeArrowheads="1"/>
          </p:cNvSpPr>
          <p:nvPr/>
        </p:nvSpPr>
        <p:spPr bwMode="auto">
          <a:xfrm>
            <a:off x="1267374" y="4419841"/>
            <a:ext cx="998982" cy="523220"/>
          </a:xfrm>
          <a:prstGeom prst="rect">
            <a:avLst/>
          </a:prstGeom>
          <a:noFill/>
          <a:ln w="9525">
            <a:noFill/>
            <a:miter lim="800000"/>
            <a:headEnd/>
            <a:tailEnd/>
          </a:ln>
        </p:spPr>
        <p:txBody>
          <a:bodyPr wrap="square">
            <a:spAutoFit/>
          </a:bodyPr>
          <a:lstStyle/>
          <a:p>
            <a:pPr algn="ctr"/>
            <a:r>
              <a:rPr lang="ru-RU" sz="1400" b="1" dirty="0">
                <a:latin typeface="Huawei Sans" panose="020C0503030203020204" pitchFamily="34" charset="0"/>
              </a:rPr>
              <a:t>IP-сеть</a:t>
            </a:r>
          </a:p>
        </p:txBody>
      </p:sp>
      <p:sp>
        <p:nvSpPr>
          <p:cNvPr id="69" name="Text Box 9"/>
          <p:cNvSpPr txBox="1">
            <a:spLocks noChangeArrowheads="1"/>
          </p:cNvSpPr>
          <p:nvPr/>
        </p:nvSpPr>
        <p:spPr bwMode="auto">
          <a:xfrm>
            <a:off x="2128451" y="5502910"/>
            <a:ext cx="768435" cy="307777"/>
          </a:xfrm>
          <a:prstGeom prst="rect">
            <a:avLst/>
          </a:prstGeom>
          <a:noFill/>
          <a:ln w="9525">
            <a:noFill/>
            <a:miter lim="800000"/>
            <a:headEnd/>
            <a:tailEnd/>
          </a:ln>
        </p:spPr>
        <p:txBody>
          <a:bodyPr wrap="square">
            <a:spAutoFit/>
          </a:bodyPr>
          <a:lstStyle/>
          <a:p>
            <a:pPr algn="ctr"/>
            <a:r>
              <a:rPr lang="ru-RU" sz="1400" b="1">
                <a:solidFill>
                  <a:schemeClr val="tx1"/>
                </a:solidFill>
                <a:latin typeface="Huawei Sans" panose="020C0503030203020204" pitchFamily="34" charset="0"/>
              </a:rPr>
              <a:t>AP</a:t>
            </a:r>
            <a:r>
              <a:rPr lang="ru-RU" sz="1400" b="1" i="1">
                <a:solidFill>
                  <a:schemeClr val="tx1"/>
                </a:solidFill>
                <a:latin typeface="Huawei Sans" panose="020C0503030203020204" pitchFamily="34" charset="0"/>
              </a:rPr>
              <a:t>n</a:t>
            </a:r>
          </a:p>
        </p:txBody>
      </p:sp>
      <p:sp>
        <p:nvSpPr>
          <p:cNvPr id="70" name="Text Box 9"/>
          <p:cNvSpPr txBox="1">
            <a:spLocks noChangeArrowheads="1"/>
          </p:cNvSpPr>
          <p:nvPr/>
        </p:nvSpPr>
        <p:spPr bwMode="auto">
          <a:xfrm>
            <a:off x="1388147" y="5128829"/>
            <a:ext cx="768435" cy="307777"/>
          </a:xfrm>
          <a:prstGeom prst="rect">
            <a:avLst/>
          </a:prstGeom>
          <a:noFill/>
          <a:ln w="9525">
            <a:noFill/>
            <a:miter lim="800000"/>
            <a:headEnd/>
            <a:tailEnd/>
          </a:ln>
        </p:spPr>
        <p:txBody>
          <a:bodyPr wrap="square">
            <a:spAutoFit/>
          </a:bodyPr>
          <a:lstStyle/>
          <a:p>
            <a:pPr algn="ctr"/>
            <a:r>
              <a:rPr lang="ru-RU" sz="1400" b="1">
                <a:solidFill>
                  <a:schemeClr val="tx1"/>
                </a:solidFill>
                <a:latin typeface="Huawei Sans" panose="020C0503030203020204" pitchFamily="34" charset="0"/>
              </a:rPr>
              <a:t>...</a:t>
            </a:r>
          </a:p>
        </p:txBody>
      </p:sp>
      <p:pic>
        <p:nvPicPr>
          <p:cNvPr id="71" name="图片 70"/>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120526" y="2529262"/>
            <a:ext cx="1268754" cy="796661"/>
          </a:xfrm>
          <a:prstGeom prst="rect">
            <a:avLst/>
          </a:prstGeom>
        </p:spPr>
      </p:pic>
      <p:sp>
        <p:nvSpPr>
          <p:cNvPr id="73" name="Text Box 9"/>
          <p:cNvSpPr txBox="1">
            <a:spLocks noChangeArrowheads="1"/>
          </p:cNvSpPr>
          <p:nvPr/>
        </p:nvSpPr>
        <p:spPr bwMode="auto">
          <a:xfrm>
            <a:off x="1248977" y="2689154"/>
            <a:ext cx="998982" cy="523220"/>
          </a:xfrm>
          <a:prstGeom prst="rect">
            <a:avLst/>
          </a:prstGeom>
          <a:noFill/>
          <a:ln w="9525">
            <a:noFill/>
            <a:miter lim="800000"/>
            <a:headEnd/>
            <a:tailEnd/>
          </a:ln>
        </p:spPr>
        <p:txBody>
          <a:bodyPr wrap="square">
            <a:spAutoFit/>
          </a:bodyPr>
          <a:lstStyle/>
          <a:p>
            <a:pPr algn="ctr"/>
            <a:r>
              <a:rPr lang="ru-RU" sz="1400" b="1" dirty="0">
                <a:latin typeface="Huawei Sans" panose="020C0503030203020204" pitchFamily="34" charset="0"/>
              </a:rPr>
              <a:t>Опорная  сеть</a:t>
            </a:r>
          </a:p>
        </p:txBody>
      </p:sp>
      <p:cxnSp>
        <p:nvCxnSpPr>
          <p:cNvPr id="74" name="直接连接符 73"/>
          <p:cNvCxnSpPr>
            <a:stCxn id="71" idx="2"/>
            <a:endCxn id="84" idx="0"/>
          </p:cNvCxnSpPr>
          <p:nvPr/>
        </p:nvCxnSpPr>
        <p:spPr>
          <a:xfrm>
            <a:off x="1754903" y="3325923"/>
            <a:ext cx="0" cy="159052"/>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6" name="Can 225"/>
          <p:cNvSpPr/>
          <p:nvPr/>
        </p:nvSpPr>
        <p:spPr>
          <a:xfrm rot="2280095">
            <a:off x="1114115" y="3871100"/>
            <a:ext cx="220342" cy="1348101"/>
          </a:xfrm>
          <a:prstGeom prst="can">
            <a:avLst/>
          </a:prstGeom>
          <a:solidFill>
            <a:srgbClr val="F4FBFE"/>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endParaRPr>
          </a:p>
        </p:txBody>
      </p:sp>
      <p:sp>
        <p:nvSpPr>
          <p:cNvPr id="77" name="Text Box 9"/>
          <p:cNvSpPr txBox="1">
            <a:spLocks noChangeArrowheads="1"/>
          </p:cNvSpPr>
          <p:nvPr/>
        </p:nvSpPr>
        <p:spPr bwMode="auto">
          <a:xfrm rot="18602837">
            <a:off x="712908" y="4388367"/>
            <a:ext cx="1019536" cy="307777"/>
          </a:xfrm>
          <a:prstGeom prst="rect">
            <a:avLst/>
          </a:prstGeom>
          <a:noFill/>
          <a:ln w="9525">
            <a:noFill/>
            <a:miter lim="800000"/>
            <a:headEnd/>
            <a:tailEnd/>
          </a:ln>
        </p:spPr>
        <p:txBody>
          <a:bodyPr wrap="square">
            <a:spAutoFit/>
          </a:bodyPr>
          <a:lstStyle/>
          <a:p>
            <a:pPr algn="ctr"/>
            <a:r>
              <a:rPr lang="ru-RU" sz="1400" b="1">
                <a:solidFill>
                  <a:schemeClr val="tx1"/>
                </a:solidFill>
                <a:latin typeface="Huawei Sans" panose="020C0503030203020204" pitchFamily="34" charset="0"/>
              </a:rPr>
              <a:t>CAPWAP</a:t>
            </a:r>
          </a:p>
        </p:txBody>
      </p:sp>
      <p:sp>
        <p:nvSpPr>
          <p:cNvPr id="82" name="Can 225"/>
          <p:cNvSpPr/>
          <p:nvPr/>
        </p:nvSpPr>
        <p:spPr>
          <a:xfrm rot="19319905" flipH="1">
            <a:off x="2208487" y="3858344"/>
            <a:ext cx="220342" cy="1348101"/>
          </a:xfrm>
          <a:prstGeom prst="can">
            <a:avLst/>
          </a:prstGeom>
          <a:solidFill>
            <a:srgbClr val="F4FBFE"/>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endParaRPr>
          </a:p>
        </p:txBody>
      </p:sp>
      <p:sp>
        <p:nvSpPr>
          <p:cNvPr id="83" name="Text Box 9"/>
          <p:cNvSpPr txBox="1">
            <a:spLocks noChangeArrowheads="1"/>
          </p:cNvSpPr>
          <p:nvPr/>
        </p:nvSpPr>
        <p:spPr bwMode="auto">
          <a:xfrm rot="3073548" flipH="1">
            <a:off x="1821748" y="4369424"/>
            <a:ext cx="1019536" cy="307777"/>
          </a:xfrm>
          <a:prstGeom prst="rect">
            <a:avLst/>
          </a:prstGeom>
          <a:noFill/>
          <a:ln w="9525">
            <a:noFill/>
            <a:miter lim="800000"/>
            <a:headEnd/>
            <a:tailEnd/>
          </a:ln>
        </p:spPr>
        <p:txBody>
          <a:bodyPr wrap="square">
            <a:spAutoFit/>
          </a:bodyPr>
          <a:lstStyle/>
          <a:p>
            <a:pPr algn="ctr"/>
            <a:r>
              <a:rPr lang="ru-RU" sz="1400" b="1">
                <a:solidFill>
                  <a:schemeClr val="tx1"/>
                </a:solidFill>
                <a:latin typeface="Huawei Sans" panose="020C0503030203020204" pitchFamily="34" charset="0"/>
              </a:rPr>
              <a:t>CAPWAP</a:t>
            </a:r>
          </a:p>
        </p:txBody>
      </p:sp>
      <p:pic>
        <p:nvPicPr>
          <p:cNvPr id="84" name="图片 83" descr="AC-蓝.png"/>
          <p:cNvPicPr>
            <a:picLocks noChangeAspect="1"/>
          </p:cNvPicPr>
          <p:nvPr/>
        </p:nvPicPr>
        <p:blipFill>
          <a:blip r:embed="rId4" cstate="print"/>
          <a:stretch>
            <a:fillRect/>
          </a:stretch>
        </p:blipFill>
        <p:spPr>
          <a:xfrm>
            <a:off x="1424903" y="3484975"/>
            <a:ext cx="660000" cy="540000"/>
          </a:xfrm>
          <a:prstGeom prst="rect">
            <a:avLst/>
          </a:prstGeom>
        </p:spPr>
      </p:pic>
      <p:pic>
        <p:nvPicPr>
          <p:cNvPr id="85" name="图片 8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8582" y="5068516"/>
            <a:ext cx="526830" cy="432000"/>
          </a:xfrm>
          <a:prstGeom prst="rect">
            <a:avLst/>
          </a:prstGeom>
        </p:spPr>
      </p:pic>
      <p:pic>
        <p:nvPicPr>
          <p:cNvPr id="86" name="图片 8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54395" y="5068516"/>
            <a:ext cx="526830" cy="432000"/>
          </a:xfrm>
          <a:prstGeom prst="rect">
            <a:avLst/>
          </a:prstGeom>
        </p:spPr>
      </p:pic>
      <p:sp>
        <p:nvSpPr>
          <p:cNvPr id="88" name="Text Box 9"/>
          <p:cNvSpPr txBox="1">
            <a:spLocks noChangeArrowheads="1"/>
          </p:cNvSpPr>
          <p:nvPr/>
        </p:nvSpPr>
        <p:spPr bwMode="auto">
          <a:xfrm>
            <a:off x="6042670" y="5487102"/>
            <a:ext cx="768435" cy="307777"/>
          </a:xfrm>
          <a:prstGeom prst="rect">
            <a:avLst/>
          </a:prstGeom>
          <a:noFill/>
          <a:ln w="9525">
            <a:noFill/>
            <a:miter lim="800000"/>
            <a:headEnd/>
            <a:tailEnd/>
          </a:ln>
        </p:spPr>
        <p:txBody>
          <a:bodyPr wrap="square">
            <a:spAutoFit/>
          </a:bodyPr>
          <a:lstStyle/>
          <a:p>
            <a:pPr algn="ctr"/>
            <a:r>
              <a:rPr lang="ru-RU" sz="1400" b="1">
                <a:solidFill>
                  <a:schemeClr val="tx1"/>
                </a:solidFill>
                <a:latin typeface="Huawei Sans" panose="020C0503030203020204" pitchFamily="34" charset="0"/>
              </a:rPr>
              <a:t>AP1</a:t>
            </a:r>
          </a:p>
        </p:txBody>
      </p:sp>
      <p:cxnSp>
        <p:nvCxnSpPr>
          <p:cNvPr id="89" name="直接连接符 88"/>
          <p:cNvCxnSpPr>
            <a:stCxn id="106" idx="0"/>
            <a:endCxn id="103" idx="0"/>
          </p:cNvCxnSpPr>
          <p:nvPr/>
        </p:nvCxnSpPr>
        <p:spPr>
          <a:xfrm flipH="1">
            <a:off x="6426888" y="3650960"/>
            <a:ext cx="762906" cy="1401748"/>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0" name="直接连接符 89"/>
          <p:cNvCxnSpPr>
            <a:stCxn id="106" idx="0"/>
            <a:endCxn id="104" idx="0"/>
          </p:cNvCxnSpPr>
          <p:nvPr/>
        </p:nvCxnSpPr>
        <p:spPr>
          <a:xfrm>
            <a:off x="7189794" y="3650960"/>
            <a:ext cx="762907" cy="1401748"/>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6555417" y="3650960"/>
            <a:ext cx="1268754" cy="796661"/>
            <a:chOff x="8976420" y="4728156"/>
            <a:chExt cx="1268754" cy="796661"/>
          </a:xfrm>
        </p:grpSpPr>
        <p:pic>
          <p:nvPicPr>
            <p:cNvPr id="106" name="图片 105"/>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8976420" y="4728156"/>
              <a:ext cx="1268754" cy="796661"/>
            </a:xfrm>
            <a:prstGeom prst="rect">
              <a:avLst/>
            </a:prstGeom>
          </p:spPr>
        </p:pic>
        <p:sp>
          <p:nvSpPr>
            <p:cNvPr id="107" name="Text Box 9"/>
            <p:cNvSpPr txBox="1">
              <a:spLocks noChangeArrowheads="1"/>
            </p:cNvSpPr>
            <p:nvPr/>
          </p:nvSpPr>
          <p:spPr bwMode="auto">
            <a:xfrm>
              <a:off x="9101281" y="4962984"/>
              <a:ext cx="998982" cy="523220"/>
            </a:xfrm>
            <a:prstGeom prst="rect">
              <a:avLst/>
            </a:prstGeom>
            <a:noFill/>
            <a:ln w="9525">
              <a:noFill/>
              <a:miter lim="800000"/>
              <a:headEnd/>
              <a:tailEnd/>
            </a:ln>
          </p:spPr>
          <p:txBody>
            <a:bodyPr wrap="square">
              <a:spAutoFit/>
            </a:bodyPr>
            <a:lstStyle/>
            <a:p>
              <a:pPr algn="ctr"/>
              <a:r>
                <a:rPr lang="ru-RU" sz="1400" b="1" dirty="0">
                  <a:latin typeface="Huawei Sans" panose="020C0503030203020204" pitchFamily="34" charset="0"/>
                </a:rPr>
                <a:t>IP-сеть</a:t>
              </a:r>
            </a:p>
          </p:txBody>
        </p:sp>
      </p:grpSp>
      <p:sp>
        <p:nvSpPr>
          <p:cNvPr id="92" name="Text Box 9"/>
          <p:cNvSpPr txBox="1">
            <a:spLocks noChangeArrowheads="1"/>
          </p:cNvSpPr>
          <p:nvPr/>
        </p:nvSpPr>
        <p:spPr bwMode="auto">
          <a:xfrm>
            <a:off x="7563342" y="5487102"/>
            <a:ext cx="768435" cy="307777"/>
          </a:xfrm>
          <a:prstGeom prst="rect">
            <a:avLst/>
          </a:prstGeom>
          <a:noFill/>
          <a:ln w="9525">
            <a:noFill/>
            <a:miter lim="800000"/>
            <a:headEnd/>
            <a:tailEnd/>
          </a:ln>
        </p:spPr>
        <p:txBody>
          <a:bodyPr wrap="square">
            <a:spAutoFit/>
          </a:bodyPr>
          <a:lstStyle/>
          <a:p>
            <a:pPr algn="ctr"/>
            <a:r>
              <a:rPr lang="ru-RU" sz="1400" b="1">
                <a:solidFill>
                  <a:schemeClr val="tx1"/>
                </a:solidFill>
                <a:latin typeface="Huawei Sans" panose="020C0503030203020204" pitchFamily="34" charset="0"/>
              </a:rPr>
              <a:t>AP</a:t>
            </a:r>
            <a:r>
              <a:rPr lang="ru-RU" sz="1400" b="1" i="1">
                <a:solidFill>
                  <a:schemeClr val="tx1"/>
                </a:solidFill>
                <a:latin typeface="Huawei Sans" panose="020C0503030203020204" pitchFamily="34" charset="0"/>
              </a:rPr>
              <a:t>n</a:t>
            </a:r>
          </a:p>
        </p:txBody>
      </p:sp>
      <p:sp>
        <p:nvSpPr>
          <p:cNvPr id="93" name="Text Box 9"/>
          <p:cNvSpPr txBox="1">
            <a:spLocks noChangeArrowheads="1"/>
          </p:cNvSpPr>
          <p:nvPr/>
        </p:nvSpPr>
        <p:spPr bwMode="auto">
          <a:xfrm>
            <a:off x="6823038" y="5113021"/>
            <a:ext cx="768435" cy="307777"/>
          </a:xfrm>
          <a:prstGeom prst="rect">
            <a:avLst/>
          </a:prstGeom>
          <a:noFill/>
          <a:ln w="9525">
            <a:noFill/>
            <a:miter lim="800000"/>
            <a:headEnd/>
            <a:tailEnd/>
          </a:ln>
        </p:spPr>
        <p:txBody>
          <a:bodyPr wrap="square">
            <a:spAutoFit/>
          </a:bodyPr>
          <a:lstStyle/>
          <a:p>
            <a:pPr algn="ctr"/>
            <a:r>
              <a:rPr lang="ru-RU" sz="1400" b="1">
                <a:solidFill>
                  <a:schemeClr val="tx1"/>
                </a:solidFill>
                <a:latin typeface="Huawei Sans" panose="020C0503030203020204" pitchFamily="34" charset="0"/>
              </a:rPr>
              <a:t>...</a:t>
            </a:r>
          </a:p>
        </p:txBody>
      </p:sp>
      <p:pic>
        <p:nvPicPr>
          <p:cNvPr id="94" name="图片 93"/>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6555417" y="2513454"/>
            <a:ext cx="1268754" cy="796661"/>
          </a:xfrm>
          <a:prstGeom prst="rect">
            <a:avLst/>
          </a:prstGeom>
        </p:spPr>
      </p:pic>
      <p:sp>
        <p:nvSpPr>
          <p:cNvPr id="95" name="Text Box 9"/>
          <p:cNvSpPr txBox="1">
            <a:spLocks noChangeArrowheads="1"/>
          </p:cNvSpPr>
          <p:nvPr/>
        </p:nvSpPr>
        <p:spPr bwMode="auto">
          <a:xfrm>
            <a:off x="6690303" y="2692991"/>
            <a:ext cx="998982" cy="523220"/>
          </a:xfrm>
          <a:prstGeom prst="rect">
            <a:avLst/>
          </a:prstGeom>
          <a:noFill/>
          <a:ln w="9525">
            <a:noFill/>
            <a:miter lim="800000"/>
            <a:headEnd/>
            <a:tailEnd/>
          </a:ln>
        </p:spPr>
        <p:txBody>
          <a:bodyPr wrap="square">
            <a:spAutoFit/>
          </a:bodyPr>
          <a:lstStyle/>
          <a:p>
            <a:pPr algn="ctr"/>
            <a:r>
              <a:rPr lang="ru-RU" sz="1400" b="1" dirty="0">
                <a:latin typeface="Huawei Sans" panose="020C0503030203020204" pitchFamily="34" charset="0"/>
              </a:rPr>
              <a:t>Опорная сеть</a:t>
            </a:r>
          </a:p>
        </p:txBody>
      </p:sp>
      <p:cxnSp>
        <p:nvCxnSpPr>
          <p:cNvPr id="96" name="直接连接符 95"/>
          <p:cNvCxnSpPr>
            <a:stCxn id="94" idx="2"/>
            <a:endCxn id="106" idx="0"/>
          </p:cNvCxnSpPr>
          <p:nvPr/>
        </p:nvCxnSpPr>
        <p:spPr>
          <a:xfrm>
            <a:off x="7189794" y="3310115"/>
            <a:ext cx="0" cy="340845"/>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7" name="Text Box 9"/>
          <p:cNvSpPr txBox="1">
            <a:spLocks noChangeArrowheads="1"/>
          </p:cNvSpPr>
          <p:nvPr/>
        </p:nvSpPr>
        <p:spPr bwMode="auto">
          <a:xfrm>
            <a:off x="8212005" y="3456242"/>
            <a:ext cx="599755" cy="307777"/>
          </a:xfrm>
          <a:prstGeom prst="rect">
            <a:avLst/>
          </a:prstGeom>
          <a:noFill/>
          <a:ln w="9525">
            <a:noFill/>
            <a:miter lim="800000"/>
            <a:headEnd/>
            <a:tailEnd/>
          </a:ln>
        </p:spPr>
        <p:txBody>
          <a:bodyPr wrap="square">
            <a:spAutoFit/>
          </a:bodyPr>
          <a:lstStyle/>
          <a:p>
            <a:pPr algn="ctr"/>
            <a:r>
              <a:rPr lang="ru-RU" sz="1400" b="1" dirty="0">
                <a:solidFill>
                  <a:schemeClr val="tx1"/>
                </a:solidFill>
                <a:latin typeface="Huawei Sans" panose="020C0503030203020204" pitchFamily="34" charset="0"/>
              </a:rPr>
              <a:t>AC</a:t>
            </a:r>
          </a:p>
        </p:txBody>
      </p:sp>
      <p:cxnSp>
        <p:nvCxnSpPr>
          <p:cNvPr id="98" name="直接连接符 97"/>
          <p:cNvCxnSpPr>
            <a:stCxn id="106" idx="3"/>
            <a:endCxn id="105" idx="1"/>
          </p:cNvCxnSpPr>
          <p:nvPr/>
        </p:nvCxnSpPr>
        <p:spPr>
          <a:xfrm flipV="1">
            <a:off x="7824171" y="4049290"/>
            <a:ext cx="389734" cy="1"/>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9" name="Can 225"/>
          <p:cNvSpPr/>
          <p:nvPr/>
        </p:nvSpPr>
        <p:spPr>
          <a:xfrm rot="3708185">
            <a:off x="7297428" y="3671062"/>
            <a:ext cx="244298" cy="1920241"/>
          </a:xfrm>
          <a:prstGeom prst="can">
            <a:avLst/>
          </a:prstGeom>
          <a:solidFill>
            <a:srgbClr val="F4FBFE"/>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endParaRPr>
          </a:p>
        </p:txBody>
      </p:sp>
      <p:sp>
        <p:nvSpPr>
          <p:cNvPr id="100" name="Can 225"/>
          <p:cNvSpPr/>
          <p:nvPr/>
        </p:nvSpPr>
        <p:spPr>
          <a:xfrm rot="1993110">
            <a:off x="8112151" y="4202952"/>
            <a:ext cx="252235" cy="1037024"/>
          </a:xfrm>
          <a:prstGeom prst="can">
            <a:avLst/>
          </a:prstGeom>
          <a:solidFill>
            <a:srgbClr val="F4FBFE"/>
          </a:solidFill>
          <a:ln w="127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endParaRPr>
          </a:p>
        </p:txBody>
      </p:sp>
      <p:sp>
        <p:nvSpPr>
          <p:cNvPr id="101" name="Text Box 9"/>
          <p:cNvSpPr txBox="1">
            <a:spLocks noChangeArrowheads="1"/>
          </p:cNvSpPr>
          <p:nvPr/>
        </p:nvSpPr>
        <p:spPr bwMode="auto">
          <a:xfrm rot="19870034">
            <a:off x="6805883" y="4538818"/>
            <a:ext cx="1019536" cy="307777"/>
          </a:xfrm>
          <a:prstGeom prst="rect">
            <a:avLst/>
          </a:prstGeom>
          <a:noFill/>
          <a:ln w="9525">
            <a:noFill/>
            <a:miter lim="800000"/>
            <a:headEnd/>
            <a:tailEnd/>
          </a:ln>
        </p:spPr>
        <p:txBody>
          <a:bodyPr wrap="square">
            <a:spAutoFit/>
          </a:bodyPr>
          <a:lstStyle/>
          <a:p>
            <a:pPr algn="ctr"/>
            <a:r>
              <a:rPr lang="ru-RU" sz="1400" b="1">
                <a:solidFill>
                  <a:schemeClr val="tx1"/>
                </a:solidFill>
                <a:latin typeface="Huawei Sans" panose="020C0503030203020204" pitchFamily="34" charset="0"/>
              </a:rPr>
              <a:t>CAPWAP</a:t>
            </a:r>
          </a:p>
        </p:txBody>
      </p:sp>
      <p:sp>
        <p:nvSpPr>
          <p:cNvPr id="102" name="Text Box 9"/>
          <p:cNvSpPr txBox="1">
            <a:spLocks noChangeArrowheads="1"/>
          </p:cNvSpPr>
          <p:nvPr/>
        </p:nvSpPr>
        <p:spPr bwMode="auto">
          <a:xfrm rot="18259302">
            <a:off x="7726774" y="4555772"/>
            <a:ext cx="1019536" cy="307777"/>
          </a:xfrm>
          <a:prstGeom prst="rect">
            <a:avLst/>
          </a:prstGeom>
          <a:noFill/>
          <a:ln w="9525">
            <a:noFill/>
            <a:miter lim="800000"/>
            <a:headEnd/>
            <a:tailEnd/>
          </a:ln>
        </p:spPr>
        <p:txBody>
          <a:bodyPr wrap="square">
            <a:spAutoFit/>
          </a:bodyPr>
          <a:lstStyle/>
          <a:p>
            <a:pPr algn="ctr"/>
            <a:r>
              <a:rPr lang="ru-RU" sz="1400" b="1">
                <a:solidFill>
                  <a:schemeClr val="tx1"/>
                </a:solidFill>
                <a:latin typeface="Huawei Sans" panose="020C0503030203020204" pitchFamily="34" charset="0"/>
              </a:rPr>
              <a:t>CAPWAP</a:t>
            </a:r>
          </a:p>
        </p:txBody>
      </p:sp>
      <p:pic>
        <p:nvPicPr>
          <p:cNvPr id="103" name="图片 10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63473" y="5052708"/>
            <a:ext cx="526830" cy="432000"/>
          </a:xfrm>
          <a:prstGeom prst="rect">
            <a:avLst/>
          </a:prstGeom>
        </p:spPr>
      </p:pic>
      <p:pic>
        <p:nvPicPr>
          <p:cNvPr id="104" name="图片 10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689286" y="5052708"/>
            <a:ext cx="526830" cy="432000"/>
          </a:xfrm>
          <a:prstGeom prst="rect">
            <a:avLst/>
          </a:prstGeom>
        </p:spPr>
      </p:pic>
      <p:pic>
        <p:nvPicPr>
          <p:cNvPr id="105" name="图片 104" descr="AC-蓝.png"/>
          <p:cNvPicPr>
            <a:picLocks noChangeAspect="1"/>
          </p:cNvPicPr>
          <p:nvPr/>
        </p:nvPicPr>
        <p:blipFill>
          <a:blip r:embed="rId4" cstate="print"/>
          <a:stretch>
            <a:fillRect/>
          </a:stretch>
        </p:blipFill>
        <p:spPr>
          <a:xfrm>
            <a:off x="8213905" y="3779290"/>
            <a:ext cx="660000" cy="540000"/>
          </a:xfrm>
          <a:prstGeom prst="rect">
            <a:avLst/>
          </a:prstGeom>
        </p:spPr>
      </p:pic>
    </p:spTree>
    <p:extLst>
      <p:ext uri="{BB962C8B-B14F-4D97-AF65-F5344CB8AC3E}">
        <p14:creationId xmlns:p14="http://schemas.microsoft.com/office/powerpoint/2010/main" val="263176240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矩形 84"/>
          <p:cNvSpPr/>
          <p:nvPr/>
        </p:nvSpPr>
        <p:spPr>
          <a:xfrm>
            <a:off x="829340" y="2905194"/>
            <a:ext cx="10813311" cy="3373037"/>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endParaRPr>
          </a:p>
        </p:txBody>
      </p:sp>
      <p:sp>
        <p:nvSpPr>
          <p:cNvPr id="81" name="矩形 80"/>
          <p:cNvSpPr/>
          <p:nvPr/>
        </p:nvSpPr>
        <p:spPr>
          <a:xfrm>
            <a:off x="2393114" y="3341328"/>
            <a:ext cx="2911107" cy="1489938"/>
          </a:xfrm>
          <a:prstGeom prst="rect">
            <a:avLst/>
          </a:prstGeom>
          <a:solidFill>
            <a:srgbClr val="FFFFCC"/>
          </a:solidFill>
          <a:ln w="12700" cap="flat" cmpd="sng" algn="ctr">
            <a:solidFill>
              <a:srgbClr val="FFD17D"/>
            </a:solidFill>
            <a:prstDash val="solid"/>
            <a:miter lim="800000"/>
          </a:ln>
          <a:effectLst/>
        </p:spPr>
        <p:txBody>
          <a:bodyPr lIns="36000" rIns="36000" rtlCol="0" anchor="ctr"/>
          <a:lstStyle/>
          <a:p>
            <a:pPr defTabSz="914400">
              <a:lnSpc>
                <a:spcPts val="2200"/>
              </a:lnSpc>
            </a:pPr>
            <a:endParaRPr lang="en-US" altLang="zh-CN" sz="1000" i="1" kern="0" dirty="0">
              <a:solidFill>
                <a:srgbClr val="EC7061"/>
              </a:solidFill>
              <a:latin typeface="Huawei Sans" panose="020C0503030203020204" pitchFamily="34" charset="0"/>
              <a:ea typeface="方正兰亭黑简体"/>
            </a:endParaRPr>
          </a:p>
        </p:txBody>
      </p:sp>
      <p:sp>
        <p:nvSpPr>
          <p:cNvPr id="82" name="矩形 81"/>
          <p:cNvSpPr/>
          <p:nvPr/>
        </p:nvSpPr>
        <p:spPr>
          <a:xfrm>
            <a:off x="6823355" y="3341328"/>
            <a:ext cx="3229413" cy="1489938"/>
          </a:xfrm>
          <a:prstGeom prst="rect">
            <a:avLst/>
          </a:prstGeom>
          <a:solidFill>
            <a:srgbClr val="FFFFCC"/>
          </a:solidFill>
          <a:ln w="12700" cap="flat" cmpd="sng" algn="ctr">
            <a:solidFill>
              <a:srgbClr val="FFD17D"/>
            </a:solidFill>
            <a:prstDash val="solid"/>
            <a:miter lim="800000"/>
          </a:ln>
          <a:effectLst/>
        </p:spPr>
        <p:txBody>
          <a:bodyPr lIns="36000" rIns="36000" rtlCol="0" anchor="ctr"/>
          <a:lstStyle/>
          <a:p>
            <a:pPr defTabSz="914400">
              <a:lnSpc>
                <a:spcPts val="2200"/>
              </a:lnSpc>
            </a:pPr>
            <a:endParaRPr lang="en-US" altLang="zh-CN" sz="1000" i="1" kern="0" dirty="0">
              <a:solidFill>
                <a:srgbClr val="EC7061"/>
              </a:solidFill>
              <a:latin typeface="Huawei Sans" panose="020C0503030203020204" pitchFamily="34" charset="0"/>
              <a:ea typeface="方正兰亭黑简体"/>
            </a:endParaRPr>
          </a:p>
        </p:txBody>
      </p:sp>
      <p:sp>
        <p:nvSpPr>
          <p:cNvPr id="8" name="文本占位符 7"/>
          <p:cNvSpPr>
            <a:spLocks noGrp="1"/>
          </p:cNvSpPr>
          <p:nvPr>
            <p:ph type="body" sz="quarter" idx="10"/>
          </p:nvPr>
        </p:nvSpPr>
        <p:spPr>
          <a:xfrm>
            <a:off x="451877" y="1132132"/>
            <a:ext cx="11306175" cy="1626558"/>
          </a:xfrm>
        </p:spPr>
        <p:txBody>
          <a:bodyPr/>
          <a:lstStyle/>
          <a:p>
            <a:pPr>
              <a:lnSpc>
                <a:spcPct val="120000"/>
              </a:lnSpc>
            </a:pPr>
            <a:r>
              <a:rPr lang="ru-RU" sz="1800" dirty="0"/>
              <a:t>В системе беспроводной связи информация может быть в виде текста, изображения, звука и т.п. Передающее устройство сначала применяет кодирование источника для преобразования информации в цифровые сигналы, которые позволят рассчитать и выделить необходимые ресурсы для передачи данных, а затем в </a:t>
            </a:r>
            <a:r>
              <a:rPr lang="ru-RU" sz="1800" dirty="0">
                <a:solidFill>
                  <a:srgbClr val="EC7061"/>
                </a:solidFill>
              </a:rPr>
              <a:t>радиоволны</a:t>
            </a:r>
            <a:r>
              <a:rPr lang="ru-RU" sz="1800" dirty="0"/>
              <a:t> посредством кодирования каналов и модуляции.</a:t>
            </a:r>
          </a:p>
        </p:txBody>
      </p:sp>
      <p:sp>
        <p:nvSpPr>
          <p:cNvPr id="2" name="标题 1"/>
          <p:cNvSpPr>
            <a:spLocks noGrp="1"/>
          </p:cNvSpPr>
          <p:nvPr>
            <p:ph type="title"/>
          </p:nvPr>
        </p:nvSpPr>
        <p:spPr/>
        <p:txBody>
          <a:bodyPr/>
          <a:lstStyle/>
          <a:p>
            <a:r>
              <a:rPr lang="ru-RU"/>
              <a:t>Система беспроводной связи</a:t>
            </a:r>
          </a:p>
        </p:txBody>
      </p:sp>
      <p:sp>
        <p:nvSpPr>
          <p:cNvPr id="3" name="五边形 2"/>
          <p:cNvSpPr/>
          <p:nvPr/>
        </p:nvSpPr>
        <p:spPr bwMode="auto">
          <a:xfrm>
            <a:off x="9152668" y="122424"/>
            <a:ext cx="900100" cy="284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Основные концепции</a:t>
            </a:r>
          </a:p>
        </p:txBody>
      </p:sp>
      <p:sp>
        <p:nvSpPr>
          <p:cNvPr id="4" name="燕尾形 3"/>
          <p:cNvSpPr/>
          <p:nvPr/>
        </p:nvSpPr>
        <p:spPr bwMode="auto">
          <a:xfrm>
            <a:off x="9968838"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Проводная сеть</a:t>
            </a:r>
          </a:p>
        </p:txBody>
      </p:sp>
      <p:sp>
        <p:nvSpPr>
          <p:cNvPr id="5" name="燕尾形 4"/>
          <p:cNvSpPr/>
          <p:nvPr/>
        </p:nvSpPr>
        <p:spPr bwMode="auto">
          <a:xfrm>
            <a:off x="10964908" y="122424"/>
            <a:ext cx="1080000" cy="284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b="1">
                <a:solidFill>
                  <a:srgbClr val="FFFFFF"/>
                </a:solidFill>
                <a:latin typeface="Huawei Sans" panose="020C0503030203020204" pitchFamily="34" charset="0"/>
              </a:rPr>
              <a:t>Беспроводная сеть</a:t>
            </a:r>
          </a:p>
        </p:txBody>
      </p:sp>
      <p:sp>
        <p:nvSpPr>
          <p:cNvPr id="11" name="矩形 10"/>
          <p:cNvSpPr/>
          <p:nvPr/>
        </p:nvSpPr>
        <p:spPr>
          <a:xfrm>
            <a:off x="1068876" y="3786236"/>
            <a:ext cx="835139" cy="595767"/>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ru-RU" sz="1200" dirty="0">
                <a:solidFill>
                  <a:schemeClr val="tx1"/>
                </a:solidFill>
                <a:latin typeface="Huawei Sans" panose="020C0503030203020204" pitchFamily="34" charset="0"/>
              </a:rPr>
              <a:t>Источник</a:t>
            </a:r>
          </a:p>
        </p:txBody>
      </p:sp>
      <p:sp>
        <p:nvSpPr>
          <p:cNvPr id="24" name="矩形 23"/>
          <p:cNvSpPr/>
          <p:nvPr/>
        </p:nvSpPr>
        <p:spPr>
          <a:xfrm>
            <a:off x="2496717" y="3786236"/>
            <a:ext cx="1118979" cy="595767"/>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ru-RU" sz="1200" dirty="0">
                <a:solidFill>
                  <a:schemeClr val="tx1"/>
                </a:solidFill>
                <a:latin typeface="Huawei Sans" panose="020C0503030203020204" pitchFamily="34" charset="0"/>
              </a:rPr>
              <a:t>Кодирование</a:t>
            </a:r>
          </a:p>
        </p:txBody>
      </p:sp>
      <p:sp>
        <p:nvSpPr>
          <p:cNvPr id="29" name="矩形 28"/>
          <p:cNvSpPr/>
          <p:nvPr/>
        </p:nvSpPr>
        <p:spPr>
          <a:xfrm>
            <a:off x="5445359" y="3786236"/>
            <a:ext cx="1248229" cy="595767"/>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ru-RU" sz="1200">
                <a:solidFill>
                  <a:srgbClr val="EC7061"/>
                </a:solidFill>
                <a:latin typeface="Huawei Sans" panose="020C0503030203020204" pitchFamily="34" charset="0"/>
              </a:rPr>
              <a:t>Канал</a:t>
            </a:r>
          </a:p>
          <a:p>
            <a:pPr algn="ctr"/>
            <a:r>
              <a:rPr lang="ru-RU" sz="1200">
                <a:solidFill>
                  <a:schemeClr val="tx1"/>
                </a:solidFill>
                <a:latin typeface="Huawei Sans" panose="020C0503030203020204" pitchFamily="34" charset="0"/>
              </a:rPr>
              <a:t>(средства передачи)</a:t>
            </a:r>
          </a:p>
        </p:txBody>
      </p:sp>
      <p:sp>
        <p:nvSpPr>
          <p:cNvPr id="30" name="矩形 29"/>
          <p:cNvSpPr/>
          <p:nvPr/>
        </p:nvSpPr>
        <p:spPr>
          <a:xfrm>
            <a:off x="8546140" y="3786236"/>
            <a:ext cx="1422698" cy="595767"/>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ru-RU" sz="1200" dirty="0">
                <a:solidFill>
                  <a:schemeClr val="tx1"/>
                </a:solidFill>
                <a:latin typeface="Huawei Sans" panose="020C0503030203020204" pitchFamily="34" charset="0"/>
              </a:rPr>
              <a:t>Декодирование</a:t>
            </a:r>
          </a:p>
        </p:txBody>
      </p:sp>
      <p:sp>
        <p:nvSpPr>
          <p:cNvPr id="31" name="矩形 30"/>
          <p:cNvSpPr/>
          <p:nvPr/>
        </p:nvSpPr>
        <p:spPr>
          <a:xfrm>
            <a:off x="10474875" y="3786236"/>
            <a:ext cx="997658" cy="595767"/>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ru-RU" sz="1200" dirty="0">
                <a:solidFill>
                  <a:schemeClr val="tx1"/>
                </a:solidFill>
                <a:latin typeface="Huawei Sans" panose="020C0503030203020204" pitchFamily="34" charset="0"/>
              </a:rPr>
              <a:t>Пункт назначения</a:t>
            </a:r>
          </a:p>
        </p:txBody>
      </p:sp>
      <p:cxnSp>
        <p:nvCxnSpPr>
          <p:cNvPr id="21" name="直接箭头连接符 20"/>
          <p:cNvCxnSpPr>
            <a:stCxn id="11" idx="3"/>
          </p:cNvCxnSpPr>
          <p:nvPr/>
        </p:nvCxnSpPr>
        <p:spPr>
          <a:xfrm>
            <a:off x="1904015" y="4084120"/>
            <a:ext cx="515257" cy="0"/>
          </a:xfrm>
          <a:prstGeom prst="straightConnector1">
            <a:avLst/>
          </a:prstGeom>
          <a:ln w="19050">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a:stCxn id="24" idx="3"/>
            <a:endCxn id="54" idx="1"/>
          </p:cNvCxnSpPr>
          <p:nvPr/>
        </p:nvCxnSpPr>
        <p:spPr>
          <a:xfrm>
            <a:off x="3615696" y="4084120"/>
            <a:ext cx="283026" cy="0"/>
          </a:xfrm>
          <a:prstGeom prst="straightConnector1">
            <a:avLst/>
          </a:prstGeom>
          <a:ln w="19050">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33" name="直接箭头连接符 32"/>
          <p:cNvCxnSpPr>
            <a:endCxn id="30" idx="1"/>
          </p:cNvCxnSpPr>
          <p:nvPr/>
        </p:nvCxnSpPr>
        <p:spPr>
          <a:xfrm>
            <a:off x="8400953" y="4084120"/>
            <a:ext cx="145187" cy="0"/>
          </a:xfrm>
          <a:prstGeom prst="straightConnector1">
            <a:avLst/>
          </a:prstGeom>
          <a:ln w="19050">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34" name="直接箭头连接符 33"/>
          <p:cNvCxnSpPr>
            <a:endCxn id="31" idx="1"/>
          </p:cNvCxnSpPr>
          <p:nvPr/>
        </p:nvCxnSpPr>
        <p:spPr>
          <a:xfrm>
            <a:off x="9997717" y="4084120"/>
            <a:ext cx="477158" cy="0"/>
          </a:xfrm>
          <a:prstGeom prst="straightConnector1">
            <a:avLst/>
          </a:prstGeom>
          <a:ln w="19050">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44" name="矩形 43"/>
          <p:cNvSpPr/>
          <p:nvPr/>
        </p:nvSpPr>
        <p:spPr>
          <a:xfrm>
            <a:off x="5445358" y="4831266"/>
            <a:ext cx="1248229" cy="448682"/>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ru-RU" sz="1200">
                <a:solidFill>
                  <a:schemeClr val="tx1"/>
                </a:solidFill>
                <a:latin typeface="Huawei Sans" panose="020C0503030203020204" pitchFamily="34" charset="0"/>
              </a:rPr>
              <a:t>Источник шума</a:t>
            </a:r>
          </a:p>
        </p:txBody>
      </p:sp>
      <p:cxnSp>
        <p:nvCxnSpPr>
          <p:cNvPr id="45" name="直接箭头连接符 44"/>
          <p:cNvCxnSpPr>
            <a:stCxn id="44" idx="0"/>
            <a:endCxn id="29" idx="2"/>
          </p:cNvCxnSpPr>
          <p:nvPr/>
        </p:nvCxnSpPr>
        <p:spPr>
          <a:xfrm flipV="1">
            <a:off x="6069473" y="4382003"/>
            <a:ext cx="1" cy="449263"/>
          </a:xfrm>
          <a:prstGeom prst="straightConnector1">
            <a:avLst/>
          </a:prstGeom>
          <a:ln w="19050">
            <a:solidFill>
              <a:schemeClr val="tx1"/>
            </a:solidFill>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a:off x="3898722" y="3786236"/>
            <a:ext cx="965196" cy="595767"/>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ru-RU" sz="1200">
                <a:solidFill>
                  <a:schemeClr val="tx1"/>
                </a:solidFill>
                <a:latin typeface="Huawei Sans" panose="020C0503030203020204" pitchFamily="34" charset="0"/>
              </a:rPr>
              <a:t>Модуляция</a:t>
            </a:r>
          </a:p>
        </p:txBody>
      </p:sp>
      <p:cxnSp>
        <p:nvCxnSpPr>
          <p:cNvPr id="66" name="肘形连接符 65"/>
          <p:cNvCxnSpPr>
            <a:stCxn id="54" idx="3"/>
          </p:cNvCxnSpPr>
          <p:nvPr/>
        </p:nvCxnSpPr>
        <p:spPr>
          <a:xfrm flipV="1">
            <a:off x="4863918" y="3786236"/>
            <a:ext cx="195944" cy="297884"/>
          </a:xfrm>
          <a:prstGeom prst="bentConnector2">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1" name="肘形连接符 70"/>
          <p:cNvCxnSpPr/>
          <p:nvPr/>
        </p:nvCxnSpPr>
        <p:spPr>
          <a:xfrm rot="10800000">
            <a:off x="7106381" y="3786236"/>
            <a:ext cx="348336" cy="297884"/>
          </a:xfrm>
          <a:prstGeom prst="bentConnector3">
            <a:avLst>
              <a:gd name="adj1" fmla="val 100934"/>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6" name="任意多边形 75"/>
          <p:cNvSpPr/>
          <p:nvPr/>
        </p:nvSpPr>
        <p:spPr>
          <a:xfrm>
            <a:off x="4863919" y="3597550"/>
            <a:ext cx="362857" cy="188686"/>
          </a:xfrm>
          <a:custGeom>
            <a:avLst/>
            <a:gdLst>
              <a:gd name="connsiteX0" fmla="*/ 0 w 362857"/>
              <a:gd name="connsiteY0" fmla="*/ 0 h 188686"/>
              <a:gd name="connsiteX1" fmla="*/ 188686 w 362857"/>
              <a:gd name="connsiteY1" fmla="*/ 188686 h 188686"/>
              <a:gd name="connsiteX2" fmla="*/ 362857 w 362857"/>
              <a:gd name="connsiteY2" fmla="*/ 14515 h 188686"/>
            </a:gdLst>
            <a:ahLst/>
            <a:cxnLst>
              <a:cxn ang="0">
                <a:pos x="connsiteX0" y="connsiteY0"/>
              </a:cxn>
              <a:cxn ang="0">
                <a:pos x="connsiteX1" y="connsiteY1"/>
              </a:cxn>
              <a:cxn ang="0">
                <a:pos x="connsiteX2" y="connsiteY2"/>
              </a:cxn>
            </a:cxnLst>
            <a:rect l="l" t="t" r="r" b="b"/>
            <a:pathLst>
              <a:path w="362857" h="188686">
                <a:moveTo>
                  <a:pt x="0" y="0"/>
                </a:moveTo>
                <a:lnTo>
                  <a:pt x="188686" y="188686"/>
                </a:lnTo>
                <a:lnTo>
                  <a:pt x="362857" y="14515"/>
                </a:lnTo>
              </a:path>
            </a:pathLst>
          </a:cu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endParaRPr lang="en-US" altLang="zh-CN" sz="1000" dirty="0">
              <a:latin typeface="Huawei Sans" panose="020C0503030203020204" pitchFamily="34" charset="0"/>
            </a:endParaRPr>
          </a:p>
        </p:txBody>
      </p:sp>
      <p:sp>
        <p:nvSpPr>
          <p:cNvPr id="77" name="任意多边形 76"/>
          <p:cNvSpPr/>
          <p:nvPr/>
        </p:nvSpPr>
        <p:spPr>
          <a:xfrm>
            <a:off x="6914343" y="3597550"/>
            <a:ext cx="362857" cy="188686"/>
          </a:xfrm>
          <a:custGeom>
            <a:avLst/>
            <a:gdLst>
              <a:gd name="connsiteX0" fmla="*/ 0 w 362857"/>
              <a:gd name="connsiteY0" fmla="*/ 0 h 188686"/>
              <a:gd name="connsiteX1" fmla="*/ 188686 w 362857"/>
              <a:gd name="connsiteY1" fmla="*/ 188686 h 188686"/>
              <a:gd name="connsiteX2" fmla="*/ 362857 w 362857"/>
              <a:gd name="connsiteY2" fmla="*/ 14515 h 188686"/>
            </a:gdLst>
            <a:ahLst/>
            <a:cxnLst>
              <a:cxn ang="0">
                <a:pos x="connsiteX0" y="connsiteY0"/>
              </a:cxn>
              <a:cxn ang="0">
                <a:pos x="connsiteX1" y="connsiteY1"/>
              </a:cxn>
              <a:cxn ang="0">
                <a:pos x="connsiteX2" y="connsiteY2"/>
              </a:cxn>
            </a:cxnLst>
            <a:rect l="l" t="t" r="r" b="b"/>
            <a:pathLst>
              <a:path w="362857" h="188686">
                <a:moveTo>
                  <a:pt x="0" y="0"/>
                </a:moveTo>
                <a:lnTo>
                  <a:pt x="188686" y="188686"/>
                </a:lnTo>
                <a:lnTo>
                  <a:pt x="362857" y="14515"/>
                </a:lnTo>
              </a:path>
            </a:pathLst>
          </a:cu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endParaRPr lang="en-US" altLang="zh-CN" sz="1000" dirty="0">
              <a:latin typeface="Huawei Sans" panose="020C0503030203020204" pitchFamily="34" charset="0"/>
            </a:endParaRPr>
          </a:p>
        </p:txBody>
      </p:sp>
      <p:sp>
        <p:nvSpPr>
          <p:cNvPr id="83" name="矩形 82"/>
          <p:cNvSpPr/>
          <p:nvPr/>
        </p:nvSpPr>
        <p:spPr>
          <a:xfrm>
            <a:off x="3166939" y="4382003"/>
            <a:ext cx="1696979" cy="595767"/>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ru-RU" sz="1000" dirty="0">
                <a:solidFill>
                  <a:schemeClr val="bg1">
                    <a:lumMod val="50000"/>
                  </a:schemeClr>
                </a:solidFill>
                <a:latin typeface="Huawei Sans" panose="020C0503030203020204" pitchFamily="34" charset="0"/>
              </a:rPr>
              <a:t>Передающее устройство</a:t>
            </a:r>
          </a:p>
        </p:txBody>
      </p:sp>
      <p:sp>
        <p:nvSpPr>
          <p:cNvPr id="84" name="矩形 83"/>
          <p:cNvSpPr/>
          <p:nvPr/>
        </p:nvSpPr>
        <p:spPr>
          <a:xfrm>
            <a:off x="7447468" y="4382003"/>
            <a:ext cx="1909183" cy="595767"/>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ru-RU" sz="1000" dirty="0">
                <a:solidFill>
                  <a:schemeClr val="bg1">
                    <a:lumMod val="50000"/>
                  </a:schemeClr>
                </a:solidFill>
                <a:latin typeface="Huawei Sans" panose="020C0503030203020204" pitchFamily="34" charset="0"/>
              </a:rPr>
              <a:t>Принимающее устройство</a:t>
            </a:r>
          </a:p>
        </p:txBody>
      </p:sp>
      <p:sp>
        <p:nvSpPr>
          <p:cNvPr id="86" name="矩形 85"/>
          <p:cNvSpPr/>
          <p:nvPr/>
        </p:nvSpPr>
        <p:spPr>
          <a:xfrm>
            <a:off x="3775473" y="5556574"/>
            <a:ext cx="4591250" cy="595767"/>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a:solidFill>
                  <a:schemeClr val="tx1"/>
                </a:solidFill>
                <a:latin typeface="Huawei Sans" panose="020C0503030203020204" pitchFamily="34" charset="0"/>
              </a:rPr>
              <a:t>Система беспроводной связи</a:t>
            </a:r>
          </a:p>
        </p:txBody>
      </p:sp>
      <p:sp>
        <p:nvSpPr>
          <p:cNvPr id="62" name="矩形 61"/>
          <p:cNvSpPr/>
          <p:nvPr/>
        </p:nvSpPr>
        <p:spPr>
          <a:xfrm>
            <a:off x="7225684" y="3786236"/>
            <a:ext cx="1141039" cy="595767"/>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ru-RU" sz="1200" dirty="0">
                <a:solidFill>
                  <a:schemeClr val="tx1"/>
                </a:solidFill>
                <a:latin typeface="Huawei Sans" panose="020C0503030203020204" pitchFamily="34" charset="0"/>
              </a:rPr>
              <a:t>Демодуляция</a:t>
            </a:r>
          </a:p>
        </p:txBody>
      </p:sp>
    </p:spTree>
    <p:extLst>
      <p:ext uri="{BB962C8B-B14F-4D97-AF65-F5344CB8AC3E}">
        <p14:creationId xmlns:p14="http://schemas.microsoft.com/office/powerpoint/2010/main" val="423838820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451878" y="1463517"/>
            <a:ext cx="11306175" cy="4679788"/>
          </a:xfrm>
        </p:spPr>
        <p:txBody>
          <a:bodyPr/>
          <a:lstStyle/>
          <a:p>
            <a:r>
              <a:rPr lang="ru-RU" sz="2000" dirty="0"/>
              <a:t>К основным недостаткам проводных локальных сетей можно отнести высокую стоимость их  создания и дальнейшего расширения, а также отсутствие мобильности сетевых устройств. Чтобы удовлетворить растущий спрос на портативность и мобильность устройств, необходимо использовать технологии беспроводной локальной сети (WLAN).</a:t>
            </a:r>
          </a:p>
          <a:p>
            <a:r>
              <a:rPr lang="ru-RU" sz="2000" dirty="0"/>
              <a:t>В настоящее время WLAN является наиболее экономичным и удобным режимом сетевого доступа.</a:t>
            </a:r>
          </a:p>
          <a:p>
            <a:r>
              <a:rPr lang="ru-RU" sz="2000" dirty="0"/>
              <a:t>В данном разделе вы узнаете о концепциях и истории развития технологий WLAN, способах и этапах реализации сетей WLAN, преимуществах и недостатках стандартных сетевых архитектур, а также изучите базовые настройки. </a:t>
            </a:r>
          </a:p>
        </p:txBody>
      </p:sp>
    </p:spTree>
    <p:extLst>
      <p:ext uri="{BB962C8B-B14F-4D97-AF65-F5344CB8AC3E}">
        <p14:creationId xmlns:p14="http://schemas.microsoft.com/office/powerpoint/2010/main" val="321862730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46692" y="1198474"/>
            <a:ext cx="11306175" cy="4680000"/>
          </a:xfrm>
        </p:spPr>
        <p:txBody>
          <a:bodyPr/>
          <a:lstStyle/>
          <a:p>
            <a:pPr>
              <a:lnSpc>
                <a:spcPct val="120000"/>
              </a:lnSpc>
            </a:pPr>
            <a:r>
              <a:rPr lang="ru-RU" sz="1800" dirty="0"/>
              <a:t>Радиоволна — это электромагнитное излучение с частным диапазоном от 3 Гц до примерно 300 ГГц. Технология радиосвязи преобразует звуковые или другие сигналы и передает их с помощью радиоволн.</a:t>
            </a:r>
          </a:p>
          <a:p>
            <a:pPr>
              <a:lnSpc>
                <a:spcPct val="120000"/>
              </a:lnSpc>
            </a:pPr>
            <a:r>
              <a:rPr lang="ru-RU" sz="1800" dirty="0"/>
              <a:t>Технология WLAN обеспечивает передачу информации с помощью радиоволн по воздуху. В настоящее время WLAN использует следующие полосы частот:</a:t>
            </a:r>
          </a:p>
          <a:p>
            <a:pPr lvl="1">
              <a:lnSpc>
                <a:spcPct val="120000"/>
              </a:lnSpc>
            </a:pPr>
            <a:r>
              <a:rPr lang="ru-RU" sz="1600" dirty="0"/>
              <a:t>Полоса частот 2,4 ГГц (2,4–2,4835 ГГц)</a:t>
            </a:r>
          </a:p>
          <a:p>
            <a:pPr lvl="1">
              <a:lnSpc>
                <a:spcPct val="120000"/>
              </a:lnSpc>
            </a:pPr>
            <a:r>
              <a:rPr lang="ru-RU" sz="1600" dirty="0"/>
              <a:t>Полоса частот 5 ГГц (5,15–5,35 ГГц, 5,725–5,85 ГГц)</a:t>
            </a:r>
          </a:p>
        </p:txBody>
      </p:sp>
      <p:sp>
        <p:nvSpPr>
          <p:cNvPr id="2" name="标题 1"/>
          <p:cNvSpPr>
            <a:spLocks noGrp="1"/>
          </p:cNvSpPr>
          <p:nvPr>
            <p:ph type="title"/>
          </p:nvPr>
        </p:nvSpPr>
        <p:spPr/>
        <p:txBody>
          <a:bodyPr/>
          <a:lstStyle/>
          <a:p>
            <a:r>
              <a:rPr lang="ru-RU"/>
              <a:t>Радиоволна</a:t>
            </a:r>
          </a:p>
        </p:txBody>
      </p:sp>
      <p:sp>
        <p:nvSpPr>
          <p:cNvPr id="3" name="五边形 2"/>
          <p:cNvSpPr/>
          <p:nvPr/>
        </p:nvSpPr>
        <p:spPr bwMode="auto">
          <a:xfrm>
            <a:off x="9152668" y="122424"/>
            <a:ext cx="900100" cy="284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Основные концепции</a:t>
            </a:r>
          </a:p>
        </p:txBody>
      </p:sp>
      <p:sp>
        <p:nvSpPr>
          <p:cNvPr id="4" name="燕尾形 3"/>
          <p:cNvSpPr/>
          <p:nvPr/>
        </p:nvSpPr>
        <p:spPr bwMode="auto">
          <a:xfrm>
            <a:off x="9968838"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Проводная сеть</a:t>
            </a:r>
          </a:p>
        </p:txBody>
      </p:sp>
      <p:sp>
        <p:nvSpPr>
          <p:cNvPr id="5" name="燕尾形 4"/>
          <p:cNvSpPr/>
          <p:nvPr/>
        </p:nvSpPr>
        <p:spPr bwMode="auto">
          <a:xfrm>
            <a:off x="10964908" y="122424"/>
            <a:ext cx="1080000" cy="284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b="1">
                <a:solidFill>
                  <a:srgbClr val="FFFFFF"/>
                </a:solidFill>
                <a:latin typeface="Huawei Sans" panose="020C0503030203020204" pitchFamily="34" charset="0"/>
              </a:rPr>
              <a:t>Беспроводная сеть</a:t>
            </a:r>
          </a:p>
        </p:txBody>
      </p:sp>
      <p:grpSp>
        <p:nvGrpSpPr>
          <p:cNvPr id="52" name="组合 51"/>
          <p:cNvGrpSpPr/>
          <p:nvPr/>
        </p:nvGrpSpPr>
        <p:grpSpPr>
          <a:xfrm>
            <a:off x="1287624" y="5558106"/>
            <a:ext cx="8892074" cy="894572"/>
            <a:chOff x="1677151" y="5214516"/>
            <a:chExt cx="8555898" cy="894572"/>
          </a:xfrm>
        </p:grpSpPr>
        <p:cxnSp>
          <p:nvCxnSpPr>
            <p:cNvPr id="9" name="直接连接符 8"/>
            <p:cNvCxnSpPr/>
            <p:nvPr/>
          </p:nvCxnSpPr>
          <p:spPr bwMode="auto">
            <a:xfrm>
              <a:off x="1700173" y="5214516"/>
              <a:ext cx="0" cy="189186"/>
            </a:xfrm>
            <a:prstGeom prst="line">
              <a:avLst/>
            </a:prstGeom>
            <a:solidFill>
              <a:schemeClr val="accent1"/>
            </a:solidFill>
            <a:ln w="9525" cap="flat" cmpd="sng" algn="ctr">
              <a:noFill/>
              <a:prstDash val="solid"/>
              <a:round/>
              <a:headEnd type="none" w="med" len="med"/>
              <a:tailEnd type="none" w="med" len="med"/>
            </a:ln>
            <a:effectLst/>
            <a:scene3d>
              <a:camera prst="orthographicFront">
                <a:rot lat="0" lon="0" rev="0"/>
              </a:camera>
              <a:lightRig rig="contrasting" dir="t">
                <a:rot lat="0" lon="0" rev="7800000"/>
              </a:lightRig>
            </a:scene3d>
            <a:sp3d>
              <a:bevelT w="139700" h="139700"/>
            </a:sp3d>
          </p:spPr>
        </p:cxnSp>
        <p:cxnSp>
          <p:nvCxnSpPr>
            <p:cNvPr id="10" name="直接连接符 9"/>
            <p:cNvCxnSpPr/>
            <p:nvPr/>
          </p:nvCxnSpPr>
          <p:spPr bwMode="auto">
            <a:xfrm>
              <a:off x="2422300" y="5214516"/>
              <a:ext cx="0" cy="189186"/>
            </a:xfrm>
            <a:prstGeom prst="line">
              <a:avLst/>
            </a:prstGeom>
            <a:solidFill>
              <a:schemeClr val="accent1"/>
            </a:solidFill>
            <a:ln w="9525" cap="flat" cmpd="sng" algn="ctr">
              <a:noFill/>
              <a:prstDash val="solid"/>
              <a:round/>
              <a:headEnd type="none" w="med" len="med"/>
              <a:tailEnd type="none" w="med" len="med"/>
            </a:ln>
            <a:effectLst/>
            <a:scene3d>
              <a:camera prst="orthographicFront">
                <a:rot lat="0" lon="0" rev="0"/>
              </a:camera>
              <a:lightRig rig="contrasting" dir="t">
                <a:rot lat="0" lon="0" rev="7800000"/>
              </a:lightRig>
            </a:scene3d>
            <a:sp3d>
              <a:bevelT w="139700" h="139700"/>
            </a:sp3d>
          </p:spPr>
        </p:cxnSp>
        <p:sp>
          <p:nvSpPr>
            <p:cNvPr id="21" name="TextBox 42"/>
            <p:cNvSpPr txBox="1"/>
            <p:nvPr/>
          </p:nvSpPr>
          <p:spPr>
            <a:xfrm>
              <a:off x="1677151" y="5373738"/>
              <a:ext cx="420414" cy="261610"/>
            </a:xfrm>
            <a:prstGeom prst="rect">
              <a:avLst/>
            </a:prstGeom>
            <a:noFill/>
          </p:spPr>
          <p:txBody>
            <a:bodyPr wrap="square" rtlCol="0">
              <a:spAutoFit/>
            </a:bodyPr>
            <a:lstStyle/>
            <a:p>
              <a:pPr algn="ctr"/>
              <a:r>
                <a:rPr lang="ru-RU" sz="1050">
                  <a:latin typeface="Huawei Sans" panose="020C0503030203020204" pitchFamily="34" charset="0"/>
                </a:rPr>
                <a:t>3</a:t>
              </a:r>
            </a:p>
          </p:txBody>
        </p:sp>
        <p:sp>
          <p:nvSpPr>
            <p:cNvPr id="22" name="TextBox 43"/>
            <p:cNvSpPr txBox="1"/>
            <p:nvPr/>
          </p:nvSpPr>
          <p:spPr>
            <a:xfrm>
              <a:off x="2406991" y="5373738"/>
              <a:ext cx="420414" cy="261610"/>
            </a:xfrm>
            <a:prstGeom prst="rect">
              <a:avLst/>
            </a:prstGeom>
            <a:noFill/>
          </p:spPr>
          <p:txBody>
            <a:bodyPr wrap="square" rtlCol="0">
              <a:spAutoFit/>
            </a:bodyPr>
            <a:lstStyle/>
            <a:p>
              <a:pPr algn="ctr"/>
              <a:r>
                <a:rPr lang="ru-RU" sz="1050">
                  <a:latin typeface="Huawei Sans" panose="020C0503030203020204" pitchFamily="34" charset="0"/>
                </a:rPr>
                <a:t>30</a:t>
              </a:r>
            </a:p>
          </p:txBody>
        </p:sp>
        <p:sp>
          <p:nvSpPr>
            <p:cNvPr id="23" name="TextBox 44"/>
            <p:cNvSpPr txBox="1"/>
            <p:nvPr/>
          </p:nvSpPr>
          <p:spPr>
            <a:xfrm>
              <a:off x="3111073" y="5373738"/>
              <a:ext cx="488253" cy="261610"/>
            </a:xfrm>
            <a:prstGeom prst="rect">
              <a:avLst/>
            </a:prstGeom>
            <a:noFill/>
          </p:spPr>
          <p:txBody>
            <a:bodyPr wrap="square" rtlCol="0">
              <a:spAutoFit/>
            </a:bodyPr>
            <a:lstStyle/>
            <a:p>
              <a:pPr algn="ctr"/>
              <a:r>
                <a:rPr lang="ru-RU" sz="1050">
                  <a:latin typeface="Huawei Sans" panose="020C0503030203020204" pitchFamily="34" charset="0"/>
                </a:rPr>
                <a:t>300</a:t>
              </a:r>
            </a:p>
          </p:txBody>
        </p:sp>
        <p:sp>
          <p:nvSpPr>
            <p:cNvPr id="24" name="TextBox 45"/>
            <p:cNvSpPr txBox="1"/>
            <p:nvPr/>
          </p:nvSpPr>
          <p:spPr>
            <a:xfrm>
              <a:off x="3895872" y="5373738"/>
              <a:ext cx="420414" cy="261610"/>
            </a:xfrm>
            <a:prstGeom prst="rect">
              <a:avLst/>
            </a:prstGeom>
            <a:noFill/>
          </p:spPr>
          <p:txBody>
            <a:bodyPr wrap="square" rtlCol="0">
              <a:spAutoFit/>
            </a:bodyPr>
            <a:lstStyle/>
            <a:p>
              <a:pPr algn="ctr"/>
              <a:r>
                <a:rPr lang="ru-RU" sz="1050">
                  <a:latin typeface="Huawei Sans" panose="020C0503030203020204" pitchFamily="34" charset="0"/>
                </a:rPr>
                <a:t>3</a:t>
              </a:r>
            </a:p>
          </p:txBody>
        </p:sp>
        <p:sp>
          <p:nvSpPr>
            <p:cNvPr id="25" name="TextBox 46"/>
            <p:cNvSpPr txBox="1"/>
            <p:nvPr/>
          </p:nvSpPr>
          <p:spPr>
            <a:xfrm>
              <a:off x="4625710" y="5373738"/>
              <a:ext cx="420414" cy="261610"/>
            </a:xfrm>
            <a:prstGeom prst="rect">
              <a:avLst/>
            </a:prstGeom>
            <a:noFill/>
          </p:spPr>
          <p:txBody>
            <a:bodyPr wrap="square" rtlCol="0">
              <a:spAutoFit/>
            </a:bodyPr>
            <a:lstStyle/>
            <a:p>
              <a:pPr algn="ctr"/>
              <a:r>
                <a:rPr lang="ru-RU" sz="1050">
                  <a:latin typeface="Huawei Sans" panose="020C0503030203020204" pitchFamily="34" charset="0"/>
                </a:rPr>
                <a:t>30</a:t>
              </a:r>
            </a:p>
          </p:txBody>
        </p:sp>
        <p:sp>
          <p:nvSpPr>
            <p:cNvPr id="26" name="TextBox 47"/>
            <p:cNvSpPr txBox="1"/>
            <p:nvPr/>
          </p:nvSpPr>
          <p:spPr>
            <a:xfrm>
              <a:off x="5329792" y="5373738"/>
              <a:ext cx="484907" cy="261610"/>
            </a:xfrm>
            <a:prstGeom prst="rect">
              <a:avLst/>
            </a:prstGeom>
            <a:noFill/>
          </p:spPr>
          <p:txBody>
            <a:bodyPr wrap="square" rtlCol="0">
              <a:spAutoFit/>
            </a:bodyPr>
            <a:lstStyle/>
            <a:p>
              <a:pPr algn="ctr"/>
              <a:r>
                <a:rPr lang="ru-RU" sz="1050">
                  <a:latin typeface="Huawei Sans" panose="020C0503030203020204" pitchFamily="34" charset="0"/>
                </a:rPr>
                <a:t>300</a:t>
              </a:r>
            </a:p>
          </p:txBody>
        </p:sp>
        <p:sp>
          <p:nvSpPr>
            <p:cNvPr id="27" name="TextBox 48"/>
            <p:cNvSpPr txBox="1"/>
            <p:nvPr/>
          </p:nvSpPr>
          <p:spPr>
            <a:xfrm>
              <a:off x="6098367" y="5373738"/>
              <a:ext cx="420414" cy="261610"/>
            </a:xfrm>
            <a:prstGeom prst="rect">
              <a:avLst/>
            </a:prstGeom>
            <a:noFill/>
          </p:spPr>
          <p:txBody>
            <a:bodyPr wrap="square" rtlCol="0">
              <a:spAutoFit/>
            </a:bodyPr>
            <a:lstStyle/>
            <a:p>
              <a:pPr algn="ctr"/>
              <a:r>
                <a:rPr lang="ru-RU" sz="1050">
                  <a:latin typeface="Huawei Sans" panose="020C0503030203020204" pitchFamily="34" charset="0"/>
                </a:rPr>
                <a:t>3</a:t>
              </a:r>
            </a:p>
          </p:txBody>
        </p:sp>
        <p:sp>
          <p:nvSpPr>
            <p:cNvPr id="28" name="TextBox 49"/>
            <p:cNvSpPr txBox="1"/>
            <p:nvPr/>
          </p:nvSpPr>
          <p:spPr>
            <a:xfrm>
              <a:off x="6828207" y="5373738"/>
              <a:ext cx="420414" cy="261610"/>
            </a:xfrm>
            <a:prstGeom prst="rect">
              <a:avLst/>
            </a:prstGeom>
            <a:noFill/>
          </p:spPr>
          <p:txBody>
            <a:bodyPr wrap="square" rtlCol="0">
              <a:spAutoFit/>
            </a:bodyPr>
            <a:lstStyle/>
            <a:p>
              <a:pPr algn="ctr"/>
              <a:r>
                <a:rPr lang="ru-RU" sz="1050">
                  <a:latin typeface="Huawei Sans" panose="020C0503030203020204" pitchFamily="34" charset="0"/>
                </a:rPr>
                <a:t>30</a:t>
              </a:r>
            </a:p>
          </p:txBody>
        </p:sp>
        <p:sp>
          <p:nvSpPr>
            <p:cNvPr id="29" name="TextBox 50"/>
            <p:cNvSpPr txBox="1"/>
            <p:nvPr/>
          </p:nvSpPr>
          <p:spPr>
            <a:xfrm>
              <a:off x="7545168" y="5373738"/>
              <a:ext cx="492071" cy="261610"/>
            </a:xfrm>
            <a:prstGeom prst="rect">
              <a:avLst/>
            </a:prstGeom>
            <a:noFill/>
          </p:spPr>
          <p:txBody>
            <a:bodyPr wrap="square" rtlCol="0">
              <a:spAutoFit/>
            </a:bodyPr>
            <a:lstStyle/>
            <a:p>
              <a:pPr algn="ctr"/>
              <a:r>
                <a:rPr lang="ru-RU" sz="1050">
                  <a:latin typeface="Huawei Sans" panose="020C0503030203020204" pitchFamily="34" charset="0"/>
                </a:rPr>
                <a:t>300</a:t>
              </a:r>
            </a:p>
          </p:txBody>
        </p:sp>
        <p:sp>
          <p:nvSpPr>
            <p:cNvPr id="30" name="TextBox 51"/>
            <p:cNvSpPr txBox="1"/>
            <p:nvPr/>
          </p:nvSpPr>
          <p:spPr>
            <a:xfrm>
              <a:off x="8308026" y="5373738"/>
              <a:ext cx="420414" cy="261610"/>
            </a:xfrm>
            <a:prstGeom prst="rect">
              <a:avLst/>
            </a:prstGeom>
            <a:noFill/>
          </p:spPr>
          <p:txBody>
            <a:bodyPr wrap="square" rtlCol="0">
              <a:spAutoFit/>
            </a:bodyPr>
            <a:lstStyle/>
            <a:p>
              <a:pPr algn="ctr"/>
              <a:r>
                <a:rPr lang="ru-RU" sz="1050">
                  <a:latin typeface="Huawei Sans" panose="020C0503030203020204" pitchFamily="34" charset="0"/>
                </a:rPr>
                <a:t>3</a:t>
              </a:r>
            </a:p>
          </p:txBody>
        </p:sp>
        <p:sp>
          <p:nvSpPr>
            <p:cNvPr id="31" name="TextBox 52"/>
            <p:cNvSpPr txBox="1"/>
            <p:nvPr/>
          </p:nvSpPr>
          <p:spPr>
            <a:xfrm>
              <a:off x="9037866" y="5373738"/>
              <a:ext cx="420414" cy="261610"/>
            </a:xfrm>
            <a:prstGeom prst="rect">
              <a:avLst/>
            </a:prstGeom>
            <a:noFill/>
          </p:spPr>
          <p:txBody>
            <a:bodyPr wrap="square" rtlCol="0">
              <a:spAutoFit/>
            </a:bodyPr>
            <a:lstStyle/>
            <a:p>
              <a:pPr algn="ctr"/>
              <a:r>
                <a:rPr lang="ru-RU" sz="1050">
                  <a:latin typeface="Huawei Sans" panose="020C0503030203020204" pitchFamily="34" charset="0"/>
                </a:rPr>
                <a:t>30</a:t>
              </a:r>
            </a:p>
          </p:txBody>
        </p:sp>
        <p:sp>
          <p:nvSpPr>
            <p:cNvPr id="32" name="TextBox 53"/>
            <p:cNvSpPr txBox="1"/>
            <p:nvPr/>
          </p:nvSpPr>
          <p:spPr>
            <a:xfrm>
              <a:off x="9754830" y="5373738"/>
              <a:ext cx="478219" cy="261610"/>
            </a:xfrm>
            <a:prstGeom prst="rect">
              <a:avLst/>
            </a:prstGeom>
            <a:noFill/>
          </p:spPr>
          <p:txBody>
            <a:bodyPr wrap="square" rtlCol="0">
              <a:spAutoFit/>
            </a:bodyPr>
            <a:lstStyle/>
            <a:p>
              <a:pPr algn="ctr"/>
              <a:r>
                <a:rPr lang="ru-RU" sz="1050">
                  <a:latin typeface="Huawei Sans" panose="020C0503030203020204" pitchFamily="34" charset="0"/>
                </a:rPr>
                <a:t>300</a:t>
              </a:r>
            </a:p>
          </p:txBody>
        </p:sp>
        <p:sp>
          <p:nvSpPr>
            <p:cNvPr id="33" name="TextBox 63"/>
            <p:cNvSpPr txBox="1"/>
            <p:nvPr/>
          </p:nvSpPr>
          <p:spPr>
            <a:xfrm>
              <a:off x="2097565" y="5847478"/>
              <a:ext cx="1013507" cy="261610"/>
            </a:xfrm>
            <a:prstGeom prst="rect">
              <a:avLst/>
            </a:prstGeom>
            <a:noFill/>
          </p:spPr>
          <p:txBody>
            <a:bodyPr wrap="square" rtlCol="0">
              <a:spAutoFit/>
            </a:bodyPr>
            <a:lstStyle/>
            <a:p>
              <a:pPr algn="ctr"/>
              <a:r>
                <a:rPr lang="ru-RU" sz="1100">
                  <a:latin typeface="Huawei Sans" panose="020C0503030203020204" pitchFamily="34" charset="0"/>
                </a:rPr>
                <a:t>Гц</a:t>
              </a:r>
            </a:p>
          </p:txBody>
        </p:sp>
        <p:sp>
          <p:nvSpPr>
            <p:cNvPr id="34" name="TextBox 68"/>
            <p:cNvSpPr txBox="1"/>
            <p:nvPr/>
          </p:nvSpPr>
          <p:spPr>
            <a:xfrm>
              <a:off x="4566687" y="5847478"/>
              <a:ext cx="557047" cy="261610"/>
            </a:xfrm>
            <a:prstGeom prst="rect">
              <a:avLst/>
            </a:prstGeom>
            <a:noFill/>
          </p:spPr>
          <p:txBody>
            <a:bodyPr wrap="square" rtlCol="0">
              <a:spAutoFit/>
            </a:bodyPr>
            <a:lstStyle/>
            <a:p>
              <a:pPr algn="ctr"/>
              <a:r>
                <a:rPr lang="ru-RU" sz="1100">
                  <a:latin typeface="Huawei Sans" panose="020C0503030203020204" pitchFamily="34" charset="0"/>
                </a:rPr>
                <a:t>кГц</a:t>
              </a:r>
            </a:p>
          </p:txBody>
        </p:sp>
        <p:sp>
          <p:nvSpPr>
            <p:cNvPr id="35" name="TextBox 69"/>
            <p:cNvSpPr txBox="1"/>
            <p:nvPr/>
          </p:nvSpPr>
          <p:spPr>
            <a:xfrm>
              <a:off x="6737437" y="5847478"/>
              <a:ext cx="609600" cy="261610"/>
            </a:xfrm>
            <a:prstGeom prst="rect">
              <a:avLst/>
            </a:prstGeom>
            <a:noFill/>
          </p:spPr>
          <p:txBody>
            <a:bodyPr wrap="square" rtlCol="0">
              <a:spAutoFit/>
            </a:bodyPr>
            <a:lstStyle/>
            <a:p>
              <a:pPr algn="ctr"/>
              <a:r>
                <a:rPr lang="ru-RU" sz="1100">
                  <a:latin typeface="Huawei Sans" panose="020C0503030203020204" pitchFamily="34" charset="0"/>
                </a:rPr>
                <a:t>МГц</a:t>
              </a:r>
            </a:p>
          </p:txBody>
        </p:sp>
        <p:sp>
          <p:nvSpPr>
            <p:cNvPr id="36" name="TextBox 70"/>
            <p:cNvSpPr txBox="1"/>
            <p:nvPr/>
          </p:nvSpPr>
          <p:spPr>
            <a:xfrm>
              <a:off x="8988967" y="5847478"/>
              <a:ext cx="562306" cy="261610"/>
            </a:xfrm>
            <a:prstGeom prst="rect">
              <a:avLst/>
            </a:prstGeom>
            <a:noFill/>
          </p:spPr>
          <p:txBody>
            <a:bodyPr wrap="square" rtlCol="0">
              <a:spAutoFit/>
            </a:bodyPr>
            <a:lstStyle/>
            <a:p>
              <a:pPr algn="ctr"/>
              <a:r>
                <a:rPr lang="ru-RU" sz="1100">
                  <a:latin typeface="Huawei Sans" panose="020C0503030203020204" pitchFamily="34" charset="0"/>
                </a:rPr>
                <a:t>ГГц</a:t>
              </a:r>
            </a:p>
          </p:txBody>
        </p:sp>
        <p:sp>
          <p:nvSpPr>
            <p:cNvPr id="44" name="左大括号 43"/>
            <p:cNvSpPr/>
            <p:nvPr/>
          </p:nvSpPr>
          <p:spPr bwMode="auto">
            <a:xfrm rot="16200000">
              <a:off x="2497195" y="4979633"/>
              <a:ext cx="208678" cy="1442438"/>
            </a:xfrm>
            <a:prstGeom prst="leftBrace">
              <a:avLst>
                <a:gd name="adj1" fmla="val 40178"/>
                <a:gd name="adj2" fmla="val 50000"/>
              </a:avLst>
            </a:prstGeom>
            <a:solidFill>
              <a:schemeClr val="accent1">
                <a:alpha val="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t" latinLnBrk="0" hangingPunct="1">
                <a:lnSpc>
                  <a:spcPct val="100000"/>
                </a:lnSpc>
                <a:spcBef>
                  <a:spcPct val="0"/>
                </a:spcBef>
                <a:spcAft>
                  <a:spcPct val="0"/>
                </a:spcAft>
                <a:buClrTx/>
                <a:buSzTx/>
                <a:buFontTx/>
                <a:buNone/>
                <a:tabLst/>
              </a:pPr>
              <a:endParaRPr kumimoji="0" lang="en-US" altLang="zh-CN" sz="1400" b="0" i="0" u="none" strike="noStrike" cap="none" normalizeH="0" baseline="0" dirty="0">
                <a:ln>
                  <a:noFill/>
                </a:ln>
                <a:solidFill>
                  <a:schemeClr val="tx1"/>
                </a:solidFill>
                <a:effectLst/>
                <a:latin typeface="Huawei Sans" panose="020C0503030203020204" pitchFamily="34" charset="0"/>
              </a:endParaRPr>
            </a:p>
          </p:txBody>
        </p:sp>
        <p:sp>
          <p:nvSpPr>
            <p:cNvPr id="48" name="左大括号 47"/>
            <p:cNvSpPr/>
            <p:nvPr/>
          </p:nvSpPr>
          <p:spPr bwMode="auto">
            <a:xfrm rot="16200000">
              <a:off x="4743213" y="4979633"/>
              <a:ext cx="208678" cy="1442438"/>
            </a:xfrm>
            <a:prstGeom prst="leftBrace">
              <a:avLst>
                <a:gd name="adj1" fmla="val 40178"/>
                <a:gd name="adj2" fmla="val 50000"/>
              </a:avLst>
            </a:prstGeom>
            <a:solidFill>
              <a:schemeClr val="accent1">
                <a:alpha val="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t" latinLnBrk="0" hangingPunct="1">
                <a:lnSpc>
                  <a:spcPct val="100000"/>
                </a:lnSpc>
                <a:spcBef>
                  <a:spcPct val="0"/>
                </a:spcBef>
                <a:spcAft>
                  <a:spcPct val="0"/>
                </a:spcAft>
                <a:buClrTx/>
                <a:buSzTx/>
                <a:buFontTx/>
                <a:buNone/>
                <a:tabLst/>
              </a:pPr>
              <a:endParaRPr kumimoji="0" lang="en-US" altLang="zh-CN" sz="1400" b="0" i="0" u="none" strike="noStrike" cap="none" normalizeH="0" baseline="0" dirty="0">
                <a:ln>
                  <a:noFill/>
                </a:ln>
                <a:solidFill>
                  <a:schemeClr val="tx1"/>
                </a:solidFill>
                <a:effectLst/>
                <a:latin typeface="Huawei Sans" panose="020C0503030203020204" pitchFamily="34" charset="0"/>
              </a:endParaRPr>
            </a:p>
          </p:txBody>
        </p:sp>
        <p:sp>
          <p:nvSpPr>
            <p:cNvPr id="49" name="左大括号 48"/>
            <p:cNvSpPr/>
            <p:nvPr/>
          </p:nvSpPr>
          <p:spPr bwMode="auto">
            <a:xfrm rot="16200000">
              <a:off x="6931906" y="4979633"/>
              <a:ext cx="208678" cy="1442438"/>
            </a:xfrm>
            <a:prstGeom prst="leftBrace">
              <a:avLst>
                <a:gd name="adj1" fmla="val 40178"/>
                <a:gd name="adj2" fmla="val 50000"/>
              </a:avLst>
            </a:prstGeom>
            <a:solidFill>
              <a:schemeClr val="accent1">
                <a:alpha val="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t" latinLnBrk="0" hangingPunct="1">
                <a:lnSpc>
                  <a:spcPct val="100000"/>
                </a:lnSpc>
                <a:spcBef>
                  <a:spcPct val="0"/>
                </a:spcBef>
                <a:spcAft>
                  <a:spcPct val="0"/>
                </a:spcAft>
                <a:buClrTx/>
                <a:buSzTx/>
                <a:buFontTx/>
                <a:buNone/>
                <a:tabLst/>
              </a:pPr>
              <a:endParaRPr kumimoji="0" lang="en-US" altLang="zh-CN" sz="1400" b="0" i="0" u="none" strike="noStrike" cap="none" normalizeH="0" baseline="0" dirty="0">
                <a:ln>
                  <a:noFill/>
                </a:ln>
                <a:solidFill>
                  <a:schemeClr val="tx1"/>
                </a:solidFill>
                <a:effectLst/>
                <a:latin typeface="Huawei Sans" panose="020C0503030203020204" pitchFamily="34" charset="0"/>
              </a:endParaRPr>
            </a:p>
          </p:txBody>
        </p:sp>
        <p:sp>
          <p:nvSpPr>
            <p:cNvPr id="50" name="左大括号 49"/>
            <p:cNvSpPr/>
            <p:nvPr/>
          </p:nvSpPr>
          <p:spPr bwMode="auto">
            <a:xfrm rot="16200000">
              <a:off x="9154925" y="4979633"/>
              <a:ext cx="208678" cy="1442438"/>
            </a:xfrm>
            <a:prstGeom prst="leftBrace">
              <a:avLst>
                <a:gd name="adj1" fmla="val 40178"/>
                <a:gd name="adj2" fmla="val 50000"/>
              </a:avLst>
            </a:prstGeom>
            <a:solidFill>
              <a:schemeClr val="accent1">
                <a:alpha val="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t" latinLnBrk="0" hangingPunct="1">
                <a:lnSpc>
                  <a:spcPct val="100000"/>
                </a:lnSpc>
                <a:spcBef>
                  <a:spcPct val="0"/>
                </a:spcBef>
                <a:spcAft>
                  <a:spcPct val="0"/>
                </a:spcAft>
                <a:buClrTx/>
                <a:buSzTx/>
                <a:buFontTx/>
                <a:buNone/>
                <a:tabLst/>
              </a:pPr>
              <a:endParaRPr kumimoji="0" lang="en-US" altLang="zh-CN" sz="1400" b="0" i="0" u="none" strike="noStrike" cap="none" normalizeH="0" baseline="0" dirty="0">
                <a:ln>
                  <a:noFill/>
                </a:ln>
                <a:solidFill>
                  <a:schemeClr val="tx1"/>
                </a:solidFill>
                <a:effectLst/>
                <a:latin typeface="Huawei Sans" panose="020C0503030203020204" pitchFamily="34" charset="0"/>
              </a:endParaRPr>
            </a:p>
          </p:txBody>
        </p:sp>
      </p:grpSp>
      <p:graphicFrame>
        <p:nvGraphicFramePr>
          <p:cNvPr id="8" name="表格 7"/>
          <p:cNvGraphicFramePr>
            <a:graphicFrameLocks noGrp="1"/>
          </p:cNvGraphicFramePr>
          <p:nvPr>
            <p:extLst>
              <p:ext uri="{D42A27DB-BD31-4B8C-83A1-F6EECF244321}">
                <p14:modId xmlns:p14="http://schemas.microsoft.com/office/powerpoint/2010/main" val="2135493575"/>
              </p:ext>
            </p:extLst>
          </p:nvPr>
        </p:nvGraphicFramePr>
        <p:xfrm>
          <a:off x="908097" y="5098641"/>
          <a:ext cx="9581858" cy="609600"/>
        </p:xfrm>
        <a:graphic>
          <a:graphicData uri="http://schemas.openxmlformats.org/drawingml/2006/table">
            <a:tbl>
              <a:tblPr firstRow="1" bandRow="1">
                <a:tableStyleId>{5C22544A-7EE6-4342-B048-85BDC9FD1C3A}</a:tableStyleId>
              </a:tblPr>
              <a:tblGrid>
                <a:gridCol w="650115">
                  <a:extLst>
                    <a:ext uri="{9D8B030D-6E8A-4147-A177-3AD203B41FA5}">
                      <a16:colId xmlns:a16="http://schemas.microsoft.com/office/drawing/2014/main" xmlns="" val="20000"/>
                    </a:ext>
                  </a:extLst>
                </a:gridCol>
                <a:gridCol w="737119">
                  <a:extLst>
                    <a:ext uri="{9D8B030D-6E8A-4147-A177-3AD203B41FA5}">
                      <a16:colId xmlns:a16="http://schemas.microsoft.com/office/drawing/2014/main" xmlns="" val="20001"/>
                    </a:ext>
                  </a:extLst>
                </a:gridCol>
                <a:gridCol w="727787">
                  <a:extLst>
                    <a:ext uri="{9D8B030D-6E8A-4147-A177-3AD203B41FA5}">
                      <a16:colId xmlns:a16="http://schemas.microsoft.com/office/drawing/2014/main" xmlns="" val="20002"/>
                    </a:ext>
                  </a:extLst>
                </a:gridCol>
                <a:gridCol w="833243">
                  <a:extLst>
                    <a:ext uri="{9D8B030D-6E8A-4147-A177-3AD203B41FA5}">
                      <a16:colId xmlns:a16="http://schemas.microsoft.com/office/drawing/2014/main" xmlns="" val="20003"/>
                    </a:ext>
                  </a:extLst>
                </a:gridCol>
                <a:gridCol w="737066">
                  <a:extLst>
                    <a:ext uri="{9D8B030D-6E8A-4147-A177-3AD203B41FA5}">
                      <a16:colId xmlns:a16="http://schemas.microsoft.com/office/drawing/2014/main" xmlns="" val="20004"/>
                    </a:ext>
                  </a:extLst>
                </a:gridCol>
                <a:gridCol w="737066">
                  <a:extLst>
                    <a:ext uri="{9D8B030D-6E8A-4147-A177-3AD203B41FA5}">
                      <a16:colId xmlns:a16="http://schemas.microsoft.com/office/drawing/2014/main" xmlns="" val="20005"/>
                    </a:ext>
                  </a:extLst>
                </a:gridCol>
                <a:gridCol w="737066">
                  <a:extLst>
                    <a:ext uri="{9D8B030D-6E8A-4147-A177-3AD203B41FA5}">
                      <a16:colId xmlns:a16="http://schemas.microsoft.com/office/drawing/2014/main" xmlns="" val="20006"/>
                    </a:ext>
                  </a:extLst>
                </a:gridCol>
                <a:gridCol w="737066">
                  <a:extLst>
                    <a:ext uri="{9D8B030D-6E8A-4147-A177-3AD203B41FA5}">
                      <a16:colId xmlns:a16="http://schemas.microsoft.com/office/drawing/2014/main" xmlns="" val="20007"/>
                    </a:ext>
                  </a:extLst>
                </a:gridCol>
                <a:gridCol w="737066">
                  <a:extLst>
                    <a:ext uri="{9D8B030D-6E8A-4147-A177-3AD203B41FA5}">
                      <a16:colId xmlns:a16="http://schemas.microsoft.com/office/drawing/2014/main" xmlns="" val="20008"/>
                    </a:ext>
                  </a:extLst>
                </a:gridCol>
                <a:gridCol w="837199">
                  <a:extLst>
                    <a:ext uri="{9D8B030D-6E8A-4147-A177-3AD203B41FA5}">
                      <a16:colId xmlns:a16="http://schemas.microsoft.com/office/drawing/2014/main" xmlns="" val="20009"/>
                    </a:ext>
                  </a:extLst>
                </a:gridCol>
                <a:gridCol w="830424">
                  <a:extLst>
                    <a:ext uri="{9D8B030D-6E8A-4147-A177-3AD203B41FA5}">
                      <a16:colId xmlns:a16="http://schemas.microsoft.com/office/drawing/2014/main" xmlns="" val="20010"/>
                    </a:ext>
                  </a:extLst>
                </a:gridCol>
                <a:gridCol w="681135">
                  <a:extLst>
                    <a:ext uri="{9D8B030D-6E8A-4147-A177-3AD203B41FA5}">
                      <a16:colId xmlns:a16="http://schemas.microsoft.com/office/drawing/2014/main" xmlns="" val="20011"/>
                    </a:ext>
                  </a:extLst>
                </a:gridCol>
                <a:gridCol w="599506">
                  <a:extLst>
                    <a:ext uri="{9D8B030D-6E8A-4147-A177-3AD203B41FA5}">
                      <a16:colId xmlns:a16="http://schemas.microsoft.com/office/drawing/2014/main" xmlns="" val="20012"/>
                    </a:ext>
                  </a:extLst>
                </a:gridCol>
              </a:tblGrid>
              <a:tr h="599851">
                <a:tc>
                  <a:txBody>
                    <a:bodyPr/>
                    <a:lstStyle/>
                    <a:p>
                      <a:pPr algn="l" rtl="0"/>
                      <a:endParaRPr lang="en-US" altLang="zh-CN" sz="800" b="0" dirty="0">
                        <a:solidFill>
                          <a:schemeClr val="tx1"/>
                        </a:solidFill>
                        <a:latin typeface="Huawei Sans" panose="020C0503030203020204" pitchFamily="34" charset="0"/>
                        <a:ea typeface="+mn-ea"/>
                      </a:endParaRPr>
                    </a:p>
                  </a:txBody>
                  <a:tcPr marL="36000" marR="3600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alpha val="19000"/>
                      </a:schemeClr>
                    </a:solidFill>
                  </a:tcPr>
                </a:tc>
                <a:tc>
                  <a:txBody>
                    <a:bodyPr/>
                    <a:lstStyle/>
                    <a:p>
                      <a:pPr algn="ctr" fontAlgn="ctr"/>
                      <a:r>
                        <a:rPr lang="ru-RU" sz="800">
                          <a:solidFill>
                            <a:schemeClr val="tx1"/>
                          </a:solidFill>
                          <a:latin typeface="Huawei Sans" panose="020C0503030203020204" pitchFamily="34" charset="0"/>
                        </a:rPr>
                        <a:t>Крайне низкие частоты (ELF или КНЧ)</a:t>
                      </a:r>
                    </a:p>
                  </a:txBody>
                  <a:tcPr marL="36000" marR="3600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alpha val="19000"/>
                      </a:schemeClr>
                    </a:solidFill>
                  </a:tcPr>
                </a:tc>
                <a:tc>
                  <a:txBody>
                    <a:bodyPr/>
                    <a:lstStyle/>
                    <a:p>
                      <a:pPr algn="ctr" fontAlgn="ctr"/>
                      <a:r>
                        <a:rPr lang="ru-RU" sz="800" dirty="0">
                          <a:solidFill>
                            <a:schemeClr val="tx1"/>
                          </a:solidFill>
                          <a:latin typeface="Huawei Sans" panose="020C0503030203020204" pitchFamily="34" charset="0"/>
                        </a:rPr>
                        <a:t>Сверхнизкие частоты (SLF или СНЧ)</a:t>
                      </a:r>
                    </a:p>
                  </a:txBody>
                  <a:tcPr marL="0" marR="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alpha val="19000"/>
                      </a:schemeClr>
                    </a:solidFill>
                  </a:tcPr>
                </a:tc>
                <a:tc>
                  <a:txBody>
                    <a:bodyPr/>
                    <a:lstStyle/>
                    <a:p>
                      <a:pPr algn="ctr" fontAlgn="ctr"/>
                      <a:r>
                        <a:rPr lang="ru-RU" sz="800" dirty="0" err="1">
                          <a:solidFill>
                            <a:schemeClr val="tx1"/>
                          </a:solidFill>
                          <a:latin typeface="Huawei Sans" panose="020C0503030203020204" pitchFamily="34" charset="0"/>
                        </a:rPr>
                        <a:t>Инфранизкие</a:t>
                      </a:r>
                      <a:r>
                        <a:rPr lang="ru-RU" sz="800" dirty="0">
                          <a:solidFill>
                            <a:schemeClr val="tx1"/>
                          </a:solidFill>
                          <a:latin typeface="Huawei Sans" panose="020C0503030203020204" pitchFamily="34" charset="0"/>
                        </a:rPr>
                        <a:t> частоты (ULF или ИНЧ)</a:t>
                      </a:r>
                    </a:p>
                  </a:txBody>
                  <a:tcPr marL="0" marR="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alpha val="19000"/>
                      </a:schemeClr>
                    </a:solidFill>
                  </a:tcPr>
                </a:tc>
                <a:tc>
                  <a:txBody>
                    <a:bodyPr/>
                    <a:lstStyle/>
                    <a:p>
                      <a:pPr algn="ctr" fontAlgn="ctr"/>
                      <a:r>
                        <a:rPr lang="ru-RU" sz="800">
                          <a:solidFill>
                            <a:schemeClr val="tx1"/>
                          </a:solidFill>
                          <a:latin typeface="Huawei Sans" panose="020C0503030203020204" pitchFamily="34" charset="0"/>
                        </a:rPr>
                        <a:t>Очень низкие частоты (VLF или ОНЧ)</a:t>
                      </a:r>
                    </a:p>
                  </a:txBody>
                  <a:tcPr marL="36000" marR="3600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alpha val="19000"/>
                      </a:schemeClr>
                    </a:solidFill>
                  </a:tcPr>
                </a:tc>
                <a:tc>
                  <a:txBody>
                    <a:bodyPr/>
                    <a:lstStyle/>
                    <a:p>
                      <a:pPr algn="ctr" fontAlgn="ctr"/>
                      <a:r>
                        <a:rPr lang="ru-RU" sz="800">
                          <a:solidFill>
                            <a:schemeClr val="tx1"/>
                          </a:solidFill>
                          <a:latin typeface="Huawei Sans" panose="020C0503030203020204" pitchFamily="34" charset="0"/>
                        </a:rPr>
                        <a:t>Низкие частоты (LF или НЧ)</a:t>
                      </a:r>
                    </a:p>
                  </a:txBody>
                  <a:tcPr marL="36000" marR="3600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alpha val="19000"/>
                      </a:schemeClr>
                    </a:solidFill>
                  </a:tcPr>
                </a:tc>
                <a:tc>
                  <a:txBody>
                    <a:bodyPr/>
                    <a:lstStyle/>
                    <a:p>
                      <a:pPr algn="ctr" fontAlgn="ctr"/>
                      <a:r>
                        <a:rPr lang="ru-RU" sz="800">
                          <a:solidFill>
                            <a:schemeClr val="tx1"/>
                          </a:solidFill>
                          <a:latin typeface="Huawei Sans" panose="020C0503030203020204" pitchFamily="34" charset="0"/>
                        </a:rPr>
                        <a:t>Средние частоты (IF или СЧ)</a:t>
                      </a:r>
                    </a:p>
                  </a:txBody>
                  <a:tcPr marL="36000" marR="3600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alpha val="19000"/>
                      </a:schemeClr>
                    </a:solidFill>
                  </a:tcPr>
                </a:tc>
                <a:tc>
                  <a:txBody>
                    <a:bodyPr/>
                    <a:lstStyle/>
                    <a:p>
                      <a:pPr algn="ctr" fontAlgn="ctr"/>
                      <a:r>
                        <a:rPr lang="ru-RU" sz="800">
                          <a:solidFill>
                            <a:schemeClr val="tx1"/>
                          </a:solidFill>
                          <a:latin typeface="Huawei Sans" panose="020C0503030203020204" pitchFamily="34" charset="0"/>
                        </a:rPr>
                        <a:t>Высокие частоты (HF или ВЧ)</a:t>
                      </a:r>
                    </a:p>
                  </a:txBody>
                  <a:tcPr marL="36000" marR="3600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alpha val="19000"/>
                      </a:schemeClr>
                    </a:solidFill>
                  </a:tcPr>
                </a:tc>
                <a:tc>
                  <a:txBody>
                    <a:bodyPr/>
                    <a:lstStyle/>
                    <a:p>
                      <a:pPr algn="ctr" fontAlgn="ctr"/>
                      <a:r>
                        <a:rPr lang="ru-RU" sz="800">
                          <a:solidFill>
                            <a:schemeClr val="tx1"/>
                          </a:solidFill>
                          <a:latin typeface="Huawei Sans" panose="020C0503030203020204" pitchFamily="34" charset="0"/>
                        </a:rPr>
                        <a:t>Очень высокие частоты (VHF или ОВЧ)</a:t>
                      </a:r>
                    </a:p>
                  </a:txBody>
                  <a:tcPr marL="36000" marR="3600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alpha val="19000"/>
                      </a:schemeClr>
                    </a:solidFill>
                  </a:tcPr>
                </a:tc>
                <a:tc>
                  <a:txBody>
                    <a:bodyPr/>
                    <a:lstStyle/>
                    <a:p>
                      <a:pPr algn="ctr" fontAlgn="ctr"/>
                      <a:r>
                        <a:rPr lang="ru-RU" sz="800" b="1" dirty="0">
                          <a:solidFill>
                            <a:schemeClr val="bg1"/>
                          </a:solidFill>
                          <a:latin typeface="Huawei Sans" panose="020C0503030203020204" pitchFamily="34" charset="0"/>
                        </a:rPr>
                        <a:t>Ультравысокие частоты (UHF или УВЧ)</a:t>
                      </a:r>
                    </a:p>
                  </a:txBody>
                  <a:tcPr marL="0" marR="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algn="ctr" fontAlgn="ctr"/>
                      <a:r>
                        <a:rPr lang="ru-RU" sz="800" b="1" dirty="0">
                          <a:solidFill>
                            <a:schemeClr val="bg1"/>
                          </a:solidFill>
                          <a:latin typeface="Huawei Sans" panose="020C0503030203020204" pitchFamily="34" charset="0"/>
                        </a:rPr>
                        <a:t>Сверхвысокие частоты (SHF или СВЧ)</a:t>
                      </a:r>
                    </a:p>
                  </a:txBody>
                  <a:tcPr marL="0" marR="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algn="ctr" fontAlgn="ctr"/>
                      <a:r>
                        <a:rPr lang="ru-RU" sz="800">
                          <a:solidFill>
                            <a:schemeClr val="tx1"/>
                          </a:solidFill>
                          <a:latin typeface="Huawei Sans" panose="020C0503030203020204" pitchFamily="34" charset="0"/>
                        </a:rPr>
                        <a:t>Крайне высокие частоты (КВЧ)</a:t>
                      </a:r>
                    </a:p>
                  </a:txBody>
                  <a:tcPr marL="36000" marR="3600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alpha val="19000"/>
                      </a:schemeClr>
                    </a:solidFill>
                  </a:tcPr>
                </a:tc>
                <a:tc>
                  <a:txBody>
                    <a:bodyPr/>
                    <a:lstStyle/>
                    <a:p>
                      <a:pPr algn="l" rtl="0"/>
                      <a:endParaRPr lang="en-US" altLang="zh-CN" sz="800" b="0" dirty="0">
                        <a:solidFill>
                          <a:schemeClr val="tx1"/>
                        </a:solidFill>
                        <a:latin typeface="Huawei Sans" panose="020C0503030203020204" pitchFamily="34" charset="0"/>
                        <a:ea typeface="+mn-ea"/>
                      </a:endParaRPr>
                    </a:p>
                  </a:txBody>
                  <a:tcPr marL="36000" marR="3600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alpha val="19000"/>
                      </a:schemeClr>
                    </a:solidFill>
                  </a:tcPr>
                </a:tc>
                <a:extLst>
                  <a:ext uri="{0D108BD9-81ED-4DB2-BD59-A6C34878D82A}">
                    <a16:rowId xmlns:a16="http://schemas.microsoft.com/office/drawing/2014/main" xmlns="" val="10000"/>
                  </a:ext>
                </a:extLst>
              </a:tr>
            </a:tbl>
          </a:graphicData>
        </a:graphic>
      </p:graphicFrame>
      <p:sp>
        <p:nvSpPr>
          <p:cNvPr id="7" name="圆角矩形标注 6"/>
          <p:cNvSpPr/>
          <p:nvPr/>
        </p:nvSpPr>
        <p:spPr bwMode="auto">
          <a:xfrm>
            <a:off x="10376948" y="5575842"/>
            <a:ext cx="1500653" cy="742950"/>
          </a:xfrm>
          <a:prstGeom prst="wedgeRoundRectCallout">
            <a:avLst>
              <a:gd name="adj1" fmla="val -46629"/>
              <a:gd name="adj2" fmla="val -80306"/>
              <a:gd name="adj3" fmla="val 16667"/>
            </a:avLst>
          </a:prstGeom>
          <a:solidFill>
            <a:srgbClr val="F3FBFE"/>
          </a:solidFill>
          <a:ln>
            <a:solidFill>
              <a:srgbClr val="99DFF9"/>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l" defTabSz="914400" rtl="0" eaLnBrk="1" fontAlgn="t" latinLnBrk="0" hangingPunct="1">
              <a:lnSpc>
                <a:spcPct val="100000"/>
              </a:lnSpc>
              <a:spcBef>
                <a:spcPct val="0"/>
              </a:spcBef>
              <a:spcAft>
                <a:spcPct val="0"/>
              </a:spcAft>
              <a:buClrTx/>
              <a:buSzTx/>
              <a:buFontTx/>
              <a:buNone/>
              <a:tabLst/>
            </a:pPr>
            <a:r>
              <a:rPr lang="ru-RU" sz="1000" dirty="0">
                <a:solidFill>
                  <a:schemeClr val="tx1"/>
                </a:solidFill>
                <a:latin typeface="Huawei Sans" panose="020C0503030203020204" pitchFamily="34" charset="0"/>
              </a:rPr>
              <a:t>Инфракрасное, видимое и ультрафиолетовое излучение</a:t>
            </a:r>
          </a:p>
        </p:txBody>
      </p:sp>
      <p:sp>
        <p:nvSpPr>
          <p:cNvPr id="75" name="文本占位符 5"/>
          <p:cNvSpPr txBox="1">
            <a:spLocks/>
          </p:cNvSpPr>
          <p:nvPr/>
        </p:nvSpPr>
        <p:spPr bwMode="auto">
          <a:xfrm>
            <a:off x="468317" y="4272416"/>
            <a:ext cx="3860750" cy="468723"/>
          </a:xfrm>
          <a:prstGeom prst="rect">
            <a:avLst/>
          </a:prstGeom>
          <a:noFill/>
          <a:ln w="9525">
            <a:noFill/>
            <a:miter lim="800000"/>
            <a:headEnd/>
            <a:tailEnd/>
          </a:ln>
        </p:spPr>
        <p:txBody>
          <a:bodyPr vert="horz" wrap="square" lIns="80141" tIns="40071" rIns="80141" bIns="40071" numCol="1" anchor="t" anchorCtr="0" compatLnSpc="1">
            <a:prstTxWarp prst="textNoShape">
              <a:avLst/>
            </a:prstTxWarp>
            <a:sp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r>
              <a:rPr lang="ru-RU" sz="1800" b="1" dirty="0">
                <a:latin typeface="Huawei Sans" panose="020C0503030203020204" pitchFamily="34" charset="0"/>
              </a:rPr>
              <a:t>Радиоволновые спектры:</a:t>
            </a:r>
          </a:p>
        </p:txBody>
      </p:sp>
      <p:sp>
        <p:nvSpPr>
          <p:cNvPr id="43" name="矩形 42"/>
          <p:cNvSpPr/>
          <p:nvPr/>
        </p:nvSpPr>
        <p:spPr>
          <a:xfrm>
            <a:off x="4982245" y="3766923"/>
            <a:ext cx="2542399" cy="702101"/>
          </a:xfrm>
          <a:prstGeom prst="rect">
            <a:avLst/>
          </a:prstGeom>
          <a:gradFill>
            <a:gsLst>
              <a:gs pos="24000">
                <a:schemeClr val="bg1">
                  <a:lumMod val="95000"/>
                </a:schemeClr>
              </a:gs>
              <a:gs pos="100000">
                <a:schemeClr val="bg1">
                  <a:alpha val="0"/>
                </a:schemeClr>
              </a:gs>
            </a:gsLst>
            <a:lin ang="0" scaled="1"/>
          </a:gra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5000"/>
              </a:lnSpc>
            </a:pPr>
            <a:r>
              <a:rPr lang="ru-RU" sz="1200" dirty="0">
                <a:solidFill>
                  <a:schemeClr val="tx1"/>
                </a:solidFill>
                <a:latin typeface="Huawei Sans" panose="020C0503030203020204" pitchFamily="34" charset="0"/>
              </a:rPr>
              <a:t>Частотный диапазон 2,4 ГГц</a:t>
            </a:r>
          </a:p>
          <a:p>
            <a:pPr algn="ctr">
              <a:lnSpc>
                <a:spcPct val="125000"/>
              </a:lnSpc>
            </a:pPr>
            <a:r>
              <a:rPr lang="ru-RU" sz="1200" dirty="0">
                <a:solidFill>
                  <a:schemeClr val="tx1"/>
                </a:solidFill>
                <a:latin typeface="Huawei Sans" panose="020C0503030203020204" pitchFamily="34" charset="0"/>
              </a:rPr>
              <a:t>IEEE 802.11b/g/n/</a:t>
            </a:r>
            <a:r>
              <a:rPr lang="ru-RU" sz="1200" dirty="0" err="1">
                <a:solidFill>
                  <a:schemeClr val="tx1"/>
                </a:solidFill>
                <a:latin typeface="Huawei Sans" panose="020C0503030203020204" pitchFamily="34" charset="0"/>
              </a:rPr>
              <a:t>ax</a:t>
            </a:r>
            <a:endParaRPr lang="ru-RU" sz="1200" dirty="0">
              <a:solidFill>
                <a:schemeClr val="tx1"/>
              </a:solidFill>
              <a:latin typeface="Huawei Sans" panose="020C0503030203020204" pitchFamily="34" charset="0"/>
            </a:endParaRPr>
          </a:p>
        </p:txBody>
      </p:sp>
      <p:sp>
        <p:nvSpPr>
          <p:cNvPr id="45" name="流程图: 合并 54"/>
          <p:cNvSpPr/>
          <p:nvPr/>
        </p:nvSpPr>
        <p:spPr>
          <a:xfrm>
            <a:off x="5391150" y="4469024"/>
            <a:ext cx="2808000" cy="613192"/>
          </a:xfrm>
          <a:custGeom>
            <a:avLst/>
            <a:gdLst>
              <a:gd name="connsiteX0" fmla="*/ 0 w 10000"/>
              <a:gd name="connsiteY0" fmla="*/ 0 h 10000"/>
              <a:gd name="connsiteX1" fmla="*/ 10000 w 10000"/>
              <a:gd name="connsiteY1" fmla="*/ 0 h 10000"/>
              <a:gd name="connsiteX2" fmla="*/ 5000 w 10000"/>
              <a:gd name="connsiteY2" fmla="*/ 10000 h 10000"/>
              <a:gd name="connsiteX3" fmla="*/ 0 w 10000"/>
              <a:gd name="connsiteY3" fmla="*/ 0 h 10000"/>
              <a:gd name="connsiteX0" fmla="*/ 0 w 13096"/>
              <a:gd name="connsiteY0" fmla="*/ 0 h 13506"/>
              <a:gd name="connsiteX1" fmla="*/ 10000 w 13096"/>
              <a:gd name="connsiteY1" fmla="*/ 0 h 13506"/>
              <a:gd name="connsiteX2" fmla="*/ 13096 w 13096"/>
              <a:gd name="connsiteY2" fmla="*/ 13506 h 13506"/>
              <a:gd name="connsiteX3" fmla="*/ 0 w 13096"/>
              <a:gd name="connsiteY3" fmla="*/ 0 h 13506"/>
            </a:gdLst>
            <a:ahLst/>
            <a:cxnLst>
              <a:cxn ang="0">
                <a:pos x="connsiteX0" y="connsiteY0"/>
              </a:cxn>
              <a:cxn ang="0">
                <a:pos x="connsiteX1" y="connsiteY1"/>
              </a:cxn>
              <a:cxn ang="0">
                <a:pos x="connsiteX2" y="connsiteY2"/>
              </a:cxn>
              <a:cxn ang="0">
                <a:pos x="connsiteX3" y="connsiteY3"/>
              </a:cxn>
            </a:cxnLst>
            <a:rect l="l" t="t" r="r" b="b"/>
            <a:pathLst>
              <a:path w="13096" h="13506">
                <a:moveTo>
                  <a:pt x="0" y="0"/>
                </a:moveTo>
                <a:lnTo>
                  <a:pt x="10000" y="0"/>
                </a:lnTo>
                <a:lnTo>
                  <a:pt x="13096" y="13506"/>
                </a:lnTo>
                <a:lnTo>
                  <a:pt x="0" y="0"/>
                </a:lnTo>
                <a:close/>
              </a:path>
            </a:pathLst>
          </a:custGeom>
          <a:gradFill>
            <a:gsLst>
              <a:gs pos="24000">
                <a:schemeClr val="bg1">
                  <a:lumMod val="95000"/>
                </a:schemeClr>
              </a:gs>
              <a:gs pos="100000">
                <a:schemeClr val="bg1">
                  <a:alpha val="0"/>
                </a:schemeClr>
              </a:gs>
            </a:gsLst>
            <a:lin ang="0" scaled="1"/>
          </a:grad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tLang="zh-CN" sz="1200" dirty="0">
              <a:latin typeface="Huawei Sans" panose="020C0503030203020204" pitchFamily="34" charset="0"/>
            </a:endParaRPr>
          </a:p>
        </p:txBody>
      </p:sp>
      <p:cxnSp>
        <p:nvCxnSpPr>
          <p:cNvPr id="46" name="直接连接符 45"/>
          <p:cNvCxnSpPr>
            <a:endCxn id="45" idx="2"/>
          </p:cNvCxnSpPr>
          <p:nvPr/>
        </p:nvCxnSpPr>
        <p:spPr>
          <a:xfrm>
            <a:off x="7521713" y="3766923"/>
            <a:ext cx="677437" cy="1315293"/>
          </a:xfrm>
          <a:prstGeom prst="line">
            <a:avLst/>
          </a:prstGeom>
          <a:ln w="19050">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7" name="矩形 11"/>
          <p:cNvSpPr/>
          <p:nvPr/>
        </p:nvSpPr>
        <p:spPr>
          <a:xfrm>
            <a:off x="8830277" y="3762796"/>
            <a:ext cx="2313685" cy="702101"/>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ru-RU" sz="1200">
                <a:solidFill>
                  <a:srgbClr val="1D1D1A"/>
                </a:solidFill>
                <a:latin typeface="Huawei Sans" panose="020C0503030203020204" pitchFamily="34" charset="0"/>
              </a:rPr>
              <a:t>Частотный диапазон 5 ГГц</a:t>
            </a:r>
          </a:p>
          <a:p>
            <a:pPr algn="ctr"/>
            <a:r>
              <a:rPr lang="ru-RU" sz="1200">
                <a:solidFill>
                  <a:srgbClr val="1D1D1A"/>
                </a:solidFill>
                <a:latin typeface="Huawei Sans" panose="020C0503030203020204" pitchFamily="34" charset="0"/>
              </a:rPr>
              <a:t>IEEE 802.11a/n/ac/ax</a:t>
            </a:r>
          </a:p>
        </p:txBody>
      </p:sp>
      <p:cxnSp>
        <p:nvCxnSpPr>
          <p:cNvPr id="51" name="直接连接符 12"/>
          <p:cNvCxnSpPr>
            <a:endCxn id="56" idx="2"/>
          </p:cNvCxnSpPr>
          <p:nvPr/>
        </p:nvCxnSpPr>
        <p:spPr>
          <a:xfrm flipH="1">
            <a:off x="8490819" y="3766923"/>
            <a:ext cx="339458" cy="1315292"/>
          </a:xfrm>
          <a:prstGeom prst="line">
            <a:avLst/>
          </a:prstGeom>
          <a:ln w="19050">
            <a:solidFill>
              <a:srgbClr val="99DFF9"/>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6" name="流程图: 合并 61"/>
          <p:cNvSpPr/>
          <p:nvPr/>
        </p:nvSpPr>
        <p:spPr>
          <a:xfrm>
            <a:off x="8490819" y="4464896"/>
            <a:ext cx="2628000" cy="617319"/>
          </a:xfrm>
          <a:custGeom>
            <a:avLst/>
            <a:gdLst>
              <a:gd name="connsiteX0" fmla="*/ 0 w 10000"/>
              <a:gd name="connsiteY0" fmla="*/ 0 h 10000"/>
              <a:gd name="connsiteX1" fmla="*/ 10000 w 10000"/>
              <a:gd name="connsiteY1" fmla="*/ 0 h 10000"/>
              <a:gd name="connsiteX2" fmla="*/ 5000 w 10000"/>
              <a:gd name="connsiteY2" fmla="*/ 10000 h 10000"/>
              <a:gd name="connsiteX3" fmla="*/ 0 w 10000"/>
              <a:gd name="connsiteY3" fmla="*/ 0 h 10000"/>
              <a:gd name="connsiteX0" fmla="*/ 1564 w 11564"/>
              <a:gd name="connsiteY0" fmla="*/ 0 h 10000"/>
              <a:gd name="connsiteX1" fmla="*/ 11564 w 11564"/>
              <a:gd name="connsiteY1" fmla="*/ 0 h 10000"/>
              <a:gd name="connsiteX2" fmla="*/ 0 w 11564"/>
              <a:gd name="connsiteY2" fmla="*/ 10000 h 10000"/>
              <a:gd name="connsiteX3" fmla="*/ 1564 w 11564"/>
              <a:gd name="connsiteY3" fmla="*/ 0 h 10000"/>
            </a:gdLst>
            <a:ahLst/>
            <a:cxnLst>
              <a:cxn ang="0">
                <a:pos x="connsiteX0" y="connsiteY0"/>
              </a:cxn>
              <a:cxn ang="0">
                <a:pos x="connsiteX1" y="connsiteY1"/>
              </a:cxn>
              <a:cxn ang="0">
                <a:pos x="connsiteX2" y="connsiteY2"/>
              </a:cxn>
              <a:cxn ang="0">
                <a:pos x="connsiteX3" y="connsiteY3"/>
              </a:cxn>
            </a:cxnLst>
            <a:rect l="l" t="t" r="r" b="b"/>
            <a:pathLst>
              <a:path w="11564" h="10000">
                <a:moveTo>
                  <a:pt x="1564" y="0"/>
                </a:moveTo>
                <a:lnTo>
                  <a:pt x="11564" y="0"/>
                </a:lnTo>
                <a:lnTo>
                  <a:pt x="0" y="10000"/>
                </a:lnTo>
                <a:lnTo>
                  <a:pt x="1564" y="0"/>
                </a:lnTo>
                <a:close/>
              </a:path>
            </a:pathLst>
          </a:custGeom>
          <a:noFill/>
          <a:ln w="1905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tLang="zh-CN" sz="1200" dirty="0">
              <a:latin typeface="Huawei Sans" panose="020C0503030203020204" pitchFamily="34" charset="0"/>
            </a:endParaRPr>
          </a:p>
        </p:txBody>
      </p:sp>
    </p:spTree>
    <p:extLst>
      <p:ext uri="{BB962C8B-B14F-4D97-AF65-F5344CB8AC3E}">
        <p14:creationId xmlns:p14="http://schemas.microsoft.com/office/powerpoint/2010/main" val="107673057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p:txBody>
          <a:bodyPr/>
          <a:lstStyle/>
          <a:p>
            <a:pPr>
              <a:lnSpc>
                <a:spcPct val="120000"/>
              </a:lnSpc>
            </a:pPr>
            <a:r>
              <a:rPr lang="ru-RU" sz="1600" dirty="0"/>
              <a:t>Канал связи передает информацию, а радиоканал передает радиоволны в пространстве. Учитывая, что радиоволны распространяются повсеместно, неуправляемое использование ресурсов спектра станет причиной бесконечных проблем с помехами. Таким образом, помимо определения используемых полос частот, протоколы беспроводной связи также должны точно разделять частотные диапазоны. Каждый частотный диапазон — это канал.</a:t>
            </a:r>
          </a:p>
        </p:txBody>
      </p:sp>
      <p:sp>
        <p:nvSpPr>
          <p:cNvPr id="2" name="标题 1"/>
          <p:cNvSpPr>
            <a:spLocks noGrp="1"/>
          </p:cNvSpPr>
          <p:nvPr>
            <p:ph type="title"/>
          </p:nvPr>
        </p:nvSpPr>
        <p:spPr/>
        <p:txBody>
          <a:bodyPr/>
          <a:lstStyle/>
          <a:p>
            <a:r>
              <a:rPr lang="ru-RU"/>
              <a:t>Радиоканал</a:t>
            </a:r>
          </a:p>
        </p:txBody>
      </p:sp>
      <p:sp>
        <p:nvSpPr>
          <p:cNvPr id="3" name="五边形 2"/>
          <p:cNvSpPr/>
          <p:nvPr/>
        </p:nvSpPr>
        <p:spPr bwMode="auto">
          <a:xfrm>
            <a:off x="9152668" y="122424"/>
            <a:ext cx="900100" cy="284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Основные концепции</a:t>
            </a:r>
          </a:p>
        </p:txBody>
      </p:sp>
      <p:sp>
        <p:nvSpPr>
          <p:cNvPr id="4" name="燕尾形 3"/>
          <p:cNvSpPr/>
          <p:nvPr/>
        </p:nvSpPr>
        <p:spPr bwMode="auto">
          <a:xfrm>
            <a:off x="9968838"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Проводная сеть</a:t>
            </a:r>
          </a:p>
        </p:txBody>
      </p:sp>
      <p:sp>
        <p:nvSpPr>
          <p:cNvPr id="5" name="燕尾形 4"/>
          <p:cNvSpPr/>
          <p:nvPr/>
        </p:nvSpPr>
        <p:spPr bwMode="auto">
          <a:xfrm>
            <a:off x="10964908" y="122424"/>
            <a:ext cx="1080000" cy="284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b="1">
                <a:solidFill>
                  <a:srgbClr val="FFFFFF"/>
                </a:solidFill>
                <a:latin typeface="Huawei Sans" panose="020C0503030203020204" pitchFamily="34" charset="0"/>
              </a:rPr>
              <a:t>Беспроводная сеть</a:t>
            </a:r>
          </a:p>
        </p:txBody>
      </p:sp>
      <p:sp>
        <p:nvSpPr>
          <p:cNvPr id="9" name="圆角矩形 75"/>
          <p:cNvSpPr/>
          <p:nvPr/>
        </p:nvSpPr>
        <p:spPr>
          <a:xfrm>
            <a:off x="468317" y="2885332"/>
            <a:ext cx="5602350" cy="39402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ru-RU" b="1">
                <a:solidFill>
                  <a:prstClr val="white"/>
                </a:solidFill>
                <a:latin typeface="Huawei Sans" panose="020C0503030203020204" pitchFamily="34" charset="0"/>
              </a:rPr>
              <a:t>Частотный диапазон 2,4 ГГц</a:t>
            </a:r>
          </a:p>
        </p:txBody>
      </p:sp>
      <p:sp>
        <p:nvSpPr>
          <p:cNvPr id="10" name="圆角矩形 75"/>
          <p:cNvSpPr/>
          <p:nvPr/>
        </p:nvSpPr>
        <p:spPr>
          <a:xfrm>
            <a:off x="468317" y="3316837"/>
            <a:ext cx="5602350" cy="307664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auto">
              <a:lnSpc>
                <a:spcPts val="2600"/>
              </a:lnSpc>
              <a:spcBef>
                <a:spcPts val="0"/>
              </a:spcBef>
              <a:spcAft>
                <a:spcPts val="6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p:txBody>
      </p:sp>
      <p:sp>
        <p:nvSpPr>
          <p:cNvPr id="12" name="圆角矩形 75"/>
          <p:cNvSpPr/>
          <p:nvPr/>
        </p:nvSpPr>
        <p:spPr>
          <a:xfrm>
            <a:off x="6140116" y="2885332"/>
            <a:ext cx="5602350" cy="39402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ru-RU" b="1">
                <a:solidFill>
                  <a:prstClr val="white"/>
                </a:solidFill>
                <a:latin typeface="Huawei Sans" panose="020C0503030203020204" pitchFamily="34" charset="0"/>
              </a:rPr>
              <a:t>Частотный диапазон 5 ГГц</a:t>
            </a:r>
          </a:p>
        </p:txBody>
      </p:sp>
      <p:sp>
        <p:nvSpPr>
          <p:cNvPr id="13" name="圆角矩形 75"/>
          <p:cNvSpPr/>
          <p:nvPr/>
        </p:nvSpPr>
        <p:spPr>
          <a:xfrm>
            <a:off x="6140116" y="3316837"/>
            <a:ext cx="5602350" cy="307664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auto">
              <a:lnSpc>
                <a:spcPts val="2600"/>
              </a:lnSpc>
              <a:spcBef>
                <a:spcPts val="0"/>
              </a:spcBef>
              <a:spcAft>
                <a:spcPts val="6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p:txBody>
      </p:sp>
      <p:sp>
        <p:nvSpPr>
          <p:cNvPr id="14" name="Text Box 9"/>
          <p:cNvSpPr txBox="1">
            <a:spLocks noChangeArrowheads="1"/>
          </p:cNvSpPr>
          <p:nvPr/>
        </p:nvSpPr>
        <p:spPr bwMode="auto">
          <a:xfrm>
            <a:off x="6124530" y="5599287"/>
            <a:ext cx="5602350" cy="646331"/>
          </a:xfrm>
          <a:prstGeom prst="rect">
            <a:avLst/>
          </a:prstGeom>
          <a:noFill/>
          <a:ln w="9525">
            <a:noFill/>
            <a:miter lim="800000"/>
            <a:headEnd/>
            <a:tailEnd/>
          </a:ln>
        </p:spPr>
        <p:txBody>
          <a:bodyPr wrap="square">
            <a:spAutoFit/>
          </a:bodyPr>
          <a:lstStyle/>
          <a:p>
            <a:pPr marL="177800" indent="-177800">
              <a:spcAft>
                <a:spcPts val="600"/>
              </a:spcAft>
              <a:buFont typeface="Arial" panose="020B0604020202020204" pitchFamily="34" charset="0"/>
              <a:buChar char="•"/>
            </a:pPr>
            <a:r>
              <a:rPr lang="ru-RU" sz="1200" dirty="0">
                <a:latin typeface="Huawei Sans" panose="020C0503030203020204" pitchFamily="34" charset="0"/>
              </a:rPr>
              <a:t>Полоса частот 5 ГГц имеет </a:t>
            </a:r>
            <a:r>
              <a:rPr lang="ru-RU" sz="1200" dirty="0">
                <a:solidFill>
                  <a:srgbClr val="EC7061"/>
                </a:solidFill>
                <a:latin typeface="Huawei Sans" panose="020C0503030203020204" pitchFamily="34" charset="0"/>
              </a:rPr>
              <a:t>более обширные ресурсы спектра</a:t>
            </a:r>
            <a:r>
              <a:rPr lang="ru-RU" sz="1200" dirty="0">
                <a:latin typeface="Huawei Sans" panose="020C0503030203020204" pitchFamily="34" charset="0"/>
              </a:rPr>
              <a:t>. В дополнение к каналам по 20 МГц точки доступа, работающие в полосе частот 5 ГГц, поддерживают каналы с полосой пропускания 40 МГц, 80 МГц и выше.</a:t>
            </a:r>
          </a:p>
        </p:txBody>
      </p:sp>
      <p:sp>
        <p:nvSpPr>
          <p:cNvPr id="15" name="Text Box 9"/>
          <p:cNvSpPr txBox="1">
            <a:spLocks noChangeArrowheads="1"/>
          </p:cNvSpPr>
          <p:nvPr/>
        </p:nvSpPr>
        <p:spPr bwMode="auto">
          <a:xfrm>
            <a:off x="468317" y="4834319"/>
            <a:ext cx="5602350" cy="1477328"/>
          </a:xfrm>
          <a:prstGeom prst="rect">
            <a:avLst/>
          </a:prstGeom>
          <a:noFill/>
          <a:ln w="9525">
            <a:noFill/>
            <a:miter lim="800000"/>
            <a:headEnd/>
            <a:tailEnd/>
          </a:ln>
        </p:spPr>
        <p:txBody>
          <a:bodyPr wrap="square">
            <a:spAutoFit/>
          </a:bodyPr>
          <a:lstStyle/>
          <a:p>
            <a:pPr marL="177800" indent="-177800">
              <a:buFont typeface="Arial" panose="020B0604020202020204" pitchFamily="34" charset="0"/>
              <a:buChar char="•"/>
            </a:pPr>
            <a:r>
              <a:rPr lang="ru-RU" sz="1400" dirty="0">
                <a:solidFill>
                  <a:prstClr val="black"/>
                </a:solidFill>
                <a:latin typeface="Huawei Sans" panose="020C0503030203020204" pitchFamily="34" charset="0"/>
              </a:rPr>
              <a:t>Полоса частот 2,4 ГГц разделена на 14 перекрывающихся или неперекрывающихся каналов, каждый с полосой пропускания 20 МГц.</a:t>
            </a:r>
          </a:p>
          <a:p>
            <a:pPr marL="360000" lvl="1" indent="-177800">
              <a:buFont typeface="Huawei Sans" panose="020C0503030203020204" pitchFamily="34" charset="0"/>
              <a:buChar char="▫"/>
            </a:pPr>
            <a:r>
              <a:rPr lang="ru-RU" sz="1200" dirty="0">
                <a:latin typeface="Huawei Sans" panose="020C0503030203020204" pitchFamily="34" charset="0"/>
              </a:rPr>
              <a:t>Перекрывающиеся каналы, такие как каналы 1 и 2, </a:t>
            </a:r>
            <a:r>
              <a:rPr lang="ru-RU" sz="1200" dirty="0">
                <a:solidFill>
                  <a:srgbClr val="EC7061"/>
                </a:solidFill>
                <a:latin typeface="Huawei Sans" panose="020C0503030203020204" pitchFamily="34" charset="0"/>
              </a:rPr>
              <a:t>создают помехи друг другу</a:t>
            </a:r>
            <a:r>
              <a:rPr lang="ru-RU" sz="1200" dirty="0">
                <a:latin typeface="Huawei Sans" panose="020C0503030203020204" pitchFamily="34" charset="0"/>
              </a:rPr>
              <a:t>.</a:t>
            </a:r>
          </a:p>
          <a:p>
            <a:pPr marL="360000" lvl="1" indent="-177800">
              <a:buFont typeface="Huawei Sans" panose="020C0503030203020204" pitchFamily="34" charset="0"/>
              <a:buChar char="▫"/>
            </a:pPr>
            <a:r>
              <a:rPr lang="ru-RU" sz="1200" dirty="0">
                <a:solidFill>
                  <a:prstClr val="black"/>
                </a:solidFill>
                <a:latin typeface="Huawei Sans" panose="020C0503030203020204" pitchFamily="34" charset="0"/>
              </a:rPr>
              <a:t>Неперекрывающиеся каналы, такие как каналы 1 и 6, не создают помехи друг другу.</a:t>
            </a:r>
          </a:p>
        </p:txBody>
      </p:sp>
      <p:pic>
        <p:nvPicPr>
          <p:cNvPr id="1026" name="Picture 2" descr="http://localhost:7890/pages/AEI0723H/04/AEI0723H/04/resources/dc/images/fig_dc_fd_wlan_rrm_00040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673" y="3413893"/>
            <a:ext cx="5509637" cy="138294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localhost:7890/pages/AEI0723H/04/AEI0723H/04/resources/dc/images/fig_dc_fd_wlan_rrm_000408_11ac_wave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99508" y="3438385"/>
            <a:ext cx="5105400" cy="22002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69577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占位符 10"/>
          <p:cNvSpPr>
            <a:spLocks noGrp="1"/>
          </p:cNvSpPr>
          <p:nvPr>
            <p:ph type="body" sz="quarter" idx="10"/>
          </p:nvPr>
        </p:nvSpPr>
        <p:spPr>
          <a:xfrm>
            <a:off x="5820467" y="1411397"/>
            <a:ext cx="6219147" cy="4680000"/>
          </a:xfrm>
        </p:spPr>
        <p:txBody>
          <a:bodyPr/>
          <a:lstStyle/>
          <a:p>
            <a:pPr>
              <a:lnSpc>
                <a:spcPct val="120000"/>
              </a:lnSpc>
            </a:pPr>
            <a:r>
              <a:rPr lang="ru-RU" sz="1800" dirty="0"/>
              <a:t>Базовый набор сервисов (BSS, </a:t>
            </a:r>
            <a:r>
              <a:rPr lang="ru-RU" sz="1800" dirty="0" err="1"/>
              <a:t>Basic</a:t>
            </a:r>
            <a:r>
              <a:rPr lang="ru-RU" sz="1800" dirty="0"/>
              <a:t> </a:t>
            </a:r>
            <a:r>
              <a:rPr lang="ru-RU" sz="1800" dirty="0" err="1"/>
              <a:t>Service</a:t>
            </a:r>
            <a:r>
              <a:rPr lang="ru-RU" sz="1800" dirty="0"/>
              <a:t> </a:t>
            </a:r>
            <a:r>
              <a:rPr lang="ru-RU" sz="1800" dirty="0" err="1"/>
              <a:t>Set</a:t>
            </a:r>
            <a:r>
              <a:rPr lang="ru-RU" sz="1800" dirty="0"/>
              <a:t>):</a:t>
            </a:r>
          </a:p>
          <a:p>
            <a:pPr lvl="1">
              <a:lnSpc>
                <a:spcPct val="120000"/>
              </a:lnSpc>
            </a:pPr>
            <a:r>
              <a:rPr lang="ru-RU" sz="1600" dirty="0"/>
              <a:t>Зона покрытия точки доступа.</a:t>
            </a:r>
          </a:p>
          <a:p>
            <a:pPr lvl="1">
              <a:lnSpc>
                <a:spcPct val="120000"/>
              </a:lnSpc>
            </a:pPr>
            <a:r>
              <a:rPr lang="ru-RU" sz="1600" dirty="0"/>
              <a:t>Возможность устройств в BSS взаимодействовать друг с другом.</a:t>
            </a:r>
          </a:p>
          <a:p>
            <a:pPr>
              <a:lnSpc>
                <a:spcPct val="120000"/>
              </a:lnSpc>
            </a:pPr>
            <a:r>
              <a:rPr lang="ru-RU" sz="1800" dirty="0"/>
              <a:t>Идентификатор базового набора сервисов (BSSID):</a:t>
            </a:r>
          </a:p>
          <a:p>
            <a:pPr lvl="1">
              <a:lnSpc>
                <a:spcPct val="120000"/>
              </a:lnSpc>
            </a:pPr>
            <a:r>
              <a:rPr lang="ru-RU" sz="1600" dirty="0"/>
              <a:t>Идентификатор WLAN, представленный MAC-адресом точки доступа.</a:t>
            </a:r>
          </a:p>
          <a:p>
            <a:pPr>
              <a:lnSpc>
                <a:spcPct val="120000"/>
              </a:lnSpc>
            </a:pPr>
            <a:r>
              <a:rPr lang="ru-RU" sz="1800" dirty="0"/>
              <a:t>Идентификатор набора сервисов (SSID</a:t>
            </a:r>
            <a:r>
              <a:rPr lang="en-US" sz="1800" dirty="0"/>
              <a:t>, Service Set Identifier</a:t>
            </a:r>
            <a:r>
              <a:rPr lang="ru-RU" sz="1800" dirty="0"/>
              <a:t>):</a:t>
            </a:r>
          </a:p>
          <a:p>
            <a:pPr lvl="1">
              <a:lnSpc>
                <a:spcPct val="120000"/>
              </a:lnSpc>
            </a:pPr>
            <a:r>
              <a:rPr lang="ru-RU" sz="1600" dirty="0"/>
              <a:t>Идентификатор WLAN, представленный строкой символов.</a:t>
            </a:r>
          </a:p>
          <a:p>
            <a:pPr lvl="1">
              <a:lnSpc>
                <a:spcPct val="120000"/>
              </a:lnSpc>
            </a:pPr>
            <a:r>
              <a:rPr lang="ru-RU" sz="1600" dirty="0"/>
              <a:t>SSID могут заменять BSSID, чтобы помочь пользователям идентифицировать разные WLAN.</a:t>
            </a:r>
          </a:p>
          <a:p>
            <a:endParaRPr lang="en-US" altLang="zh-CN" sz="1800" dirty="0"/>
          </a:p>
        </p:txBody>
      </p:sp>
      <p:sp>
        <p:nvSpPr>
          <p:cNvPr id="2" name="标题 1"/>
          <p:cNvSpPr>
            <a:spLocks noGrp="1"/>
          </p:cNvSpPr>
          <p:nvPr>
            <p:ph type="title"/>
          </p:nvPr>
        </p:nvSpPr>
        <p:spPr/>
        <p:txBody>
          <a:bodyPr/>
          <a:lstStyle/>
          <a:p>
            <a:r>
              <a:rPr lang="ru-RU"/>
              <a:t>BSS/SSID/BSSID</a:t>
            </a:r>
          </a:p>
        </p:txBody>
      </p:sp>
      <p:sp>
        <p:nvSpPr>
          <p:cNvPr id="3" name="五边形 2"/>
          <p:cNvSpPr/>
          <p:nvPr/>
        </p:nvSpPr>
        <p:spPr bwMode="auto">
          <a:xfrm>
            <a:off x="9152668" y="122424"/>
            <a:ext cx="900100" cy="284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Основные концепции</a:t>
            </a:r>
          </a:p>
        </p:txBody>
      </p:sp>
      <p:sp>
        <p:nvSpPr>
          <p:cNvPr id="4" name="燕尾形 3"/>
          <p:cNvSpPr/>
          <p:nvPr/>
        </p:nvSpPr>
        <p:spPr bwMode="auto">
          <a:xfrm>
            <a:off x="9968838"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Проводная сеть</a:t>
            </a:r>
          </a:p>
        </p:txBody>
      </p:sp>
      <p:sp>
        <p:nvSpPr>
          <p:cNvPr id="5" name="燕尾形 4"/>
          <p:cNvSpPr/>
          <p:nvPr/>
        </p:nvSpPr>
        <p:spPr bwMode="auto">
          <a:xfrm>
            <a:off x="10964908" y="122424"/>
            <a:ext cx="1080000" cy="284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b="1">
                <a:solidFill>
                  <a:srgbClr val="FFFFFF"/>
                </a:solidFill>
                <a:latin typeface="Huawei Sans" panose="020C0503030203020204" pitchFamily="34" charset="0"/>
              </a:rPr>
              <a:t>Беспроводная сеть</a:t>
            </a:r>
          </a:p>
        </p:txBody>
      </p:sp>
      <p:sp>
        <p:nvSpPr>
          <p:cNvPr id="20" name="椭圆 19"/>
          <p:cNvSpPr/>
          <p:nvPr/>
        </p:nvSpPr>
        <p:spPr>
          <a:xfrm>
            <a:off x="632833" y="1649054"/>
            <a:ext cx="4973225" cy="4442343"/>
          </a:xfrm>
          <a:prstGeom prst="ellipse">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endParaRP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28102" y="3472790"/>
            <a:ext cx="526830" cy="432000"/>
          </a:xfrm>
          <a:prstGeom prst="rect">
            <a:avLst/>
          </a:prstGeom>
        </p:spPr>
      </p:pic>
      <p:pic>
        <p:nvPicPr>
          <p:cNvPr id="7" name="图片 6" descr="笔记本电脑.png"/>
          <p:cNvPicPr>
            <a:picLocks noChangeAspect="1"/>
          </p:cNvPicPr>
          <p:nvPr/>
        </p:nvPicPr>
        <p:blipFill>
          <a:blip r:embed="rId4" cstate="print"/>
          <a:stretch>
            <a:fillRect/>
          </a:stretch>
        </p:blipFill>
        <p:spPr>
          <a:xfrm>
            <a:off x="2831064" y="5362038"/>
            <a:ext cx="539779" cy="338400"/>
          </a:xfrm>
          <a:prstGeom prst="rect">
            <a:avLst/>
          </a:prstGeom>
        </p:spPr>
      </p:pic>
      <p:pic>
        <p:nvPicPr>
          <p:cNvPr id="8" name="图片 7" descr="wifi信号蓝.png"/>
          <p:cNvPicPr>
            <a:picLocks noChangeAspect="1"/>
          </p:cNvPicPr>
          <p:nvPr/>
        </p:nvPicPr>
        <p:blipFill>
          <a:blip r:embed="rId5" cstate="print"/>
          <a:stretch>
            <a:fillRect/>
          </a:stretch>
        </p:blipFill>
        <p:spPr>
          <a:xfrm flipV="1">
            <a:off x="2776553" y="4109007"/>
            <a:ext cx="429928" cy="360000"/>
          </a:xfrm>
          <a:prstGeom prst="rect">
            <a:avLst/>
          </a:prstGeom>
        </p:spPr>
      </p:pic>
      <p:sp>
        <p:nvSpPr>
          <p:cNvPr id="14" name="Text Box 9"/>
          <p:cNvSpPr txBox="1">
            <a:spLocks noChangeArrowheads="1"/>
          </p:cNvSpPr>
          <p:nvPr/>
        </p:nvSpPr>
        <p:spPr bwMode="auto">
          <a:xfrm>
            <a:off x="2488357" y="4961227"/>
            <a:ext cx="2008998" cy="307777"/>
          </a:xfrm>
          <a:prstGeom prst="rect">
            <a:avLst/>
          </a:prstGeom>
          <a:noFill/>
          <a:ln w="9525">
            <a:noFill/>
            <a:miter lim="800000"/>
            <a:headEnd/>
            <a:tailEnd/>
          </a:ln>
        </p:spPr>
        <p:txBody>
          <a:bodyPr wrap="square">
            <a:spAutoFit/>
          </a:bodyPr>
          <a:lstStyle/>
          <a:p>
            <a:r>
              <a:rPr lang="ru-RU" sz="1400" dirty="0">
                <a:solidFill>
                  <a:schemeClr val="tx1"/>
                </a:solidFill>
                <a:latin typeface="Huawei Sans" panose="020C0503030203020204" pitchFamily="34" charset="0"/>
              </a:rPr>
              <a:t>Обнаружение </a:t>
            </a:r>
            <a:r>
              <a:rPr lang="ru-RU" sz="1400" b="1" dirty="0" err="1">
                <a:solidFill>
                  <a:schemeClr val="tx1"/>
                </a:solidFill>
                <a:latin typeface="Huawei Sans" panose="020C0503030203020204" pitchFamily="34" charset="0"/>
              </a:rPr>
              <a:t>guest</a:t>
            </a:r>
            <a:endParaRPr lang="ru-RU" sz="1400" b="1" dirty="0">
              <a:solidFill>
                <a:schemeClr val="tx1"/>
              </a:solidFill>
              <a:latin typeface="Huawei Sans" panose="020C0503030203020204" pitchFamily="34" charset="0"/>
            </a:endParaRPr>
          </a:p>
        </p:txBody>
      </p:sp>
      <p:sp>
        <p:nvSpPr>
          <p:cNvPr id="15" name="Text Box 9"/>
          <p:cNvSpPr txBox="1">
            <a:spLocks noChangeArrowheads="1"/>
          </p:cNvSpPr>
          <p:nvPr/>
        </p:nvSpPr>
        <p:spPr bwMode="ltGray">
          <a:xfrm>
            <a:off x="3469341" y="3427180"/>
            <a:ext cx="2136717" cy="523220"/>
          </a:xfrm>
          <a:prstGeom prst="rect">
            <a:avLst/>
          </a:prstGeom>
          <a:solidFill>
            <a:srgbClr val="FFFFCC"/>
          </a:solidFill>
          <a:ln w="9525">
            <a:solidFill>
              <a:srgbClr val="FFD17D"/>
            </a:solidFill>
            <a:miter lim="800000"/>
            <a:headEnd/>
            <a:tailEnd/>
          </a:ln>
        </p:spPr>
        <p:txBody>
          <a:bodyPr wrap="square">
            <a:spAutoFit/>
          </a:bodyPr>
          <a:lstStyle/>
          <a:p>
            <a:r>
              <a:rPr lang="ru-RU" sz="1400" b="1">
                <a:latin typeface="Huawei Sans" panose="020C0503030203020204" pitchFamily="34" charset="0"/>
              </a:rPr>
              <a:t>SSID</a:t>
            </a:r>
            <a:r>
              <a:rPr lang="ru-RU" sz="1400">
                <a:latin typeface="Huawei Sans" panose="020C0503030203020204" pitchFamily="34" charset="0"/>
              </a:rPr>
              <a:t>: </a:t>
            </a:r>
            <a:r>
              <a:rPr lang="ru-RU" sz="1400">
                <a:solidFill>
                  <a:srgbClr val="EC7061"/>
                </a:solidFill>
                <a:latin typeface="Huawei Sans" panose="020C0503030203020204" pitchFamily="34" charset="0"/>
              </a:rPr>
              <a:t>guest</a:t>
            </a:r>
          </a:p>
          <a:p>
            <a:r>
              <a:rPr lang="ru-RU" sz="1400" b="1">
                <a:solidFill>
                  <a:schemeClr val="tx1"/>
                </a:solidFill>
                <a:latin typeface="Huawei Sans" panose="020C0503030203020204" pitchFamily="34" charset="0"/>
              </a:rPr>
              <a:t>BSSID</a:t>
            </a:r>
            <a:r>
              <a:rPr lang="ru-RU" sz="1400">
                <a:solidFill>
                  <a:schemeClr val="tx1"/>
                </a:solidFill>
                <a:latin typeface="Huawei Sans" panose="020C0503030203020204" pitchFamily="34" charset="0"/>
              </a:rPr>
              <a:t>: 00e0.fc45.24a0</a:t>
            </a:r>
          </a:p>
        </p:txBody>
      </p:sp>
      <p:sp>
        <p:nvSpPr>
          <p:cNvPr id="29" name="Text Box 9"/>
          <p:cNvSpPr txBox="1">
            <a:spLocks noChangeArrowheads="1"/>
          </p:cNvSpPr>
          <p:nvPr/>
        </p:nvSpPr>
        <p:spPr bwMode="auto">
          <a:xfrm>
            <a:off x="2242720" y="3504393"/>
            <a:ext cx="473364" cy="307777"/>
          </a:xfrm>
          <a:prstGeom prst="rect">
            <a:avLst/>
          </a:prstGeom>
          <a:noFill/>
          <a:ln w="9525">
            <a:noFill/>
            <a:miter lim="800000"/>
            <a:headEnd/>
            <a:tailEnd/>
          </a:ln>
        </p:spPr>
        <p:txBody>
          <a:bodyPr wrap="square">
            <a:spAutoFit/>
          </a:bodyPr>
          <a:lstStyle/>
          <a:p>
            <a:r>
              <a:rPr lang="ru-RU" sz="1400" b="1" dirty="0">
                <a:solidFill>
                  <a:schemeClr val="tx1"/>
                </a:solidFill>
                <a:latin typeface="Huawei Sans" panose="020C0503030203020204" pitchFamily="34" charset="0"/>
              </a:rPr>
              <a:t>AP</a:t>
            </a:r>
          </a:p>
        </p:txBody>
      </p:sp>
      <p:pic>
        <p:nvPicPr>
          <p:cNvPr id="19" name="图片 18" descr="笔记本电脑.png"/>
          <p:cNvPicPr>
            <a:picLocks noChangeAspect="1"/>
          </p:cNvPicPr>
          <p:nvPr/>
        </p:nvPicPr>
        <p:blipFill>
          <a:blip r:embed="rId4" cstate="print"/>
          <a:stretch>
            <a:fillRect/>
          </a:stretch>
        </p:blipFill>
        <p:spPr>
          <a:xfrm>
            <a:off x="2140351" y="2573426"/>
            <a:ext cx="539779" cy="338400"/>
          </a:xfrm>
          <a:prstGeom prst="rect">
            <a:avLst/>
          </a:prstGeom>
        </p:spPr>
      </p:pic>
      <p:sp>
        <p:nvSpPr>
          <p:cNvPr id="21" name="Text Box 9"/>
          <p:cNvSpPr txBox="1">
            <a:spLocks noChangeArrowheads="1"/>
          </p:cNvSpPr>
          <p:nvPr/>
        </p:nvSpPr>
        <p:spPr bwMode="auto">
          <a:xfrm>
            <a:off x="1478597" y="2218613"/>
            <a:ext cx="2053219" cy="307777"/>
          </a:xfrm>
          <a:prstGeom prst="rect">
            <a:avLst/>
          </a:prstGeom>
          <a:noFill/>
          <a:ln w="9525">
            <a:noFill/>
            <a:miter lim="800000"/>
            <a:headEnd/>
            <a:tailEnd/>
          </a:ln>
        </p:spPr>
        <p:txBody>
          <a:bodyPr wrap="square">
            <a:spAutoFit/>
          </a:bodyPr>
          <a:lstStyle/>
          <a:p>
            <a:r>
              <a:rPr lang="ru-RU" sz="1400" dirty="0">
                <a:solidFill>
                  <a:schemeClr val="tx1"/>
                </a:solidFill>
                <a:latin typeface="Huawei Sans" panose="020C0503030203020204" pitchFamily="34" charset="0"/>
              </a:rPr>
              <a:t>Обнаружение </a:t>
            </a:r>
            <a:r>
              <a:rPr lang="ru-RU" sz="1400" b="1" dirty="0" err="1">
                <a:solidFill>
                  <a:schemeClr val="tx1"/>
                </a:solidFill>
                <a:latin typeface="Huawei Sans" panose="020C0503030203020204" pitchFamily="34" charset="0"/>
              </a:rPr>
              <a:t>guest</a:t>
            </a:r>
            <a:endParaRPr lang="ru-RU" sz="1400" b="1" dirty="0">
              <a:solidFill>
                <a:schemeClr val="tx1"/>
              </a:solidFill>
              <a:latin typeface="Huawei Sans" panose="020C0503030203020204" pitchFamily="34" charset="0"/>
            </a:endParaRPr>
          </a:p>
        </p:txBody>
      </p:sp>
      <p:pic>
        <p:nvPicPr>
          <p:cNvPr id="22" name="图片 21" descr="笔记本电脑.png"/>
          <p:cNvPicPr>
            <a:picLocks noChangeAspect="1"/>
          </p:cNvPicPr>
          <p:nvPr/>
        </p:nvPicPr>
        <p:blipFill>
          <a:blip r:embed="rId4" cstate="print"/>
          <a:stretch>
            <a:fillRect/>
          </a:stretch>
        </p:blipFill>
        <p:spPr>
          <a:xfrm>
            <a:off x="1100836" y="4159222"/>
            <a:ext cx="539779" cy="338400"/>
          </a:xfrm>
          <a:prstGeom prst="rect">
            <a:avLst/>
          </a:prstGeom>
        </p:spPr>
      </p:pic>
      <p:sp>
        <p:nvSpPr>
          <p:cNvPr id="23" name="Text Box 9"/>
          <p:cNvSpPr txBox="1">
            <a:spLocks noChangeArrowheads="1"/>
          </p:cNvSpPr>
          <p:nvPr/>
        </p:nvSpPr>
        <p:spPr bwMode="auto">
          <a:xfrm>
            <a:off x="694066" y="3519377"/>
            <a:ext cx="1528420" cy="307777"/>
          </a:xfrm>
          <a:prstGeom prst="rect">
            <a:avLst/>
          </a:prstGeom>
          <a:noFill/>
          <a:ln w="9525">
            <a:noFill/>
            <a:miter lim="800000"/>
            <a:headEnd/>
            <a:tailEnd/>
          </a:ln>
        </p:spPr>
        <p:txBody>
          <a:bodyPr wrap="square">
            <a:spAutoFit/>
          </a:bodyPr>
          <a:lstStyle/>
          <a:p>
            <a:r>
              <a:rPr lang="ru-RU" sz="1400" dirty="0">
                <a:solidFill>
                  <a:schemeClr val="tx1"/>
                </a:solidFill>
                <a:latin typeface="Huawei Sans" panose="020C0503030203020204" pitchFamily="34" charset="0"/>
              </a:rPr>
              <a:t>Обнаружение </a:t>
            </a:r>
            <a:r>
              <a:rPr lang="ru-RU" sz="1400" b="1" dirty="0" err="1">
                <a:solidFill>
                  <a:schemeClr val="tx1"/>
                </a:solidFill>
                <a:latin typeface="Huawei Sans" panose="020C0503030203020204" pitchFamily="34" charset="0"/>
              </a:rPr>
              <a:t>guest</a:t>
            </a:r>
            <a:endParaRPr lang="ru-RU" sz="1400" b="1" dirty="0">
              <a:solidFill>
                <a:schemeClr val="tx1"/>
              </a:solidFill>
              <a:latin typeface="Huawei Sans" panose="020C0503030203020204" pitchFamily="34" charset="0"/>
            </a:endParaRPr>
          </a:p>
        </p:txBody>
      </p:sp>
      <p:sp>
        <p:nvSpPr>
          <p:cNvPr id="24" name="Text Box 9"/>
          <p:cNvSpPr txBox="1">
            <a:spLocks noChangeArrowheads="1"/>
          </p:cNvSpPr>
          <p:nvPr/>
        </p:nvSpPr>
        <p:spPr bwMode="auto">
          <a:xfrm>
            <a:off x="3850863" y="2185116"/>
            <a:ext cx="1263157" cy="369332"/>
          </a:xfrm>
          <a:prstGeom prst="rect">
            <a:avLst/>
          </a:prstGeom>
          <a:noFill/>
          <a:ln w="9525">
            <a:noFill/>
            <a:miter lim="800000"/>
            <a:headEnd/>
            <a:tailEnd/>
          </a:ln>
        </p:spPr>
        <p:txBody>
          <a:bodyPr wrap="square">
            <a:spAutoFit/>
          </a:bodyPr>
          <a:lstStyle/>
          <a:p>
            <a:r>
              <a:rPr lang="ru-RU">
                <a:solidFill>
                  <a:srgbClr val="EC7061"/>
                </a:solidFill>
                <a:latin typeface="Huawei Sans" panose="020C0503030203020204" pitchFamily="34" charset="0"/>
              </a:rPr>
              <a:t>BSS</a:t>
            </a:r>
          </a:p>
        </p:txBody>
      </p:sp>
    </p:spTree>
    <p:extLst>
      <p:ext uri="{BB962C8B-B14F-4D97-AF65-F5344CB8AC3E}">
        <p14:creationId xmlns:p14="http://schemas.microsoft.com/office/powerpoint/2010/main" val="187419412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占位符 10"/>
          <p:cNvSpPr>
            <a:spLocks noGrp="1"/>
          </p:cNvSpPr>
          <p:nvPr>
            <p:ph type="body" sz="quarter" idx="10"/>
          </p:nvPr>
        </p:nvSpPr>
        <p:spPr>
          <a:xfrm>
            <a:off x="5762180" y="1093404"/>
            <a:ext cx="6041043" cy="4680000"/>
          </a:xfrm>
        </p:spPr>
        <p:txBody>
          <a:bodyPr/>
          <a:lstStyle/>
          <a:p>
            <a:pPr>
              <a:lnSpc>
                <a:spcPct val="120000"/>
              </a:lnSpc>
            </a:pPr>
            <a:r>
              <a:rPr lang="ru-RU" sz="1600" dirty="0"/>
              <a:t>Раньше точки доступа поддерживали только один BSS. Если в определенной области было развернуто несколько BSS, необходимо было развернуть несколько точек доступа, что увеличивало затраты и требовало ресурсов каналов. Теперь точки доступа поддерживают создание нескольких виртуальных точек доступа (</a:t>
            </a:r>
            <a:r>
              <a:rPr lang="en-US" sz="1600" dirty="0"/>
              <a:t>Virtual Access Point, </a:t>
            </a:r>
            <a:r>
              <a:rPr lang="ru-RU" sz="1600" dirty="0"/>
              <a:t>VAP), что решило вышеописанную проблему.</a:t>
            </a:r>
          </a:p>
          <a:p>
            <a:pPr>
              <a:lnSpc>
                <a:spcPct val="120000"/>
              </a:lnSpc>
            </a:pPr>
            <a:r>
              <a:rPr lang="ru-RU" sz="1600" dirty="0"/>
              <a:t>VAP:</a:t>
            </a:r>
          </a:p>
          <a:p>
            <a:pPr lvl="1">
              <a:lnSpc>
                <a:spcPct val="120000"/>
              </a:lnSpc>
            </a:pPr>
            <a:r>
              <a:rPr lang="ru-RU" sz="1400" dirty="0"/>
              <a:t>Физическая точка доступа в процессе виртуализации делится на несколько VAP, каждая из которых обеспечивает те же функции, что и физическая точка доступа.</a:t>
            </a:r>
          </a:p>
          <a:p>
            <a:pPr lvl="1">
              <a:lnSpc>
                <a:spcPct val="120000"/>
              </a:lnSpc>
            </a:pPr>
            <a:r>
              <a:rPr lang="ru-RU" sz="1400" dirty="0"/>
              <a:t>Каждой VAP соответствует один BSS. Таким образом, одна AP может предоставлять несколько BSS с разными SSID.</a:t>
            </a:r>
          </a:p>
          <a:p>
            <a:endParaRPr lang="en-US" altLang="zh-CN" sz="1800" dirty="0"/>
          </a:p>
        </p:txBody>
      </p:sp>
      <p:sp>
        <p:nvSpPr>
          <p:cNvPr id="2" name="标题 1"/>
          <p:cNvSpPr>
            <a:spLocks noGrp="1"/>
          </p:cNvSpPr>
          <p:nvPr>
            <p:ph type="title"/>
          </p:nvPr>
        </p:nvSpPr>
        <p:spPr/>
        <p:txBody>
          <a:bodyPr/>
          <a:lstStyle/>
          <a:p>
            <a:r>
              <a:rPr lang="ru-RU"/>
              <a:t>VAP</a:t>
            </a:r>
          </a:p>
        </p:txBody>
      </p:sp>
      <p:sp>
        <p:nvSpPr>
          <p:cNvPr id="3" name="五边形 2"/>
          <p:cNvSpPr/>
          <p:nvPr/>
        </p:nvSpPr>
        <p:spPr bwMode="auto">
          <a:xfrm>
            <a:off x="9152668" y="122424"/>
            <a:ext cx="900100" cy="284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Основные концепции</a:t>
            </a:r>
          </a:p>
        </p:txBody>
      </p:sp>
      <p:sp>
        <p:nvSpPr>
          <p:cNvPr id="4" name="燕尾形 3"/>
          <p:cNvSpPr/>
          <p:nvPr/>
        </p:nvSpPr>
        <p:spPr bwMode="auto">
          <a:xfrm>
            <a:off x="9968838"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Проводная сеть</a:t>
            </a:r>
          </a:p>
        </p:txBody>
      </p:sp>
      <p:sp>
        <p:nvSpPr>
          <p:cNvPr id="5" name="燕尾形 4"/>
          <p:cNvSpPr/>
          <p:nvPr/>
        </p:nvSpPr>
        <p:spPr bwMode="auto">
          <a:xfrm>
            <a:off x="10964908" y="122424"/>
            <a:ext cx="1080000" cy="284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b="1">
                <a:solidFill>
                  <a:srgbClr val="FFFFFF"/>
                </a:solidFill>
                <a:latin typeface="Huawei Sans" panose="020C0503030203020204" pitchFamily="34" charset="0"/>
              </a:rPr>
              <a:t>Беспроводная сеть</a:t>
            </a:r>
          </a:p>
        </p:txBody>
      </p:sp>
      <p:sp>
        <p:nvSpPr>
          <p:cNvPr id="20" name="椭圆 19"/>
          <p:cNvSpPr/>
          <p:nvPr/>
        </p:nvSpPr>
        <p:spPr>
          <a:xfrm>
            <a:off x="620816" y="1604416"/>
            <a:ext cx="4973225" cy="4442343"/>
          </a:xfrm>
          <a:prstGeom prst="ellipse">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endParaRPr>
          </a:p>
        </p:txBody>
      </p:sp>
      <p:sp>
        <p:nvSpPr>
          <p:cNvPr id="15" name="Text Box 9"/>
          <p:cNvSpPr txBox="1">
            <a:spLocks noChangeArrowheads="1"/>
          </p:cNvSpPr>
          <p:nvPr/>
        </p:nvSpPr>
        <p:spPr bwMode="ltGray">
          <a:xfrm>
            <a:off x="3303057" y="2654210"/>
            <a:ext cx="2192673" cy="738664"/>
          </a:xfrm>
          <a:prstGeom prst="rect">
            <a:avLst/>
          </a:prstGeom>
          <a:solidFill>
            <a:srgbClr val="FFFFCC"/>
          </a:solidFill>
          <a:ln w="9525">
            <a:solidFill>
              <a:srgbClr val="FFD17D"/>
            </a:solidFill>
            <a:miter lim="800000"/>
            <a:headEnd/>
            <a:tailEnd/>
          </a:ln>
        </p:spPr>
        <p:txBody>
          <a:bodyPr wrap="square">
            <a:spAutoFit/>
          </a:bodyPr>
          <a:lstStyle/>
          <a:p>
            <a:r>
              <a:rPr lang="ru-RU" sz="1400" b="1">
                <a:solidFill>
                  <a:schemeClr val="tx1"/>
                </a:solidFill>
                <a:latin typeface="Huawei Sans" panose="020C0503030203020204" pitchFamily="34" charset="0"/>
              </a:rPr>
              <a:t>BSS1: VAP1</a:t>
            </a:r>
          </a:p>
          <a:p>
            <a:r>
              <a:rPr lang="ru-RU" sz="1400">
                <a:latin typeface="Huawei Sans" panose="020C0503030203020204" pitchFamily="34" charset="0"/>
              </a:rPr>
              <a:t>SSID: </a:t>
            </a:r>
            <a:r>
              <a:rPr lang="ru-RU" sz="1400">
                <a:solidFill>
                  <a:srgbClr val="EC7061"/>
                </a:solidFill>
                <a:latin typeface="Huawei Sans" panose="020C0503030203020204" pitchFamily="34" charset="0"/>
              </a:rPr>
              <a:t>guest</a:t>
            </a:r>
          </a:p>
          <a:p>
            <a:r>
              <a:rPr lang="ru-RU" sz="1400">
                <a:latin typeface="Huawei Sans" panose="020C0503030203020204" pitchFamily="34" charset="0"/>
              </a:rPr>
              <a:t>BSSID: 00e0.fc45.24a0</a:t>
            </a:r>
          </a:p>
        </p:txBody>
      </p:sp>
      <p:sp>
        <p:nvSpPr>
          <p:cNvPr id="16" name="Text Box 9"/>
          <p:cNvSpPr txBox="1">
            <a:spLocks noChangeArrowheads="1"/>
          </p:cNvSpPr>
          <p:nvPr/>
        </p:nvSpPr>
        <p:spPr bwMode="ltGray">
          <a:xfrm>
            <a:off x="3303057" y="4014311"/>
            <a:ext cx="2290983" cy="738664"/>
          </a:xfrm>
          <a:prstGeom prst="rect">
            <a:avLst/>
          </a:prstGeom>
          <a:solidFill>
            <a:srgbClr val="FFFFCC"/>
          </a:solidFill>
          <a:ln w="9525">
            <a:solidFill>
              <a:srgbClr val="FFD17D"/>
            </a:solidFill>
            <a:miter lim="800000"/>
            <a:headEnd/>
            <a:tailEnd/>
          </a:ln>
        </p:spPr>
        <p:txBody>
          <a:bodyPr wrap="square">
            <a:spAutoFit/>
          </a:bodyPr>
          <a:lstStyle/>
          <a:p>
            <a:r>
              <a:rPr lang="ru-RU" sz="1400" b="1">
                <a:solidFill>
                  <a:schemeClr val="tx1"/>
                </a:solidFill>
                <a:latin typeface="Huawei Sans" panose="020C0503030203020204" pitchFamily="34" charset="0"/>
              </a:rPr>
              <a:t>BSS2: VAP2</a:t>
            </a:r>
          </a:p>
          <a:p>
            <a:r>
              <a:rPr lang="ru-RU" sz="1400">
                <a:latin typeface="Huawei Sans" panose="020C0503030203020204" pitchFamily="34" charset="0"/>
              </a:rPr>
              <a:t>SSID: </a:t>
            </a:r>
            <a:r>
              <a:rPr lang="ru-RU" sz="1400">
                <a:solidFill>
                  <a:srgbClr val="EC7061"/>
                </a:solidFill>
                <a:latin typeface="Huawei Sans" panose="020C0503030203020204" pitchFamily="34" charset="0"/>
              </a:rPr>
              <a:t>internal</a:t>
            </a:r>
          </a:p>
          <a:p>
            <a:r>
              <a:rPr lang="ru-RU" sz="1400">
                <a:solidFill>
                  <a:schemeClr val="tx1"/>
                </a:solidFill>
                <a:latin typeface="Huawei Sans" panose="020C0503030203020204" pitchFamily="34" charset="0"/>
              </a:rPr>
              <a:t>BSSID: 00e0.fc45.24a9</a:t>
            </a:r>
          </a:p>
        </p:txBody>
      </p:sp>
      <p:pic>
        <p:nvPicPr>
          <p:cNvPr id="21" name="图片 20" descr="笔记本电脑.png"/>
          <p:cNvPicPr>
            <a:picLocks noChangeAspect="1"/>
          </p:cNvPicPr>
          <p:nvPr/>
        </p:nvPicPr>
        <p:blipFill>
          <a:blip r:embed="rId3" cstate="print"/>
          <a:stretch>
            <a:fillRect/>
          </a:stretch>
        </p:blipFill>
        <p:spPr>
          <a:xfrm>
            <a:off x="2831064" y="5362038"/>
            <a:ext cx="539779" cy="338400"/>
          </a:xfrm>
          <a:prstGeom prst="rect">
            <a:avLst/>
          </a:prstGeom>
        </p:spPr>
      </p:pic>
      <p:sp>
        <p:nvSpPr>
          <p:cNvPr id="22" name="Text Box 9"/>
          <p:cNvSpPr txBox="1">
            <a:spLocks noChangeArrowheads="1"/>
          </p:cNvSpPr>
          <p:nvPr/>
        </p:nvSpPr>
        <p:spPr bwMode="auto">
          <a:xfrm>
            <a:off x="1963892" y="4608032"/>
            <a:ext cx="1528420" cy="523220"/>
          </a:xfrm>
          <a:prstGeom prst="rect">
            <a:avLst/>
          </a:prstGeom>
          <a:noFill/>
          <a:ln w="9525">
            <a:noFill/>
            <a:miter lim="800000"/>
            <a:headEnd/>
            <a:tailEnd/>
          </a:ln>
        </p:spPr>
        <p:txBody>
          <a:bodyPr wrap="square">
            <a:spAutoFit/>
          </a:bodyPr>
          <a:lstStyle/>
          <a:p>
            <a:pPr algn="ctr"/>
            <a:r>
              <a:rPr lang="ru-RU" sz="1400" dirty="0">
                <a:latin typeface="Huawei Sans" panose="020C0503030203020204" pitchFamily="34" charset="0"/>
              </a:rPr>
              <a:t>Обнаружение </a:t>
            </a:r>
            <a:r>
              <a:rPr lang="ru-RU" sz="1400" b="1" dirty="0" err="1">
                <a:latin typeface="Huawei Sans" panose="020C0503030203020204" pitchFamily="34" charset="0"/>
              </a:rPr>
              <a:t>guest</a:t>
            </a:r>
            <a:r>
              <a:rPr lang="ru-RU" sz="1400" dirty="0">
                <a:latin typeface="Huawei Sans" panose="020C0503030203020204" pitchFamily="34" charset="0"/>
              </a:rPr>
              <a:t> и </a:t>
            </a:r>
            <a:r>
              <a:rPr lang="ru-RU" sz="1400" b="1" dirty="0" err="1">
                <a:latin typeface="Huawei Sans" panose="020C0503030203020204" pitchFamily="34" charset="0"/>
              </a:rPr>
              <a:t>internal</a:t>
            </a:r>
            <a:endParaRPr lang="ru-RU" sz="1400" b="1" dirty="0">
              <a:latin typeface="Huawei Sans" panose="020C0503030203020204" pitchFamily="34" charset="0"/>
            </a:endParaRPr>
          </a:p>
        </p:txBody>
      </p:sp>
      <p:pic>
        <p:nvPicPr>
          <p:cNvPr id="23" name="图片 22" descr="笔记本电脑.png"/>
          <p:cNvPicPr>
            <a:picLocks noChangeAspect="1"/>
          </p:cNvPicPr>
          <p:nvPr/>
        </p:nvPicPr>
        <p:blipFill>
          <a:blip r:embed="rId3" cstate="print"/>
          <a:stretch>
            <a:fillRect/>
          </a:stretch>
        </p:blipFill>
        <p:spPr>
          <a:xfrm>
            <a:off x="2140351" y="2573426"/>
            <a:ext cx="539779" cy="338400"/>
          </a:xfrm>
          <a:prstGeom prst="rect">
            <a:avLst/>
          </a:prstGeom>
        </p:spPr>
      </p:pic>
      <p:sp>
        <p:nvSpPr>
          <p:cNvPr id="24" name="Text Box 9"/>
          <p:cNvSpPr txBox="1">
            <a:spLocks noChangeArrowheads="1"/>
          </p:cNvSpPr>
          <p:nvPr/>
        </p:nvSpPr>
        <p:spPr bwMode="auto">
          <a:xfrm>
            <a:off x="1726512" y="1812767"/>
            <a:ext cx="1528420" cy="523220"/>
          </a:xfrm>
          <a:prstGeom prst="rect">
            <a:avLst/>
          </a:prstGeom>
          <a:noFill/>
          <a:ln w="9525">
            <a:noFill/>
            <a:miter lim="800000"/>
            <a:headEnd/>
            <a:tailEnd/>
          </a:ln>
        </p:spPr>
        <p:txBody>
          <a:bodyPr wrap="square">
            <a:spAutoFit/>
          </a:bodyPr>
          <a:lstStyle/>
          <a:p>
            <a:pPr algn="ctr"/>
            <a:r>
              <a:rPr lang="ru-RU" sz="1400" dirty="0">
                <a:latin typeface="Huawei Sans" panose="020C0503030203020204" pitchFamily="34" charset="0"/>
              </a:rPr>
              <a:t>Обнаружение </a:t>
            </a:r>
            <a:r>
              <a:rPr lang="ru-RU" sz="1400" b="1" dirty="0" err="1">
                <a:latin typeface="Huawei Sans" panose="020C0503030203020204" pitchFamily="34" charset="0"/>
              </a:rPr>
              <a:t>guest</a:t>
            </a:r>
            <a:r>
              <a:rPr lang="ru-RU" sz="1400" dirty="0">
                <a:latin typeface="Huawei Sans" panose="020C0503030203020204" pitchFamily="34" charset="0"/>
              </a:rPr>
              <a:t> и </a:t>
            </a:r>
            <a:r>
              <a:rPr lang="ru-RU" sz="1400" b="1" dirty="0" err="1">
                <a:latin typeface="Huawei Sans" panose="020C0503030203020204" pitchFamily="34" charset="0"/>
              </a:rPr>
              <a:t>internal</a:t>
            </a:r>
            <a:endParaRPr lang="ru-RU" sz="1400" b="1" dirty="0">
              <a:latin typeface="Huawei Sans" panose="020C0503030203020204" pitchFamily="34" charset="0"/>
            </a:endParaRPr>
          </a:p>
        </p:txBody>
      </p:sp>
      <p:pic>
        <p:nvPicPr>
          <p:cNvPr id="25" name="图片 24" descr="笔记本电脑.png"/>
          <p:cNvPicPr>
            <a:picLocks noChangeAspect="1"/>
          </p:cNvPicPr>
          <p:nvPr/>
        </p:nvPicPr>
        <p:blipFill>
          <a:blip r:embed="rId3" cstate="print"/>
          <a:stretch>
            <a:fillRect/>
          </a:stretch>
        </p:blipFill>
        <p:spPr>
          <a:xfrm>
            <a:off x="1100836" y="4159222"/>
            <a:ext cx="539779" cy="338400"/>
          </a:xfrm>
          <a:prstGeom prst="rect">
            <a:avLst/>
          </a:prstGeom>
        </p:spPr>
      </p:pic>
      <p:sp>
        <p:nvSpPr>
          <p:cNvPr id="26" name="Text Box 9"/>
          <p:cNvSpPr txBox="1">
            <a:spLocks noChangeArrowheads="1"/>
          </p:cNvSpPr>
          <p:nvPr/>
        </p:nvSpPr>
        <p:spPr bwMode="auto">
          <a:xfrm>
            <a:off x="674434" y="3320843"/>
            <a:ext cx="1528420" cy="523220"/>
          </a:xfrm>
          <a:prstGeom prst="rect">
            <a:avLst/>
          </a:prstGeom>
          <a:noFill/>
          <a:ln w="9525">
            <a:noFill/>
            <a:miter lim="800000"/>
            <a:headEnd/>
            <a:tailEnd/>
          </a:ln>
        </p:spPr>
        <p:txBody>
          <a:bodyPr wrap="square">
            <a:spAutoFit/>
          </a:bodyPr>
          <a:lstStyle/>
          <a:p>
            <a:pPr algn="ctr"/>
            <a:r>
              <a:rPr lang="ru-RU" sz="1400" dirty="0">
                <a:latin typeface="Huawei Sans" panose="020C0503030203020204" pitchFamily="34" charset="0"/>
              </a:rPr>
              <a:t>Обнаружение </a:t>
            </a:r>
            <a:r>
              <a:rPr lang="ru-RU" sz="1400" b="1" dirty="0" err="1">
                <a:latin typeface="Huawei Sans" panose="020C0503030203020204" pitchFamily="34" charset="0"/>
              </a:rPr>
              <a:t>guest</a:t>
            </a:r>
            <a:r>
              <a:rPr lang="ru-RU" sz="1400" dirty="0">
                <a:latin typeface="Huawei Sans" panose="020C0503030203020204" pitchFamily="34" charset="0"/>
              </a:rPr>
              <a:t> и </a:t>
            </a:r>
            <a:r>
              <a:rPr lang="ru-RU" sz="1400" b="1" dirty="0" err="1">
                <a:latin typeface="Huawei Sans" panose="020C0503030203020204" pitchFamily="34" charset="0"/>
              </a:rPr>
              <a:t>internal</a:t>
            </a:r>
            <a:endParaRPr lang="ru-RU" sz="1400" b="1" dirty="0">
              <a:latin typeface="Huawei Sans" panose="020C0503030203020204" pitchFamily="34" charset="0"/>
            </a:endParaRPr>
          </a:p>
        </p:txBody>
      </p:sp>
      <p:pic>
        <p:nvPicPr>
          <p:cNvPr id="27" name="图片 2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28102" y="3472790"/>
            <a:ext cx="526830" cy="432000"/>
          </a:xfrm>
          <a:prstGeom prst="rect">
            <a:avLst/>
          </a:prstGeom>
        </p:spPr>
      </p:pic>
      <p:pic>
        <p:nvPicPr>
          <p:cNvPr id="28" name="图片 27" descr="wifi信号蓝.png"/>
          <p:cNvPicPr>
            <a:picLocks noChangeAspect="1"/>
          </p:cNvPicPr>
          <p:nvPr/>
        </p:nvPicPr>
        <p:blipFill>
          <a:blip r:embed="rId5" cstate="print"/>
          <a:stretch>
            <a:fillRect/>
          </a:stretch>
        </p:blipFill>
        <p:spPr>
          <a:xfrm flipV="1">
            <a:off x="2776553" y="4109007"/>
            <a:ext cx="429928" cy="360000"/>
          </a:xfrm>
          <a:prstGeom prst="rect">
            <a:avLst/>
          </a:prstGeom>
        </p:spPr>
      </p:pic>
      <p:sp>
        <p:nvSpPr>
          <p:cNvPr id="30" name="Text Box 9"/>
          <p:cNvSpPr txBox="1">
            <a:spLocks noChangeArrowheads="1"/>
          </p:cNvSpPr>
          <p:nvPr/>
        </p:nvSpPr>
        <p:spPr bwMode="auto">
          <a:xfrm>
            <a:off x="2294330" y="3562449"/>
            <a:ext cx="421754" cy="307777"/>
          </a:xfrm>
          <a:prstGeom prst="rect">
            <a:avLst/>
          </a:prstGeom>
          <a:noFill/>
          <a:ln w="9525">
            <a:noFill/>
            <a:miter lim="800000"/>
            <a:headEnd/>
            <a:tailEnd/>
          </a:ln>
        </p:spPr>
        <p:txBody>
          <a:bodyPr wrap="square">
            <a:spAutoFit/>
          </a:bodyPr>
          <a:lstStyle/>
          <a:p>
            <a:r>
              <a:rPr lang="ru-RU" sz="1400" b="1">
                <a:solidFill>
                  <a:schemeClr val="tx1"/>
                </a:solidFill>
                <a:latin typeface="Huawei Sans" panose="020C0503030203020204" pitchFamily="34" charset="0"/>
              </a:rPr>
              <a:t>AP</a:t>
            </a:r>
          </a:p>
        </p:txBody>
      </p:sp>
    </p:spTree>
    <p:extLst>
      <p:ext uri="{BB962C8B-B14F-4D97-AF65-F5344CB8AC3E}">
        <p14:creationId xmlns:p14="http://schemas.microsoft.com/office/powerpoint/2010/main" val="278504218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bwMode="gray">
          <a:xfrm>
            <a:off x="514380" y="2229177"/>
            <a:ext cx="5486495" cy="2701880"/>
          </a:xfrm>
          <a:prstGeom prst="rect">
            <a:avLst/>
          </a:prstGeom>
          <a:solidFill>
            <a:srgbClr val="FFFFCC"/>
          </a:solidFill>
          <a:ln w="12700">
            <a:solidFill>
              <a:srgbClr val="FFD17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文本占位符 5"/>
          <p:cNvSpPr>
            <a:spLocks noGrp="1"/>
          </p:cNvSpPr>
          <p:nvPr>
            <p:ph type="body" sz="quarter" idx="10"/>
          </p:nvPr>
        </p:nvSpPr>
        <p:spPr>
          <a:xfrm>
            <a:off x="6106068" y="1480200"/>
            <a:ext cx="5651984" cy="4029259"/>
          </a:xfrm>
        </p:spPr>
        <p:txBody>
          <a:bodyPr/>
          <a:lstStyle/>
          <a:p>
            <a:r>
              <a:rPr lang="ru-RU" sz="1800" dirty="0"/>
              <a:t>Покрытие BSS ограничено. Для увеличения зоны покрытия можно использовать расширенный набор сервисов (ESS, </a:t>
            </a:r>
            <a:r>
              <a:rPr lang="ru-RU" sz="1800" dirty="0" err="1"/>
              <a:t>Extended</a:t>
            </a:r>
            <a:r>
              <a:rPr lang="ru-RU" sz="1800" dirty="0"/>
              <a:t> </a:t>
            </a:r>
            <a:r>
              <a:rPr lang="ru-RU" sz="1800" dirty="0" err="1"/>
              <a:t>Service</a:t>
            </a:r>
            <a:r>
              <a:rPr lang="ru-RU" sz="1800" dirty="0"/>
              <a:t> </a:t>
            </a:r>
            <a:r>
              <a:rPr lang="ru-RU" sz="1800" dirty="0" err="1"/>
              <a:t>Set</a:t>
            </a:r>
            <a:r>
              <a:rPr lang="ru-RU" sz="1800" dirty="0"/>
              <a:t>). ESS является гарантией того, что при перемещении из одного BSS в другой BSS STA не обнаружит изменение SSID. </a:t>
            </a:r>
          </a:p>
          <a:p>
            <a:r>
              <a:rPr lang="ru-RU" sz="1800" dirty="0"/>
              <a:t>ESS:</a:t>
            </a:r>
          </a:p>
          <a:p>
            <a:pPr lvl="1"/>
            <a:r>
              <a:rPr lang="ru-RU" sz="1600" dirty="0"/>
              <a:t>Крупномасштабный виртуальный BSS, состоящий из нескольких BSS с одинаковым SSID.</a:t>
            </a:r>
          </a:p>
        </p:txBody>
      </p:sp>
      <p:sp>
        <p:nvSpPr>
          <p:cNvPr id="2" name="标题 1"/>
          <p:cNvSpPr>
            <a:spLocks noGrp="1"/>
          </p:cNvSpPr>
          <p:nvPr>
            <p:ph type="title"/>
          </p:nvPr>
        </p:nvSpPr>
        <p:spPr/>
        <p:txBody>
          <a:bodyPr/>
          <a:lstStyle/>
          <a:p>
            <a:r>
              <a:rPr lang="ru-RU"/>
              <a:t>ESS</a:t>
            </a:r>
          </a:p>
        </p:txBody>
      </p:sp>
      <p:sp>
        <p:nvSpPr>
          <p:cNvPr id="3" name="五边形 2"/>
          <p:cNvSpPr/>
          <p:nvPr/>
        </p:nvSpPr>
        <p:spPr bwMode="auto">
          <a:xfrm>
            <a:off x="9152668" y="122424"/>
            <a:ext cx="900100" cy="284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Основные концепции</a:t>
            </a:r>
          </a:p>
        </p:txBody>
      </p:sp>
      <p:sp>
        <p:nvSpPr>
          <p:cNvPr id="4" name="燕尾形 3"/>
          <p:cNvSpPr/>
          <p:nvPr/>
        </p:nvSpPr>
        <p:spPr bwMode="auto">
          <a:xfrm>
            <a:off x="9968838"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Проводная сеть</a:t>
            </a:r>
          </a:p>
        </p:txBody>
      </p:sp>
      <p:sp>
        <p:nvSpPr>
          <p:cNvPr id="5" name="燕尾形 4"/>
          <p:cNvSpPr/>
          <p:nvPr/>
        </p:nvSpPr>
        <p:spPr bwMode="auto">
          <a:xfrm>
            <a:off x="10964908" y="122424"/>
            <a:ext cx="1080000" cy="284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b="1">
                <a:solidFill>
                  <a:srgbClr val="FFFFFF"/>
                </a:solidFill>
                <a:latin typeface="Huawei Sans" panose="020C0503030203020204" pitchFamily="34" charset="0"/>
              </a:rPr>
              <a:t>Беспроводная сеть</a:t>
            </a:r>
          </a:p>
        </p:txBody>
      </p:sp>
      <p:sp>
        <p:nvSpPr>
          <p:cNvPr id="26" name="椭圆 25"/>
          <p:cNvSpPr/>
          <p:nvPr/>
        </p:nvSpPr>
        <p:spPr>
          <a:xfrm>
            <a:off x="540138" y="2475962"/>
            <a:ext cx="2702450" cy="2277814"/>
          </a:xfrm>
          <a:prstGeom prst="ellipse">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endParaRPr>
          </a:p>
        </p:txBody>
      </p:sp>
      <p:pic>
        <p:nvPicPr>
          <p:cNvPr id="30" name="图片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29205" y="2924862"/>
            <a:ext cx="526830" cy="432000"/>
          </a:xfrm>
          <a:prstGeom prst="rect">
            <a:avLst/>
          </a:prstGeom>
        </p:spPr>
      </p:pic>
      <p:pic>
        <p:nvPicPr>
          <p:cNvPr id="31" name="图片 30" descr="笔记本电脑.png"/>
          <p:cNvPicPr>
            <a:picLocks noChangeAspect="1"/>
          </p:cNvPicPr>
          <p:nvPr/>
        </p:nvPicPr>
        <p:blipFill>
          <a:blip r:embed="rId4" cstate="print"/>
          <a:stretch>
            <a:fillRect/>
          </a:stretch>
        </p:blipFill>
        <p:spPr>
          <a:xfrm>
            <a:off x="997332" y="3982811"/>
            <a:ext cx="539779" cy="338400"/>
          </a:xfrm>
          <a:prstGeom prst="rect">
            <a:avLst/>
          </a:prstGeom>
        </p:spPr>
      </p:pic>
      <p:pic>
        <p:nvPicPr>
          <p:cNvPr id="32" name="图片 31" descr="wifi信号蓝.png"/>
          <p:cNvPicPr>
            <a:picLocks noChangeAspect="1"/>
          </p:cNvPicPr>
          <p:nvPr/>
        </p:nvPicPr>
        <p:blipFill>
          <a:blip r:embed="rId5" cstate="print"/>
          <a:stretch>
            <a:fillRect/>
          </a:stretch>
        </p:blipFill>
        <p:spPr>
          <a:xfrm flipV="1">
            <a:off x="1384969" y="3494830"/>
            <a:ext cx="429928" cy="360000"/>
          </a:xfrm>
          <a:prstGeom prst="rect">
            <a:avLst/>
          </a:prstGeom>
        </p:spPr>
      </p:pic>
      <p:sp>
        <p:nvSpPr>
          <p:cNvPr id="33" name="Text Box 9"/>
          <p:cNvSpPr txBox="1">
            <a:spLocks noChangeArrowheads="1"/>
          </p:cNvSpPr>
          <p:nvPr/>
        </p:nvSpPr>
        <p:spPr bwMode="auto">
          <a:xfrm>
            <a:off x="1335348" y="2660581"/>
            <a:ext cx="638434" cy="307777"/>
          </a:xfrm>
          <a:prstGeom prst="rect">
            <a:avLst/>
          </a:prstGeom>
          <a:noFill/>
          <a:ln w="9525">
            <a:noFill/>
            <a:miter lim="800000"/>
            <a:headEnd/>
            <a:tailEnd/>
          </a:ln>
        </p:spPr>
        <p:txBody>
          <a:bodyPr wrap="square">
            <a:spAutoFit/>
          </a:bodyPr>
          <a:lstStyle/>
          <a:p>
            <a:pPr algn="ctr"/>
            <a:r>
              <a:rPr lang="ru-RU" sz="1400">
                <a:solidFill>
                  <a:schemeClr val="tx1"/>
                </a:solidFill>
                <a:latin typeface="Huawei Sans" panose="020C0503030203020204" pitchFamily="34" charset="0"/>
              </a:rPr>
              <a:t>AP1</a:t>
            </a:r>
          </a:p>
        </p:txBody>
      </p:sp>
      <p:pic>
        <p:nvPicPr>
          <p:cNvPr id="34" name="图片 33" descr="笔记本电脑.png"/>
          <p:cNvPicPr>
            <a:picLocks noChangeAspect="1"/>
          </p:cNvPicPr>
          <p:nvPr/>
        </p:nvPicPr>
        <p:blipFill>
          <a:blip r:embed="rId4" cstate="print"/>
          <a:stretch>
            <a:fillRect/>
          </a:stretch>
        </p:blipFill>
        <p:spPr>
          <a:xfrm>
            <a:off x="2398041" y="3683916"/>
            <a:ext cx="539779" cy="338400"/>
          </a:xfrm>
          <a:prstGeom prst="rect">
            <a:avLst/>
          </a:prstGeom>
        </p:spPr>
      </p:pic>
      <p:sp>
        <p:nvSpPr>
          <p:cNvPr id="35" name="Text Box 9"/>
          <p:cNvSpPr txBox="1">
            <a:spLocks noChangeArrowheads="1"/>
          </p:cNvSpPr>
          <p:nvPr/>
        </p:nvSpPr>
        <p:spPr bwMode="auto">
          <a:xfrm>
            <a:off x="1531563" y="4181628"/>
            <a:ext cx="1397355" cy="307777"/>
          </a:xfrm>
          <a:prstGeom prst="rect">
            <a:avLst/>
          </a:prstGeom>
          <a:noFill/>
          <a:ln w="9525">
            <a:noFill/>
            <a:miter lim="800000"/>
            <a:headEnd/>
            <a:tailEnd/>
          </a:ln>
        </p:spPr>
        <p:txBody>
          <a:bodyPr wrap="square">
            <a:spAutoFit/>
          </a:bodyPr>
          <a:lstStyle/>
          <a:p>
            <a:pPr algn="ctr"/>
            <a:r>
              <a:rPr lang="ru-RU" sz="1400" dirty="0">
                <a:latin typeface="Huawei Sans" panose="020C0503030203020204" pitchFamily="34" charset="0"/>
              </a:rPr>
              <a:t>SSID: </a:t>
            </a:r>
            <a:r>
              <a:rPr lang="ru-RU" sz="1400" dirty="0" err="1">
                <a:latin typeface="Huawei Sans" panose="020C0503030203020204" pitchFamily="34" charset="0"/>
              </a:rPr>
              <a:t>huawei</a:t>
            </a:r>
            <a:endParaRPr lang="ru-RU" sz="1400" dirty="0">
              <a:latin typeface="Huawei Sans" panose="020C0503030203020204" pitchFamily="34" charset="0"/>
            </a:endParaRPr>
          </a:p>
        </p:txBody>
      </p:sp>
      <p:sp>
        <p:nvSpPr>
          <p:cNvPr id="36" name="Text Box 9"/>
          <p:cNvSpPr txBox="1">
            <a:spLocks noChangeArrowheads="1"/>
          </p:cNvSpPr>
          <p:nvPr/>
        </p:nvSpPr>
        <p:spPr bwMode="auto">
          <a:xfrm>
            <a:off x="1773826" y="2992954"/>
            <a:ext cx="1516325" cy="523220"/>
          </a:xfrm>
          <a:prstGeom prst="rect">
            <a:avLst/>
          </a:prstGeom>
          <a:noFill/>
          <a:ln w="9525">
            <a:noFill/>
            <a:miter lim="800000"/>
            <a:headEnd/>
            <a:tailEnd/>
          </a:ln>
        </p:spPr>
        <p:txBody>
          <a:bodyPr wrap="square">
            <a:spAutoFit/>
          </a:bodyPr>
          <a:lstStyle/>
          <a:p>
            <a:pPr algn="ctr"/>
            <a:r>
              <a:rPr lang="ru-RU" sz="1400">
                <a:latin typeface="Huawei Sans" panose="020C0503030203020204" pitchFamily="34" charset="0"/>
              </a:rPr>
              <a:t>BSSID:</a:t>
            </a:r>
          </a:p>
          <a:p>
            <a:pPr algn="ctr"/>
            <a:r>
              <a:rPr lang="ru-RU" sz="1400">
                <a:latin typeface="Huawei Sans" panose="020C0503030203020204" pitchFamily="34" charset="0"/>
              </a:rPr>
              <a:t>00e0.fc45.24a0</a:t>
            </a:r>
          </a:p>
        </p:txBody>
      </p:sp>
      <p:sp>
        <p:nvSpPr>
          <p:cNvPr id="37" name="Text Box 9"/>
          <p:cNvSpPr txBox="1">
            <a:spLocks noChangeArrowheads="1"/>
          </p:cNvSpPr>
          <p:nvPr/>
        </p:nvSpPr>
        <p:spPr bwMode="auto">
          <a:xfrm>
            <a:off x="568543" y="3357747"/>
            <a:ext cx="642915" cy="307777"/>
          </a:xfrm>
          <a:prstGeom prst="rect">
            <a:avLst/>
          </a:prstGeom>
          <a:noFill/>
          <a:ln w="9525">
            <a:noFill/>
            <a:miter lim="800000"/>
            <a:headEnd/>
            <a:tailEnd/>
          </a:ln>
        </p:spPr>
        <p:txBody>
          <a:bodyPr wrap="square">
            <a:spAutoFit/>
          </a:bodyPr>
          <a:lstStyle/>
          <a:p>
            <a:pPr algn="ctr"/>
            <a:r>
              <a:rPr lang="ru-RU" sz="1400" b="1">
                <a:latin typeface="Huawei Sans" panose="020C0503030203020204" pitchFamily="34" charset="0"/>
              </a:rPr>
              <a:t>BSS</a:t>
            </a:r>
          </a:p>
        </p:txBody>
      </p:sp>
      <p:sp>
        <p:nvSpPr>
          <p:cNvPr id="40" name="椭圆 39"/>
          <p:cNvSpPr/>
          <p:nvPr/>
        </p:nvSpPr>
        <p:spPr>
          <a:xfrm>
            <a:off x="3272667" y="2475962"/>
            <a:ext cx="2702450" cy="2277814"/>
          </a:xfrm>
          <a:prstGeom prst="ellipse">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endParaRPr>
          </a:p>
        </p:txBody>
      </p:sp>
      <p:pic>
        <p:nvPicPr>
          <p:cNvPr id="41" name="图片 4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61734" y="2924862"/>
            <a:ext cx="526830" cy="432000"/>
          </a:xfrm>
          <a:prstGeom prst="rect">
            <a:avLst/>
          </a:prstGeom>
        </p:spPr>
      </p:pic>
      <p:pic>
        <p:nvPicPr>
          <p:cNvPr id="42" name="图片 41" descr="笔记本电脑.png"/>
          <p:cNvPicPr>
            <a:picLocks noChangeAspect="1"/>
          </p:cNvPicPr>
          <p:nvPr/>
        </p:nvPicPr>
        <p:blipFill>
          <a:blip r:embed="rId4" cstate="print"/>
          <a:stretch>
            <a:fillRect/>
          </a:stretch>
        </p:blipFill>
        <p:spPr>
          <a:xfrm>
            <a:off x="3729861" y="3982811"/>
            <a:ext cx="539779" cy="338400"/>
          </a:xfrm>
          <a:prstGeom prst="rect">
            <a:avLst/>
          </a:prstGeom>
        </p:spPr>
      </p:pic>
      <p:pic>
        <p:nvPicPr>
          <p:cNvPr id="43" name="图片 42" descr="wifi信号蓝.png"/>
          <p:cNvPicPr>
            <a:picLocks noChangeAspect="1"/>
          </p:cNvPicPr>
          <p:nvPr/>
        </p:nvPicPr>
        <p:blipFill>
          <a:blip r:embed="rId5" cstate="print"/>
          <a:stretch>
            <a:fillRect/>
          </a:stretch>
        </p:blipFill>
        <p:spPr>
          <a:xfrm flipV="1">
            <a:off x="4117498" y="3494830"/>
            <a:ext cx="429928" cy="360000"/>
          </a:xfrm>
          <a:prstGeom prst="rect">
            <a:avLst/>
          </a:prstGeom>
        </p:spPr>
      </p:pic>
      <p:sp>
        <p:nvSpPr>
          <p:cNvPr id="44" name="Text Box 9"/>
          <p:cNvSpPr txBox="1">
            <a:spLocks noChangeArrowheads="1"/>
          </p:cNvSpPr>
          <p:nvPr/>
        </p:nvSpPr>
        <p:spPr bwMode="auto">
          <a:xfrm>
            <a:off x="4067877" y="2660581"/>
            <a:ext cx="709396" cy="307777"/>
          </a:xfrm>
          <a:prstGeom prst="rect">
            <a:avLst/>
          </a:prstGeom>
          <a:noFill/>
          <a:ln w="9525">
            <a:noFill/>
            <a:miter lim="800000"/>
            <a:headEnd/>
            <a:tailEnd/>
          </a:ln>
        </p:spPr>
        <p:txBody>
          <a:bodyPr wrap="square">
            <a:spAutoFit/>
          </a:bodyPr>
          <a:lstStyle/>
          <a:p>
            <a:pPr algn="ctr"/>
            <a:r>
              <a:rPr lang="ru-RU" sz="1400" dirty="0">
                <a:solidFill>
                  <a:schemeClr val="tx1"/>
                </a:solidFill>
                <a:latin typeface="Huawei Sans" panose="020C0503030203020204" pitchFamily="34" charset="0"/>
              </a:rPr>
              <a:t>AP2</a:t>
            </a:r>
          </a:p>
        </p:txBody>
      </p:sp>
      <p:pic>
        <p:nvPicPr>
          <p:cNvPr id="45" name="图片 44" descr="笔记本电脑.png"/>
          <p:cNvPicPr>
            <a:picLocks noChangeAspect="1"/>
          </p:cNvPicPr>
          <p:nvPr/>
        </p:nvPicPr>
        <p:blipFill>
          <a:blip r:embed="rId4" cstate="print"/>
          <a:stretch>
            <a:fillRect/>
          </a:stretch>
        </p:blipFill>
        <p:spPr>
          <a:xfrm>
            <a:off x="5130570" y="3683916"/>
            <a:ext cx="539779" cy="338400"/>
          </a:xfrm>
          <a:prstGeom prst="rect">
            <a:avLst/>
          </a:prstGeom>
        </p:spPr>
      </p:pic>
      <p:sp>
        <p:nvSpPr>
          <p:cNvPr id="46" name="Text Box 9"/>
          <p:cNvSpPr txBox="1">
            <a:spLocks noChangeArrowheads="1"/>
          </p:cNvSpPr>
          <p:nvPr/>
        </p:nvSpPr>
        <p:spPr bwMode="auto">
          <a:xfrm>
            <a:off x="4264092" y="4181628"/>
            <a:ext cx="1397355" cy="307777"/>
          </a:xfrm>
          <a:prstGeom prst="rect">
            <a:avLst/>
          </a:prstGeom>
          <a:noFill/>
          <a:ln w="9525">
            <a:noFill/>
            <a:miter lim="800000"/>
            <a:headEnd/>
            <a:tailEnd/>
          </a:ln>
        </p:spPr>
        <p:txBody>
          <a:bodyPr wrap="square">
            <a:spAutoFit/>
          </a:bodyPr>
          <a:lstStyle/>
          <a:p>
            <a:pPr algn="ctr"/>
            <a:r>
              <a:rPr lang="ru-RU" sz="1400" dirty="0">
                <a:latin typeface="Huawei Sans" panose="020C0503030203020204" pitchFamily="34" charset="0"/>
              </a:rPr>
              <a:t>SSID: </a:t>
            </a:r>
            <a:r>
              <a:rPr lang="ru-RU" sz="1400" dirty="0" err="1">
                <a:latin typeface="Huawei Sans" panose="020C0503030203020204" pitchFamily="34" charset="0"/>
              </a:rPr>
              <a:t>huawei</a:t>
            </a:r>
            <a:endParaRPr lang="ru-RU" sz="1400" dirty="0">
              <a:latin typeface="Huawei Sans" panose="020C0503030203020204" pitchFamily="34" charset="0"/>
            </a:endParaRPr>
          </a:p>
        </p:txBody>
      </p:sp>
      <p:sp>
        <p:nvSpPr>
          <p:cNvPr id="47" name="Text Box 9"/>
          <p:cNvSpPr txBox="1">
            <a:spLocks noChangeArrowheads="1"/>
          </p:cNvSpPr>
          <p:nvPr/>
        </p:nvSpPr>
        <p:spPr bwMode="auto">
          <a:xfrm>
            <a:off x="4506355" y="2992954"/>
            <a:ext cx="1516325" cy="523220"/>
          </a:xfrm>
          <a:prstGeom prst="rect">
            <a:avLst/>
          </a:prstGeom>
          <a:noFill/>
          <a:ln w="9525">
            <a:noFill/>
            <a:miter lim="800000"/>
            <a:headEnd/>
            <a:tailEnd/>
          </a:ln>
        </p:spPr>
        <p:txBody>
          <a:bodyPr wrap="square">
            <a:spAutoFit/>
          </a:bodyPr>
          <a:lstStyle/>
          <a:p>
            <a:pPr algn="ctr"/>
            <a:r>
              <a:rPr lang="ru-RU" sz="1400">
                <a:latin typeface="Huawei Sans" panose="020C0503030203020204" pitchFamily="34" charset="0"/>
              </a:rPr>
              <a:t>BSSID:</a:t>
            </a:r>
          </a:p>
          <a:p>
            <a:pPr algn="ctr"/>
            <a:r>
              <a:rPr lang="ru-RU" sz="1400">
                <a:latin typeface="Huawei Sans" panose="020C0503030203020204" pitchFamily="34" charset="0"/>
              </a:rPr>
              <a:t>00e0.fc45.3100</a:t>
            </a:r>
          </a:p>
        </p:txBody>
      </p:sp>
      <p:sp>
        <p:nvSpPr>
          <p:cNvPr id="48" name="Text Box 9"/>
          <p:cNvSpPr txBox="1">
            <a:spLocks noChangeArrowheads="1"/>
          </p:cNvSpPr>
          <p:nvPr/>
        </p:nvSpPr>
        <p:spPr bwMode="auto">
          <a:xfrm>
            <a:off x="3301072" y="3357747"/>
            <a:ext cx="642915" cy="307777"/>
          </a:xfrm>
          <a:prstGeom prst="rect">
            <a:avLst/>
          </a:prstGeom>
          <a:noFill/>
          <a:ln w="9525">
            <a:noFill/>
            <a:miter lim="800000"/>
            <a:headEnd/>
            <a:tailEnd/>
          </a:ln>
        </p:spPr>
        <p:txBody>
          <a:bodyPr wrap="square">
            <a:spAutoFit/>
          </a:bodyPr>
          <a:lstStyle/>
          <a:p>
            <a:pPr algn="ctr"/>
            <a:r>
              <a:rPr lang="ru-RU" sz="1400" b="1">
                <a:latin typeface="Huawei Sans" panose="020C0503030203020204" pitchFamily="34" charset="0"/>
              </a:rPr>
              <a:t>BSS</a:t>
            </a:r>
          </a:p>
        </p:txBody>
      </p:sp>
      <p:sp>
        <p:nvSpPr>
          <p:cNvPr id="52" name="Text Box 9"/>
          <p:cNvSpPr txBox="1">
            <a:spLocks noChangeArrowheads="1"/>
          </p:cNvSpPr>
          <p:nvPr/>
        </p:nvSpPr>
        <p:spPr bwMode="auto">
          <a:xfrm>
            <a:off x="2951209" y="2331120"/>
            <a:ext cx="642915" cy="338554"/>
          </a:xfrm>
          <a:prstGeom prst="rect">
            <a:avLst/>
          </a:prstGeom>
          <a:noFill/>
          <a:ln w="9525">
            <a:noFill/>
            <a:miter lim="800000"/>
            <a:headEnd/>
            <a:tailEnd/>
          </a:ln>
        </p:spPr>
        <p:txBody>
          <a:bodyPr wrap="square">
            <a:spAutoFit/>
          </a:bodyPr>
          <a:lstStyle/>
          <a:p>
            <a:pPr algn="ctr"/>
            <a:r>
              <a:rPr lang="ru-RU" sz="1600" b="1">
                <a:latin typeface="Huawei Sans" panose="020C0503030203020204" pitchFamily="34" charset="0"/>
              </a:rPr>
              <a:t>ESS</a:t>
            </a:r>
          </a:p>
        </p:txBody>
      </p:sp>
    </p:spTree>
    <p:extLst>
      <p:ext uri="{BB962C8B-B14F-4D97-AF65-F5344CB8AC3E}">
        <p14:creationId xmlns:p14="http://schemas.microsoft.com/office/powerpoint/2010/main" val="124593329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ru-RU">
                <a:solidFill>
                  <a:schemeClr val="bg1">
                    <a:lumMod val="50000"/>
                  </a:schemeClr>
                </a:solidFill>
                <a:latin typeface="Huawei Sans" panose="020C0503030203020204" pitchFamily="34" charset="0"/>
              </a:rPr>
              <a:t>Общие сведения о WLAN</a:t>
            </a:r>
          </a:p>
          <a:p>
            <a:r>
              <a:rPr lang="ru-RU">
                <a:solidFill>
                  <a:schemeClr val="bg1">
                    <a:lumMod val="50000"/>
                  </a:schemeClr>
                </a:solidFill>
                <a:latin typeface="Huawei Sans" panose="020C0503030203020204" pitchFamily="34" charset="0"/>
              </a:rPr>
              <a:t>Основные концепции WLAN</a:t>
            </a:r>
          </a:p>
          <a:p>
            <a:r>
              <a:rPr lang="ru-RU" b="1">
                <a:latin typeface="Huawei Sans" panose="020C0503030203020204" pitchFamily="34" charset="0"/>
              </a:rPr>
              <a:t>Основы WLAN</a:t>
            </a:r>
          </a:p>
          <a:p>
            <a:r>
              <a:rPr lang="ru-RU">
                <a:solidFill>
                  <a:schemeClr val="bg1">
                    <a:lumMod val="50000"/>
                  </a:schemeClr>
                </a:solidFill>
                <a:latin typeface="Huawei Sans" panose="020C0503030203020204" pitchFamily="34" charset="0"/>
              </a:rPr>
              <a:t>Конфигурирование параметров WLAN</a:t>
            </a:r>
          </a:p>
          <a:p>
            <a:r>
              <a:rPr lang="ru-RU">
                <a:solidFill>
                  <a:schemeClr val="bg1">
                    <a:lumMod val="50000"/>
                  </a:schemeClr>
                </a:solidFill>
                <a:latin typeface="Huawei Sans" panose="020C0503030203020204" pitchFamily="34" charset="0"/>
              </a:rPr>
              <a:t>Решения WLAN нового поколения</a:t>
            </a:r>
          </a:p>
          <a:p>
            <a:endParaRPr lang="en-US" altLang="zh-CN"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317595220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ru-RU" dirty="0"/>
              <a:t>Описание процесса работы WLAN</a:t>
            </a:r>
          </a:p>
        </p:txBody>
      </p:sp>
      <p:sp>
        <p:nvSpPr>
          <p:cNvPr id="40" name="圆角矩形 39"/>
          <p:cNvSpPr/>
          <p:nvPr/>
        </p:nvSpPr>
        <p:spPr>
          <a:xfrm>
            <a:off x="5628573" y="1363792"/>
            <a:ext cx="5713930" cy="364249"/>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ru-RU" b="1" dirty="0">
                <a:solidFill>
                  <a:prstClr val="white"/>
                </a:solidFill>
                <a:latin typeface="Huawei Sans" panose="020C0503030203020204" pitchFamily="34" charset="0"/>
              </a:rPr>
              <a:t>Процесс</a:t>
            </a:r>
            <a:r>
              <a:rPr lang="ru-RU" b="1" dirty="0">
                <a:solidFill>
                  <a:srgbClr val="FF0000"/>
                </a:solidFill>
                <a:latin typeface="Huawei Sans" panose="020C0503030203020204" pitchFamily="34" charset="0"/>
              </a:rPr>
              <a:t> </a:t>
            </a:r>
            <a:r>
              <a:rPr lang="ru-RU" b="1" dirty="0">
                <a:solidFill>
                  <a:prstClr val="white"/>
                </a:solidFill>
                <a:latin typeface="Huawei Sans" panose="020C0503030203020204" pitchFamily="34" charset="0"/>
              </a:rPr>
              <a:t>работы</a:t>
            </a:r>
            <a:r>
              <a:rPr lang="ru-RU" b="1" dirty="0">
                <a:solidFill>
                  <a:srgbClr val="FF0000"/>
                </a:solidFill>
                <a:latin typeface="Huawei Sans" panose="020C0503030203020204" pitchFamily="34" charset="0"/>
              </a:rPr>
              <a:t> </a:t>
            </a:r>
            <a:r>
              <a:rPr lang="ru-RU" b="1" dirty="0">
                <a:solidFill>
                  <a:prstClr val="white"/>
                </a:solidFill>
                <a:latin typeface="Huawei Sans" panose="020C0503030203020204" pitchFamily="34" charset="0"/>
              </a:rPr>
              <a:t>WLAN</a:t>
            </a:r>
          </a:p>
        </p:txBody>
      </p:sp>
      <p:sp>
        <p:nvSpPr>
          <p:cNvPr id="41" name="圆角矩形 40"/>
          <p:cNvSpPr/>
          <p:nvPr/>
        </p:nvSpPr>
        <p:spPr>
          <a:xfrm>
            <a:off x="5628573" y="1854619"/>
            <a:ext cx="5713930" cy="3912425"/>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ndParaRPr>
          </a:p>
        </p:txBody>
      </p:sp>
      <p:sp>
        <p:nvSpPr>
          <p:cNvPr id="53" name="圆角矩形 52"/>
          <p:cNvSpPr/>
          <p:nvPr/>
        </p:nvSpPr>
        <p:spPr>
          <a:xfrm>
            <a:off x="5867598" y="2531051"/>
            <a:ext cx="5233192" cy="364249"/>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ru-RU" sz="1600" dirty="0">
                <a:solidFill>
                  <a:schemeClr val="tx1"/>
                </a:solidFill>
                <a:latin typeface="Huawei Sans" panose="020C0503030203020204" pitchFamily="34" charset="0"/>
              </a:rPr>
              <a:t>AP получает IP-адрес, обнаруживает AC и устанавливает с ним соединение.</a:t>
            </a:r>
          </a:p>
        </p:txBody>
      </p:sp>
      <p:sp>
        <p:nvSpPr>
          <p:cNvPr id="42" name="圆角矩形 41"/>
          <p:cNvSpPr/>
          <p:nvPr/>
        </p:nvSpPr>
        <p:spPr>
          <a:xfrm>
            <a:off x="5867598" y="2027748"/>
            <a:ext cx="5233192" cy="364249"/>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540000" tIns="0" rIns="0" bIns="0" numCol="1" spcCol="0" rtlCol="0" fromWordArt="0" anchor="ctr" anchorCtr="0" forceAA="0" compatLnSpc="1">
            <a:prstTxWarp prst="textNoShape">
              <a:avLst/>
            </a:prstTxWarp>
            <a:noAutofit/>
          </a:bodyPr>
          <a:lstStyle/>
          <a:p>
            <a:r>
              <a:rPr lang="ru-RU" sz="1600" dirty="0">
                <a:solidFill>
                  <a:srgbClr val="1D1D1A"/>
                </a:solidFill>
                <a:latin typeface="Huawei Sans" panose="020C0503030203020204" pitchFamily="34" charset="0"/>
              </a:rPr>
              <a:t>Подключение AP</a:t>
            </a:r>
          </a:p>
        </p:txBody>
      </p:sp>
      <p:sp>
        <p:nvSpPr>
          <p:cNvPr id="43" name="椭圆 42"/>
          <p:cNvSpPr>
            <a:spLocks noChangeAspect="1"/>
          </p:cNvSpPr>
          <p:nvPr/>
        </p:nvSpPr>
        <p:spPr>
          <a:xfrm>
            <a:off x="6072634" y="2107931"/>
            <a:ext cx="203882" cy="20388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ru-RU" sz="1400" b="1">
                <a:solidFill>
                  <a:schemeClr val="bg1"/>
                </a:solidFill>
                <a:latin typeface="Huawei Sans" panose="020C0503030203020204" pitchFamily="34" charset="0"/>
              </a:rPr>
              <a:t>1</a:t>
            </a:r>
          </a:p>
        </p:txBody>
      </p:sp>
      <p:sp>
        <p:nvSpPr>
          <p:cNvPr id="54" name="圆角矩形 53"/>
          <p:cNvSpPr/>
          <p:nvPr/>
        </p:nvSpPr>
        <p:spPr>
          <a:xfrm>
            <a:off x="5867598" y="3435226"/>
            <a:ext cx="5468104" cy="364249"/>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ru-RU" sz="1600">
                <a:solidFill>
                  <a:schemeClr val="tx1"/>
                </a:solidFill>
                <a:latin typeface="Huawei Sans" panose="020C0503030203020204" pitchFamily="34" charset="0"/>
              </a:rPr>
              <a:t>AC передает AP сервисные конфигурации WLAN.</a:t>
            </a:r>
          </a:p>
        </p:txBody>
      </p:sp>
      <p:sp>
        <p:nvSpPr>
          <p:cNvPr id="50" name="圆角矩形 49"/>
          <p:cNvSpPr/>
          <p:nvPr/>
        </p:nvSpPr>
        <p:spPr>
          <a:xfrm>
            <a:off x="5867598" y="3039866"/>
            <a:ext cx="5233192" cy="364249"/>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504000" tIns="0" rIns="0" bIns="0" numCol="1" spcCol="0" rtlCol="0" fromWordArt="0" anchor="ctr" anchorCtr="0" forceAA="0" compatLnSpc="1">
            <a:prstTxWarp prst="textNoShape">
              <a:avLst/>
            </a:prstTxWarp>
            <a:noAutofit/>
          </a:bodyPr>
          <a:lstStyle/>
          <a:p>
            <a:r>
              <a:rPr lang="ru-RU" sz="1600" dirty="0">
                <a:solidFill>
                  <a:srgbClr val="1D1D1A"/>
                </a:solidFill>
                <a:latin typeface="Huawei Sans" panose="020C0503030203020204" pitchFamily="34" charset="0"/>
              </a:rPr>
              <a:t>Получение сервисной конфигурации WLAN</a:t>
            </a:r>
          </a:p>
        </p:txBody>
      </p:sp>
      <p:sp>
        <p:nvSpPr>
          <p:cNvPr id="52" name="椭圆 51"/>
          <p:cNvSpPr>
            <a:spLocks noChangeAspect="1"/>
          </p:cNvSpPr>
          <p:nvPr/>
        </p:nvSpPr>
        <p:spPr>
          <a:xfrm>
            <a:off x="6072634" y="3120049"/>
            <a:ext cx="203882" cy="20388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ru-RU" sz="1400" b="1">
                <a:solidFill>
                  <a:schemeClr val="bg1"/>
                </a:solidFill>
                <a:latin typeface="Huawei Sans" panose="020C0503030203020204" pitchFamily="34" charset="0"/>
              </a:rPr>
              <a:t>2</a:t>
            </a:r>
          </a:p>
        </p:txBody>
      </p:sp>
      <p:sp>
        <p:nvSpPr>
          <p:cNvPr id="57" name="圆角矩形 56"/>
          <p:cNvSpPr/>
          <p:nvPr/>
        </p:nvSpPr>
        <p:spPr>
          <a:xfrm>
            <a:off x="5867598" y="4410159"/>
            <a:ext cx="5347798" cy="364249"/>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ru-RU" sz="1600" dirty="0">
                <a:solidFill>
                  <a:schemeClr val="tx1"/>
                </a:solidFill>
                <a:latin typeface="Huawei Sans" panose="020C0503030203020204" pitchFamily="34" charset="0"/>
              </a:rPr>
              <a:t>STA получает SSID, передаваемый AP, подключается к сети и переходит в режим онлайн.</a:t>
            </a:r>
          </a:p>
        </p:txBody>
      </p:sp>
      <p:sp>
        <p:nvSpPr>
          <p:cNvPr id="55" name="圆角矩形 54"/>
          <p:cNvSpPr/>
          <p:nvPr/>
        </p:nvSpPr>
        <p:spPr>
          <a:xfrm>
            <a:off x="5867598" y="3884171"/>
            <a:ext cx="5233192" cy="364249"/>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504000" tIns="0" rIns="0" bIns="0" numCol="1" spcCol="0" rtlCol="0" fromWordArt="0" anchor="ctr" anchorCtr="0" forceAA="0" compatLnSpc="1">
            <a:prstTxWarp prst="textNoShape">
              <a:avLst/>
            </a:prstTxWarp>
            <a:noAutofit/>
          </a:bodyPr>
          <a:lstStyle/>
          <a:p>
            <a:r>
              <a:rPr lang="ru-RU" sz="1600">
                <a:solidFill>
                  <a:srgbClr val="1D1D1A"/>
                </a:solidFill>
                <a:latin typeface="Huawei Sans" panose="020C0503030203020204" pitchFamily="34" charset="0"/>
              </a:rPr>
              <a:t>Подключение STA</a:t>
            </a:r>
          </a:p>
        </p:txBody>
      </p:sp>
      <p:sp>
        <p:nvSpPr>
          <p:cNvPr id="56" name="椭圆 55"/>
          <p:cNvSpPr>
            <a:spLocks noChangeAspect="1"/>
          </p:cNvSpPr>
          <p:nvPr/>
        </p:nvSpPr>
        <p:spPr>
          <a:xfrm>
            <a:off x="6072634" y="3964354"/>
            <a:ext cx="203882" cy="20388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ru-RU" sz="1400" b="1">
                <a:solidFill>
                  <a:schemeClr val="bg1"/>
                </a:solidFill>
                <a:latin typeface="Huawei Sans" panose="020C0503030203020204" pitchFamily="34" charset="0"/>
              </a:rPr>
              <a:t>3</a:t>
            </a:r>
          </a:p>
        </p:txBody>
      </p:sp>
      <p:sp>
        <p:nvSpPr>
          <p:cNvPr id="60" name="圆角矩形 59"/>
          <p:cNvSpPr/>
          <p:nvPr/>
        </p:nvSpPr>
        <p:spPr>
          <a:xfrm>
            <a:off x="5867598" y="5346989"/>
            <a:ext cx="4971004" cy="364249"/>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ru-RU" sz="1600">
                <a:solidFill>
                  <a:schemeClr val="tx1"/>
                </a:solidFill>
                <a:latin typeface="Huawei Sans" panose="020C0503030203020204" pitchFamily="34" charset="0"/>
              </a:rPr>
              <a:t>WLAN начинает передачу сервисных данных.</a:t>
            </a:r>
          </a:p>
        </p:txBody>
      </p:sp>
      <p:sp>
        <p:nvSpPr>
          <p:cNvPr id="58" name="圆角矩形 57"/>
          <p:cNvSpPr/>
          <p:nvPr/>
        </p:nvSpPr>
        <p:spPr>
          <a:xfrm>
            <a:off x="5867598" y="4951629"/>
            <a:ext cx="5233192" cy="364249"/>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504000" tIns="0" rIns="0" bIns="0" numCol="1" spcCol="0" rtlCol="0" fromWordArt="0" anchor="ctr" anchorCtr="0" forceAA="0" compatLnSpc="1">
            <a:prstTxWarp prst="textNoShape">
              <a:avLst/>
            </a:prstTxWarp>
            <a:noAutofit/>
          </a:bodyPr>
          <a:lstStyle/>
          <a:p>
            <a:r>
              <a:rPr lang="ru-RU" sz="1600">
                <a:solidFill>
                  <a:srgbClr val="1D1D1A"/>
                </a:solidFill>
                <a:latin typeface="Huawei Sans" panose="020C0503030203020204" pitchFamily="34" charset="0"/>
              </a:rPr>
              <a:t>Передача сервисных данных WLAN</a:t>
            </a:r>
          </a:p>
        </p:txBody>
      </p:sp>
      <p:sp>
        <p:nvSpPr>
          <p:cNvPr id="59" name="椭圆 58"/>
          <p:cNvSpPr>
            <a:spLocks noChangeAspect="1"/>
          </p:cNvSpPr>
          <p:nvPr/>
        </p:nvSpPr>
        <p:spPr>
          <a:xfrm>
            <a:off x="6072634" y="5031812"/>
            <a:ext cx="203882" cy="203882"/>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ru-RU" sz="1400" b="1">
                <a:solidFill>
                  <a:schemeClr val="bg1"/>
                </a:solidFill>
                <a:latin typeface="Huawei Sans" panose="020C0503030203020204" pitchFamily="34" charset="0"/>
              </a:rPr>
              <a:t>4</a:t>
            </a:r>
          </a:p>
        </p:txBody>
      </p:sp>
      <p:grpSp>
        <p:nvGrpSpPr>
          <p:cNvPr id="112" name="组合 111"/>
          <p:cNvGrpSpPr/>
          <p:nvPr/>
        </p:nvGrpSpPr>
        <p:grpSpPr>
          <a:xfrm>
            <a:off x="749481" y="1363792"/>
            <a:ext cx="3753047" cy="4835052"/>
            <a:chOff x="749481" y="1363792"/>
            <a:chExt cx="3753047" cy="4835052"/>
          </a:xfrm>
        </p:grpSpPr>
        <p:grpSp>
          <p:nvGrpSpPr>
            <p:cNvPr id="113" name="组合 112"/>
            <p:cNvGrpSpPr/>
            <p:nvPr/>
          </p:nvGrpSpPr>
          <p:grpSpPr>
            <a:xfrm>
              <a:off x="749481" y="1363792"/>
              <a:ext cx="3753047" cy="4409868"/>
              <a:chOff x="749481" y="1363792"/>
              <a:chExt cx="3753047" cy="4409868"/>
            </a:xfrm>
          </p:grpSpPr>
          <p:cxnSp>
            <p:nvCxnSpPr>
              <p:cNvPr id="117" name="直接连接符 116"/>
              <p:cNvCxnSpPr/>
              <p:nvPr/>
            </p:nvCxnSpPr>
            <p:spPr>
              <a:xfrm flipH="1">
                <a:off x="2970944" y="3635960"/>
                <a:ext cx="117048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a:off x="2738669" y="1881806"/>
                <a:ext cx="0" cy="266824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19" name="图片 102" descr="AC-蓝.png"/>
              <p:cNvPicPr>
                <a:picLocks noChangeAspect="1"/>
              </p:cNvPicPr>
              <p:nvPr/>
            </p:nvPicPr>
            <p:blipFill>
              <a:blip r:embed="rId3" cstate="print"/>
              <a:stretch>
                <a:fillRect/>
              </a:stretch>
            </p:blipFill>
            <p:spPr>
              <a:xfrm>
                <a:off x="3902727" y="3414753"/>
                <a:ext cx="541200" cy="442800"/>
              </a:xfrm>
              <a:prstGeom prst="rect">
                <a:avLst/>
              </a:prstGeom>
            </p:spPr>
          </p:pic>
          <p:sp>
            <p:nvSpPr>
              <p:cNvPr id="120" name="文本框 119"/>
              <p:cNvSpPr txBox="1"/>
              <p:nvPr/>
            </p:nvSpPr>
            <p:spPr>
              <a:xfrm>
                <a:off x="3969366" y="3158462"/>
                <a:ext cx="386644" cy="276999"/>
              </a:xfrm>
              <a:prstGeom prst="rect">
                <a:avLst/>
              </a:prstGeom>
              <a:noFill/>
            </p:spPr>
            <p:txBody>
              <a:bodyPr wrap="none" rtlCol="0">
                <a:spAutoFit/>
              </a:bodyPr>
              <a:lstStyle/>
              <a:p>
                <a:r>
                  <a:rPr lang="ru-RU" sz="1200" b="1">
                    <a:latin typeface="Huawei Sans" panose="020C0503030203020204" pitchFamily="34" charset="0"/>
                  </a:rPr>
                  <a:t>AC</a:t>
                </a:r>
              </a:p>
            </p:txBody>
          </p:sp>
          <p:grpSp>
            <p:nvGrpSpPr>
              <p:cNvPr id="121" name="Group 165"/>
              <p:cNvGrpSpPr/>
              <p:nvPr/>
            </p:nvGrpSpPr>
            <p:grpSpPr>
              <a:xfrm rot="10800000">
                <a:off x="1334982" y="4556391"/>
                <a:ext cx="2818362" cy="896978"/>
                <a:chOff x="-1233037" y="914446"/>
                <a:chExt cx="1573823" cy="778776"/>
              </a:xfrm>
            </p:grpSpPr>
            <p:cxnSp>
              <p:nvCxnSpPr>
                <p:cNvPr id="138" name="Straight Connector 166"/>
                <p:cNvCxnSpPr/>
                <p:nvPr/>
              </p:nvCxnSpPr>
              <p:spPr>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9" name="Straight Connector 167"/>
                <p:cNvCxnSpPr/>
                <p:nvPr/>
              </p:nvCxnSpPr>
              <p:spPr>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122" name="图片 76" descr="接入交换机.png"/>
              <p:cNvPicPr>
                <a:picLocks noChangeAspect="1"/>
              </p:cNvPicPr>
              <p:nvPr/>
            </p:nvPicPr>
            <p:blipFill>
              <a:blip r:embed="rId4" cstate="print"/>
              <a:stretch>
                <a:fillRect/>
              </a:stretch>
            </p:blipFill>
            <p:spPr>
              <a:xfrm>
                <a:off x="2466949" y="4358666"/>
                <a:ext cx="541200" cy="442800"/>
              </a:xfrm>
              <a:prstGeom prst="rect">
                <a:avLst/>
              </a:prstGeom>
            </p:spPr>
          </p:pic>
          <p:grpSp>
            <p:nvGrpSpPr>
              <p:cNvPr id="123" name="Group 3"/>
              <p:cNvGrpSpPr/>
              <p:nvPr/>
            </p:nvGrpSpPr>
            <p:grpSpPr>
              <a:xfrm>
                <a:off x="2615463" y="5489641"/>
                <a:ext cx="261965" cy="61979"/>
                <a:chOff x="559282" y="6488261"/>
                <a:chExt cx="261965" cy="61979"/>
              </a:xfrm>
              <a:solidFill>
                <a:schemeClr val="bg1">
                  <a:lumMod val="50000"/>
                </a:schemeClr>
              </a:solidFill>
            </p:grpSpPr>
            <p:sp>
              <p:nvSpPr>
                <p:cNvPr id="135" name="Oval 1"/>
                <p:cNvSpPr>
                  <a:spLocks noChangeAspect="1"/>
                </p:cNvSpPr>
                <p:nvPr/>
              </p:nvSpPr>
              <p:spPr>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sp>
              <p:nvSpPr>
                <p:cNvPr id="136" name="Oval 174"/>
                <p:cNvSpPr>
                  <a:spLocks noChangeAspect="1"/>
                </p:cNvSpPr>
                <p:nvPr/>
              </p:nvSpPr>
              <p:spPr>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sp>
              <p:nvSpPr>
                <p:cNvPr id="137" name="Oval 175"/>
                <p:cNvSpPr>
                  <a:spLocks noChangeAspect="1"/>
                </p:cNvSpPr>
                <p:nvPr/>
              </p:nvSpPr>
              <p:spPr>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grpSp>
          <p:cxnSp>
            <p:nvCxnSpPr>
              <p:cNvPr id="124" name="直接连接符 123"/>
              <p:cNvCxnSpPr/>
              <p:nvPr/>
            </p:nvCxnSpPr>
            <p:spPr>
              <a:xfrm flipH="1">
                <a:off x="1334981" y="3635960"/>
                <a:ext cx="118348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25" name="图片 72" descr="交换机.png"/>
              <p:cNvPicPr>
                <a:picLocks noChangeAspect="1"/>
              </p:cNvPicPr>
              <p:nvPr/>
            </p:nvPicPr>
            <p:blipFill>
              <a:blip r:embed="rId5" cstate="print"/>
              <a:stretch>
                <a:fillRect/>
              </a:stretch>
            </p:blipFill>
            <p:spPr>
              <a:xfrm>
                <a:off x="1006122" y="3396497"/>
                <a:ext cx="539412" cy="442800"/>
              </a:xfrm>
              <a:prstGeom prst="rect">
                <a:avLst/>
              </a:prstGeom>
            </p:spPr>
          </p:pic>
          <p:pic>
            <p:nvPicPr>
              <p:cNvPr id="126"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460420" y="2303909"/>
                <a:ext cx="541200" cy="442800"/>
              </a:xfrm>
              <a:prstGeom prst="rect">
                <a:avLst/>
              </a:prstGeom>
            </p:spPr>
          </p:pic>
          <p:sp>
            <p:nvSpPr>
              <p:cNvPr id="127" name="文本框 126"/>
              <p:cNvSpPr txBox="1"/>
              <p:nvPr/>
            </p:nvSpPr>
            <p:spPr>
              <a:xfrm>
                <a:off x="749481" y="3158462"/>
                <a:ext cx="1119217" cy="276999"/>
              </a:xfrm>
              <a:prstGeom prst="rect">
                <a:avLst/>
              </a:prstGeom>
              <a:noFill/>
            </p:spPr>
            <p:txBody>
              <a:bodyPr wrap="none" rtlCol="0">
                <a:spAutoFit/>
              </a:bodyPr>
              <a:lstStyle/>
              <a:p>
                <a:pPr algn="ctr"/>
                <a:r>
                  <a:rPr lang="ru-RU" sz="1200" b="1">
                    <a:latin typeface="Huawei Sans" panose="020C0503030203020204" pitchFamily="34" charset="0"/>
                  </a:rPr>
                  <a:t>DHCP-сервер</a:t>
                </a:r>
              </a:p>
            </p:txBody>
          </p:sp>
          <p:pic>
            <p:nvPicPr>
              <p:cNvPr id="128" name="图片 105" descr="AP.png"/>
              <p:cNvPicPr>
                <a:picLocks noChangeAspect="1"/>
              </p:cNvPicPr>
              <p:nvPr/>
            </p:nvPicPr>
            <p:blipFill>
              <a:blip r:embed="rId7" cstate="print"/>
              <a:stretch>
                <a:fillRect/>
              </a:stretch>
            </p:blipFill>
            <p:spPr>
              <a:xfrm>
                <a:off x="1095898" y="5341660"/>
                <a:ext cx="527999" cy="432000"/>
              </a:xfrm>
              <a:prstGeom prst="rect">
                <a:avLst/>
              </a:prstGeom>
            </p:spPr>
          </p:pic>
          <p:pic>
            <p:nvPicPr>
              <p:cNvPr id="129" name="图片 105" descr="AP.png"/>
              <p:cNvPicPr>
                <a:picLocks noChangeAspect="1"/>
              </p:cNvPicPr>
              <p:nvPr/>
            </p:nvPicPr>
            <p:blipFill>
              <a:blip r:embed="rId7" cstate="print"/>
              <a:stretch>
                <a:fillRect/>
              </a:stretch>
            </p:blipFill>
            <p:spPr>
              <a:xfrm>
                <a:off x="3974529" y="5341660"/>
                <a:ext cx="527999" cy="432000"/>
              </a:xfrm>
              <a:prstGeom prst="rect">
                <a:avLst/>
              </a:prstGeom>
            </p:spPr>
          </p:pic>
          <p:sp>
            <p:nvSpPr>
              <p:cNvPr id="130" name="Freeform 159"/>
              <p:cNvSpPr/>
              <p:nvPr/>
            </p:nvSpPr>
            <p:spPr>
              <a:xfrm flipH="1">
                <a:off x="2155509" y="1363792"/>
                <a:ext cx="1115328" cy="58301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Huawei Sans" panose="020C0503030203020204" pitchFamily="34" charset="0"/>
                </a:endParaRPr>
              </a:p>
            </p:txBody>
          </p:sp>
          <p:sp>
            <p:nvSpPr>
              <p:cNvPr id="131" name="文本框 130"/>
              <p:cNvSpPr txBox="1"/>
              <p:nvPr/>
            </p:nvSpPr>
            <p:spPr>
              <a:xfrm>
                <a:off x="2210008" y="1497392"/>
                <a:ext cx="1057322" cy="461665"/>
              </a:xfrm>
              <a:prstGeom prst="rect">
                <a:avLst/>
              </a:prstGeom>
              <a:noFill/>
            </p:spPr>
            <p:txBody>
              <a:bodyPr wrap="square" rtlCol="0">
                <a:spAutoFit/>
              </a:bodyPr>
              <a:lstStyle/>
              <a:p>
                <a:pPr algn="ctr"/>
                <a:r>
                  <a:rPr lang="ru-RU" sz="1200" dirty="0" err="1">
                    <a:solidFill>
                      <a:schemeClr val="bg1">
                        <a:lumMod val="50000"/>
                      </a:schemeClr>
                    </a:solidFill>
                    <a:latin typeface="Huawei Sans" panose="020C0503030203020204" pitchFamily="34" charset="0"/>
                  </a:rPr>
                  <a:t>Кампусная</a:t>
                </a:r>
                <a:r>
                  <a:rPr lang="ru-RU" sz="1200" dirty="0">
                    <a:solidFill>
                      <a:schemeClr val="bg1">
                        <a:lumMod val="50000"/>
                      </a:schemeClr>
                    </a:solidFill>
                    <a:latin typeface="Huawei Sans" panose="020C0503030203020204" pitchFamily="34" charset="0"/>
                  </a:rPr>
                  <a:t> сеть</a:t>
                </a:r>
              </a:p>
            </p:txBody>
          </p:sp>
          <p:sp>
            <p:nvSpPr>
              <p:cNvPr id="132" name="文本框 131"/>
              <p:cNvSpPr txBox="1"/>
              <p:nvPr/>
            </p:nvSpPr>
            <p:spPr>
              <a:xfrm>
                <a:off x="1168178" y="5065283"/>
                <a:ext cx="383438" cy="276999"/>
              </a:xfrm>
              <a:prstGeom prst="rect">
                <a:avLst/>
              </a:prstGeom>
              <a:noFill/>
            </p:spPr>
            <p:txBody>
              <a:bodyPr wrap="none" rtlCol="0">
                <a:spAutoFit/>
              </a:bodyPr>
              <a:lstStyle/>
              <a:p>
                <a:r>
                  <a:rPr lang="ru-RU" sz="1200" b="1">
                    <a:latin typeface="Huawei Sans" panose="020C0503030203020204" pitchFamily="34" charset="0"/>
                  </a:rPr>
                  <a:t>AP</a:t>
                </a:r>
              </a:p>
            </p:txBody>
          </p:sp>
          <p:sp>
            <p:nvSpPr>
              <p:cNvPr id="133" name="文本框 132"/>
              <p:cNvSpPr txBox="1"/>
              <p:nvPr/>
            </p:nvSpPr>
            <p:spPr>
              <a:xfrm>
                <a:off x="4046809" y="5065283"/>
                <a:ext cx="383438" cy="276999"/>
              </a:xfrm>
              <a:prstGeom prst="rect">
                <a:avLst/>
              </a:prstGeom>
              <a:noFill/>
            </p:spPr>
            <p:txBody>
              <a:bodyPr wrap="none" rtlCol="0">
                <a:spAutoFit/>
              </a:bodyPr>
              <a:lstStyle/>
              <a:p>
                <a:r>
                  <a:rPr lang="ru-RU" sz="1200" b="1">
                    <a:latin typeface="Huawei Sans" panose="020C0503030203020204" pitchFamily="34" charset="0"/>
                  </a:rPr>
                  <a:t>AP</a:t>
                </a:r>
              </a:p>
            </p:txBody>
          </p:sp>
          <p:pic>
            <p:nvPicPr>
              <p:cNvPr id="134" name="图片 86" descr="核心交换机.png"/>
              <p:cNvPicPr>
                <a:picLocks noChangeAspect="1"/>
              </p:cNvPicPr>
              <p:nvPr/>
            </p:nvPicPr>
            <p:blipFill>
              <a:blip r:embed="rId8" cstate="print"/>
              <a:stretch>
                <a:fillRect/>
              </a:stretch>
            </p:blipFill>
            <p:spPr>
              <a:xfrm>
                <a:off x="2473145" y="3414753"/>
                <a:ext cx="541200" cy="442800"/>
              </a:xfrm>
              <a:prstGeom prst="rect">
                <a:avLst/>
              </a:prstGeom>
            </p:spPr>
          </p:pic>
        </p:grpSp>
        <p:pic>
          <p:nvPicPr>
            <p:cNvPr id="114" name="图片 113" descr="故障链路.png"/>
            <p:cNvPicPr>
              <a:picLocks noChangeAspect="1"/>
            </p:cNvPicPr>
            <p:nvPr/>
          </p:nvPicPr>
          <p:blipFill>
            <a:blip r:embed="rId9" cstate="print"/>
            <a:stretch>
              <a:fillRect/>
            </a:stretch>
          </p:blipFill>
          <p:spPr>
            <a:xfrm>
              <a:off x="1754992" y="5760533"/>
              <a:ext cx="540000" cy="402667"/>
            </a:xfrm>
            <a:prstGeom prst="rect">
              <a:avLst/>
            </a:prstGeom>
          </p:spPr>
        </p:pic>
        <p:pic>
          <p:nvPicPr>
            <p:cNvPr id="115" name="图片 114" descr="笔记本电脑.png"/>
            <p:cNvPicPr>
              <a:picLocks noChangeAspect="1"/>
            </p:cNvPicPr>
            <p:nvPr/>
          </p:nvPicPr>
          <p:blipFill>
            <a:blip r:embed="rId10" cstate="print"/>
            <a:stretch>
              <a:fillRect/>
            </a:stretch>
          </p:blipFill>
          <p:spPr>
            <a:xfrm>
              <a:off x="2584059" y="5810251"/>
              <a:ext cx="539779" cy="338400"/>
            </a:xfrm>
            <a:prstGeom prst="rect">
              <a:avLst/>
            </a:prstGeom>
          </p:spPr>
        </p:pic>
        <p:pic>
          <p:nvPicPr>
            <p:cNvPr id="116" name="图片 115" descr="SAN网络-蓝.png"/>
            <p:cNvPicPr>
              <a:picLocks noChangeAspect="1"/>
            </p:cNvPicPr>
            <p:nvPr/>
          </p:nvPicPr>
          <p:blipFill>
            <a:blip r:embed="rId11" cstate="print"/>
            <a:stretch>
              <a:fillRect/>
            </a:stretch>
          </p:blipFill>
          <p:spPr>
            <a:xfrm>
              <a:off x="3442541" y="5760533"/>
              <a:ext cx="267540" cy="438311"/>
            </a:xfrm>
            <a:prstGeom prst="rect">
              <a:avLst/>
            </a:prstGeom>
          </p:spPr>
        </p:pic>
      </p:grpSp>
      <p:sp>
        <p:nvSpPr>
          <p:cNvPr id="49" name="五边形 48"/>
          <p:cNvSpPr/>
          <p:nvPr/>
        </p:nvSpPr>
        <p:spPr bwMode="auto">
          <a:xfrm>
            <a:off x="8148115" y="87153"/>
            <a:ext cx="900100" cy="283663"/>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Подключение AP</a:t>
            </a:r>
          </a:p>
        </p:txBody>
      </p:sp>
      <p:sp>
        <p:nvSpPr>
          <p:cNvPr id="51" name="燕尾形 50"/>
          <p:cNvSpPr/>
          <p:nvPr/>
        </p:nvSpPr>
        <p:spPr bwMode="auto">
          <a:xfrm>
            <a:off x="8964285" y="87153"/>
            <a:ext cx="1080000" cy="28366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Передача конфигурации</a:t>
            </a:r>
          </a:p>
        </p:txBody>
      </p:sp>
      <p:sp>
        <p:nvSpPr>
          <p:cNvPr id="61" name="燕尾形 60"/>
          <p:cNvSpPr/>
          <p:nvPr/>
        </p:nvSpPr>
        <p:spPr bwMode="auto">
          <a:xfrm>
            <a:off x="9960355" y="87153"/>
            <a:ext cx="108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Подключение STA</a:t>
            </a:r>
          </a:p>
        </p:txBody>
      </p:sp>
      <p:sp>
        <p:nvSpPr>
          <p:cNvPr id="62" name="燕尾形 61"/>
          <p:cNvSpPr/>
          <p:nvPr/>
        </p:nvSpPr>
        <p:spPr bwMode="auto">
          <a:xfrm>
            <a:off x="10956425" y="87153"/>
            <a:ext cx="108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Передача данных</a:t>
            </a:r>
          </a:p>
        </p:txBody>
      </p:sp>
    </p:spTree>
    <p:extLst>
      <p:ext uri="{BB962C8B-B14F-4D97-AF65-F5344CB8AC3E}">
        <p14:creationId xmlns:p14="http://schemas.microsoft.com/office/powerpoint/2010/main" val="360209747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ru-RU" dirty="0"/>
              <a:t>Процесс работы WLAN: Этап 1</a:t>
            </a:r>
          </a:p>
        </p:txBody>
      </p:sp>
      <p:sp>
        <p:nvSpPr>
          <p:cNvPr id="40" name="圆角矩形 39"/>
          <p:cNvSpPr/>
          <p:nvPr/>
        </p:nvSpPr>
        <p:spPr>
          <a:xfrm>
            <a:off x="5628573" y="1363792"/>
            <a:ext cx="5713930" cy="364249"/>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ru-RU" b="1" dirty="0">
                <a:solidFill>
                  <a:prstClr val="white"/>
                </a:solidFill>
                <a:latin typeface="Huawei Sans" panose="020C0503030203020204" pitchFamily="34" charset="0"/>
              </a:rPr>
              <a:t>Процесс</a:t>
            </a:r>
            <a:r>
              <a:rPr lang="ru-RU" b="1" dirty="0">
                <a:solidFill>
                  <a:srgbClr val="FF0000"/>
                </a:solidFill>
                <a:latin typeface="Huawei Sans" panose="020C0503030203020204" pitchFamily="34" charset="0"/>
              </a:rPr>
              <a:t> </a:t>
            </a:r>
            <a:r>
              <a:rPr lang="ru-RU" b="1" dirty="0">
                <a:solidFill>
                  <a:prstClr val="white"/>
                </a:solidFill>
                <a:latin typeface="Huawei Sans" panose="020C0503030203020204" pitchFamily="34" charset="0"/>
              </a:rPr>
              <a:t>работы</a:t>
            </a:r>
            <a:r>
              <a:rPr lang="ru-RU" b="1" dirty="0">
                <a:solidFill>
                  <a:srgbClr val="FF0000"/>
                </a:solidFill>
                <a:latin typeface="Huawei Sans" panose="020C0503030203020204" pitchFamily="34" charset="0"/>
              </a:rPr>
              <a:t> </a:t>
            </a:r>
            <a:r>
              <a:rPr lang="ru-RU" b="1" dirty="0">
                <a:solidFill>
                  <a:prstClr val="white"/>
                </a:solidFill>
                <a:latin typeface="Huawei Sans" panose="020C0503030203020204" pitchFamily="34" charset="0"/>
              </a:rPr>
              <a:t>WLAN</a:t>
            </a:r>
          </a:p>
        </p:txBody>
      </p:sp>
      <p:sp>
        <p:nvSpPr>
          <p:cNvPr id="41" name="圆角矩形 40"/>
          <p:cNvSpPr/>
          <p:nvPr/>
        </p:nvSpPr>
        <p:spPr>
          <a:xfrm>
            <a:off x="5628573" y="1854619"/>
            <a:ext cx="5713930" cy="4380104"/>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ndParaRPr>
          </a:p>
        </p:txBody>
      </p:sp>
      <p:sp>
        <p:nvSpPr>
          <p:cNvPr id="53" name="圆角矩形 52"/>
          <p:cNvSpPr/>
          <p:nvPr/>
        </p:nvSpPr>
        <p:spPr>
          <a:xfrm>
            <a:off x="5868941" y="2547603"/>
            <a:ext cx="5233191" cy="2176203"/>
          </a:xfrm>
          <a:prstGeom prst="roundRect">
            <a:avLst>
              <a:gd name="adj" fmla="val 0"/>
            </a:avLst>
          </a:prstGeom>
          <a:solidFill>
            <a:srgbClr val="F3FBFE"/>
          </a:solidFill>
          <a:ln w="12700">
            <a:solidFill>
              <a:srgbClr val="0082B4"/>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lvl="0"/>
            <a:r>
              <a:rPr lang="ru-RU" sz="1400" b="1" dirty="0">
                <a:solidFill>
                  <a:prstClr val="black"/>
                </a:solidFill>
                <a:latin typeface="Huawei Sans" panose="020C0503030203020204" pitchFamily="34" charset="0"/>
              </a:rPr>
              <a:t>AC может централизованно управлять и контролировать </a:t>
            </a:r>
            <a:r>
              <a:rPr lang="ru-RU" sz="1400" b="1" dirty="0" err="1">
                <a:solidFill>
                  <a:prstClr val="black"/>
                </a:solidFill>
                <a:latin typeface="Huawei Sans" panose="020C0503030203020204" pitchFamily="34" charset="0"/>
              </a:rPr>
              <a:t>Fit</a:t>
            </a:r>
            <a:r>
              <a:rPr lang="ru-RU" sz="1400" b="1" dirty="0">
                <a:solidFill>
                  <a:prstClr val="black"/>
                </a:solidFill>
                <a:latin typeface="Huawei Sans" panose="020C0503030203020204" pitchFamily="34" charset="0"/>
              </a:rPr>
              <a:t> AP, предоставляя сервисы только после подключения AP к сети.</a:t>
            </a:r>
            <a:r>
              <a:rPr lang="ru-RU" sz="1400" dirty="0">
                <a:solidFill>
                  <a:prstClr val="black"/>
                </a:solidFill>
                <a:latin typeface="Huawei Sans" panose="020C0503030203020204" pitchFamily="34" charset="0"/>
              </a:rPr>
              <a:t> </a:t>
            </a:r>
            <a:r>
              <a:rPr lang="ru-RU" sz="1400" b="1" dirty="0">
                <a:solidFill>
                  <a:prstClr val="black"/>
                </a:solidFill>
                <a:latin typeface="Huawei Sans" panose="020C0503030203020204" pitchFamily="34" charset="0"/>
              </a:rPr>
              <a:t>Процедура:</a:t>
            </a:r>
          </a:p>
          <a:p>
            <a:pPr marL="261938" lvl="0" indent="-261938">
              <a:buFont typeface="+mj-lt"/>
              <a:buAutoNum type="arabicPeriod"/>
            </a:pPr>
            <a:r>
              <a:rPr lang="ru-RU" sz="1400" dirty="0">
                <a:solidFill>
                  <a:prstClr val="black"/>
                </a:solidFill>
                <a:latin typeface="Huawei Sans" panose="020C0503030203020204" pitchFamily="34" charset="0"/>
              </a:rPr>
              <a:t>Получение точкой доступа IP-адреса.</a:t>
            </a:r>
          </a:p>
          <a:p>
            <a:pPr marL="261938" lvl="0" indent="-261938">
              <a:buFont typeface="+mj-lt"/>
              <a:buAutoNum type="arabicPeriod"/>
            </a:pPr>
            <a:r>
              <a:rPr lang="ru-RU" sz="1400" dirty="0">
                <a:solidFill>
                  <a:prstClr val="black"/>
                </a:solidFill>
                <a:latin typeface="Huawei Sans" panose="020C0503030203020204" pitchFamily="34" charset="0"/>
              </a:rPr>
              <a:t>Обнаружение точкой доступа контроллера доступа и установление с ним соединения в виде туннеля CAPWAP.</a:t>
            </a:r>
          </a:p>
          <a:p>
            <a:pPr marL="261938" lvl="0" indent="-261938">
              <a:buFont typeface="+mj-lt"/>
              <a:buAutoNum type="arabicPeriod"/>
            </a:pPr>
            <a:r>
              <a:rPr lang="ru-RU" sz="1400" dirty="0">
                <a:solidFill>
                  <a:prstClr val="black"/>
                </a:solidFill>
                <a:latin typeface="Huawei Sans" panose="020C0503030203020204" pitchFamily="34" charset="0"/>
              </a:rPr>
              <a:t>Контроль доступа AP</a:t>
            </a:r>
          </a:p>
          <a:p>
            <a:pPr marL="261938" lvl="0" indent="-261938">
              <a:buFont typeface="+mj-lt"/>
              <a:buAutoNum type="arabicPeriod"/>
            </a:pPr>
            <a:r>
              <a:rPr lang="ru-RU" sz="1400" dirty="0">
                <a:solidFill>
                  <a:prstClr val="black"/>
                </a:solidFill>
                <a:latin typeface="Huawei Sans" panose="020C0503030203020204" pitchFamily="34" charset="0"/>
              </a:rPr>
              <a:t>Обновление AP</a:t>
            </a:r>
          </a:p>
          <a:p>
            <a:pPr marL="261938" lvl="0" indent="-261938">
              <a:buFont typeface="+mj-lt"/>
              <a:buAutoNum type="arabicPeriod"/>
            </a:pPr>
            <a:r>
              <a:rPr lang="ru-RU" sz="1400" dirty="0">
                <a:solidFill>
                  <a:prstClr val="black"/>
                </a:solidFill>
                <a:latin typeface="Huawei Sans" panose="020C0503030203020204" pitchFamily="34" charset="0"/>
              </a:rPr>
              <a:t>Обеспечение работы туннеля CAPWAP</a:t>
            </a:r>
          </a:p>
        </p:txBody>
      </p:sp>
      <p:sp>
        <p:nvSpPr>
          <p:cNvPr id="42" name="圆角矩形 41"/>
          <p:cNvSpPr/>
          <p:nvPr/>
        </p:nvSpPr>
        <p:spPr>
          <a:xfrm>
            <a:off x="5868941" y="2056776"/>
            <a:ext cx="5233192" cy="364249"/>
          </a:xfrm>
          <a:prstGeom prst="round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504000" tIns="0" rIns="0" bIns="0" numCol="1" spcCol="0" rtlCol="0" fromWordArt="0" anchor="ctr" anchorCtr="0" forceAA="0" compatLnSpc="1">
            <a:prstTxWarp prst="textNoShape">
              <a:avLst/>
            </a:prstTxWarp>
            <a:noAutofit/>
          </a:bodyPr>
          <a:lstStyle/>
          <a:p>
            <a:r>
              <a:rPr lang="ru-RU" sz="1600" dirty="0">
                <a:solidFill>
                  <a:srgbClr val="1D1D1A"/>
                </a:solidFill>
                <a:latin typeface="Huawei Sans" panose="020C0503030203020204" pitchFamily="34" charset="0"/>
              </a:rPr>
              <a:t>Подключение AP</a:t>
            </a:r>
          </a:p>
        </p:txBody>
      </p:sp>
      <p:sp>
        <p:nvSpPr>
          <p:cNvPr id="43" name="椭圆 42"/>
          <p:cNvSpPr>
            <a:spLocks noChangeAspect="1"/>
          </p:cNvSpPr>
          <p:nvPr/>
        </p:nvSpPr>
        <p:spPr>
          <a:xfrm>
            <a:off x="6035322" y="2112900"/>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ru-RU" sz="1400" b="1" dirty="0">
                <a:solidFill>
                  <a:schemeClr val="bg1"/>
                </a:solidFill>
                <a:latin typeface="Huawei Sans" panose="020C0503030203020204" pitchFamily="34" charset="0"/>
              </a:rPr>
              <a:t>1</a:t>
            </a:r>
          </a:p>
        </p:txBody>
      </p:sp>
      <p:sp>
        <p:nvSpPr>
          <p:cNvPr id="50" name="圆角矩形 49"/>
          <p:cNvSpPr/>
          <p:nvPr/>
        </p:nvSpPr>
        <p:spPr>
          <a:xfrm>
            <a:off x="5868941" y="4869303"/>
            <a:ext cx="5233192" cy="364249"/>
          </a:xfrm>
          <a:prstGeom prst="roundRect">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504000" tIns="0" rIns="0" bIns="0" numCol="1" spcCol="0" rtlCol="0" fromWordArt="0" anchor="ctr" anchorCtr="0" forceAA="0" compatLnSpc="1">
            <a:prstTxWarp prst="textNoShape">
              <a:avLst/>
            </a:prstTxWarp>
            <a:noAutofit/>
          </a:bodyPr>
          <a:lstStyle/>
          <a:p>
            <a:r>
              <a:rPr lang="ru-RU" sz="1600">
                <a:solidFill>
                  <a:srgbClr val="1D1D1A"/>
                </a:solidFill>
                <a:latin typeface="Huawei Sans" panose="020C0503030203020204" pitchFamily="34" charset="0"/>
              </a:rPr>
              <a:t>Получение сервисной конфигурации WLAN</a:t>
            </a:r>
          </a:p>
        </p:txBody>
      </p:sp>
      <p:sp>
        <p:nvSpPr>
          <p:cNvPr id="52" name="椭圆 51"/>
          <p:cNvSpPr>
            <a:spLocks noChangeAspect="1"/>
          </p:cNvSpPr>
          <p:nvPr/>
        </p:nvSpPr>
        <p:spPr>
          <a:xfrm>
            <a:off x="6081957" y="4943427"/>
            <a:ext cx="216000" cy="216000"/>
          </a:xfrm>
          <a:prstGeom prst="ellipse">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ru-RU" sz="1400" dirty="0">
                <a:solidFill>
                  <a:srgbClr val="00B0F0"/>
                </a:solidFill>
                <a:latin typeface="Huawei Sans" panose="020C0503030203020204" pitchFamily="34" charset="0"/>
              </a:rPr>
              <a:t>2</a:t>
            </a:r>
          </a:p>
        </p:txBody>
      </p:sp>
      <p:sp>
        <p:nvSpPr>
          <p:cNvPr id="55" name="圆角矩形 54"/>
          <p:cNvSpPr/>
          <p:nvPr/>
        </p:nvSpPr>
        <p:spPr>
          <a:xfrm>
            <a:off x="5868941" y="5287758"/>
            <a:ext cx="5233192" cy="364249"/>
          </a:xfrm>
          <a:prstGeom prst="roundRect">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504000" tIns="0" rIns="0" bIns="0" numCol="1" spcCol="0" rtlCol="0" fromWordArt="0" anchor="ctr" anchorCtr="0" forceAA="0" compatLnSpc="1">
            <a:prstTxWarp prst="textNoShape">
              <a:avLst/>
            </a:prstTxWarp>
            <a:noAutofit/>
          </a:bodyPr>
          <a:lstStyle/>
          <a:p>
            <a:r>
              <a:rPr lang="ru-RU" sz="1600">
                <a:solidFill>
                  <a:srgbClr val="1D1D1A"/>
                </a:solidFill>
                <a:latin typeface="Huawei Sans" panose="020C0503030203020204" pitchFamily="34" charset="0"/>
              </a:rPr>
              <a:t>Подключение STA</a:t>
            </a:r>
          </a:p>
        </p:txBody>
      </p:sp>
      <p:sp>
        <p:nvSpPr>
          <p:cNvPr id="56" name="椭圆 55"/>
          <p:cNvSpPr>
            <a:spLocks noChangeAspect="1"/>
          </p:cNvSpPr>
          <p:nvPr/>
        </p:nvSpPr>
        <p:spPr>
          <a:xfrm>
            <a:off x="6081957" y="5361882"/>
            <a:ext cx="216000" cy="216000"/>
          </a:xfrm>
          <a:prstGeom prst="ellipse">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ru-RU" sz="1400">
                <a:solidFill>
                  <a:srgbClr val="00B0F0"/>
                </a:solidFill>
                <a:latin typeface="Huawei Sans" panose="020C0503030203020204" pitchFamily="34" charset="0"/>
              </a:rPr>
              <a:t>3</a:t>
            </a:r>
          </a:p>
        </p:txBody>
      </p:sp>
      <p:sp>
        <p:nvSpPr>
          <p:cNvPr id="58" name="圆角矩形 57"/>
          <p:cNvSpPr/>
          <p:nvPr/>
        </p:nvSpPr>
        <p:spPr>
          <a:xfrm>
            <a:off x="5868941" y="5706214"/>
            <a:ext cx="5233192" cy="364249"/>
          </a:xfrm>
          <a:prstGeom prst="roundRect">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504000" tIns="0" rIns="0" bIns="0" numCol="1" spcCol="0" rtlCol="0" fromWordArt="0" anchor="ctr" anchorCtr="0" forceAA="0" compatLnSpc="1">
            <a:prstTxWarp prst="textNoShape">
              <a:avLst/>
            </a:prstTxWarp>
            <a:noAutofit/>
          </a:bodyPr>
          <a:lstStyle/>
          <a:p>
            <a:r>
              <a:rPr lang="ru-RU" sz="1600">
                <a:solidFill>
                  <a:srgbClr val="1D1D1A"/>
                </a:solidFill>
                <a:latin typeface="Huawei Sans" panose="020C0503030203020204" pitchFamily="34" charset="0"/>
              </a:rPr>
              <a:t>Передача сервисных данных WLAN</a:t>
            </a:r>
          </a:p>
        </p:txBody>
      </p:sp>
      <p:sp>
        <p:nvSpPr>
          <p:cNvPr id="59" name="椭圆 58"/>
          <p:cNvSpPr>
            <a:spLocks noChangeAspect="1"/>
          </p:cNvSpPr>
          <p:nvPr/>
        </p:nvSpPr>
        <p:spPr>
          <a:xfrm>
            <a:off x="6081957" y="5780338"/>
            <a:ext cx="216000" cy="216000"/>
          </a:xfrm>
          <a:prstGeom prst="ellipse">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ru-RU" sz="1400">
                <a:solidFill>
                  <a:srgbClr val="00B0F0"/>
                </a:solidFill>
                <a:latin typeface="Huawei Sans" panose="020C0503030203020204" pitchFamily="34" charset="0"/>
              </a:rPr>
              <a:t>4</a:t>
            </a:r>
          </a:p>
        </p:txBody>
      </p:sp>
      <p:sp>
        <p:nvSpPr>
          <p:cNvPr id="49" name="五边形 48"/>
          <p:cNvSpPr/>
          <p:nvPr/>
        </p:nvSpPr>
        <p:spPr bwMode="auto">
          <a:xfrm>
            <a:off x="8148115" y="87153"/>
            <a:ext cx="900100" cy="283663"/>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b="1">
                <a:solidFill>
                  <a:schemeClr val="bg1"/>
                </a:solidFill>
                <a:latin typeface="Huawei Sans" panose="020C0503030203020204" pitchFamily="34" charset="0"/>
              </a:rPr>
              <a:t>Подключение AP</a:t>
            </a:r>
          </a:p>
        </p:txBody>
      </p:sp>
      <p:sp>
        <p:nvSpPr>
          <p:cNvPr id="51" name="燕尾形 50"/>
          <p:cNvSpPr/>
          <p:nvPr/>
        </p:nvSpPr>
        <p:spPr bwMode="auto">
          <a:xfrm>
            <a:off x="8964285" y="87153"/>
            <a:ext cx="1080000" cy="28366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Передача конфигурации</a:t>
            </a:r>
          </a:p>
        </p:txBody>
      </p:sp>
      <p:sp>
        <p:nvSpPr>
          <p:cNvPr id="54" name="燕尾形 53"/>
          <p:cNvSpPr/>
          <p:nvPr/>
        </p:nvSpPr>
        <p:spPr bwMode="auto">
          <a:xfrm>
            <a:off x="9960355" y="87153"/>
            <a:ext cx="108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Подключение STA</a:t>
            </a:r>
          </a:p>
        </p:txBody>
      </p:sp>
      <p:sp>
        <p:nvSpPr>
          <p:cNvPr id="57" name="燕尾形 56"/>
          <p:cNvSpPr/>
          <p:nvPr/>
        </p:nvSpPr>
        <p:spPr bwMode="auto">
          <a:xfrm>
            <a:off x="10956425" y="87153"/>
            <a:ext cx="108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Передача данных</a:t>
            </a:r>
          </a:p>
        </p:txBody>
      </p:sp>
      <p:grpSp>
        <p:nvGrpSpPr>
          <p:cNvPr id="47" name="组合 46"/>
          <p:cNvGrpSpPr/>
          <p:nvPr/>
        </p:nvGrpSpPr>
        <p:grpSpPr>
          <a:xfrm>
            <a:off x="749481" y="1363792"/>
            <a:ext cx="3753047" cy="4835052"/>
            <a:chOff x="749481" y="1363792"/>
            <a:chExt cx="3753047" cy="4835052"/>
          </a:xfrm>
        </p:grpSpPr>
        <p:grpSp>
          <p:nvGrpSpPr>
            <p:cNvPr id="48" name="组合 47"/>
            <p:cNvGrpSpPr/>
            <p:nvPr/>
          </p:nvGrpSpPr>
          <p:grpSpPr>
            <a:xfrm>
              <a:off x="749481" y="1363792"/>
              <a:ext cx="3753047" cy="4409868"/>
              <a:chOff x="749481" y="1363792"/>
              <a:chExt cx="3753047" cy="4409868"/>
            </a:xfrm>
          </p:grpSpPr>
          <p:cxnSp>
            <p:nvCxnSpPr>
              <p:cNvPr id="63" name="直接连接符 62"/>
              <p:cNvCxnSpPr/>
              <p:nvPr/>
            </p:nvCxnSpPr>
            <p:spPr>
              <a:xfrm flipH="1">
                <a:off x="2970944" y="3635960"/>
                <a:ext cx="117048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2738669" y="1881806"/>
                <a:ext cx="0" cy="266824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5" name="图片 102" descr="AC-蓝.png"/>
              <p:cNvPicPr>
                <a:picLocks noChangeAspect="1"/>
              </p:cNvPicPr>
              <p:nvPr/>
            </p:nvPicPr>
            <p:blipFill>
              <a:blip r:embed="rId3" cstate="print"/>
              <a:stretch>
                <a:fillRect/>
              </a:stretch>
            </p:blipFill>
            <p:spPr>
              <a:xfrm>
                <a:off x="3902727" y="3414753"/>
                <a:ext cx="541200" cy="442800"/>
              </a:xfrm>
              <a:prstGeom prst="rect">
                <a:avLst/>
              </a:prstGeom>
            </p:spPr>
          </p:pic>
          <p:sp>
            <p:nvSpPr>
              <p:cNvPr id="66" name="文本框 65"/>
              <p:cNvSpPr txBox="1"/>
              <p:nvPr/>
            </p:nvSpPr>
            <p:spPr>
              <a:xfrm>
                <a:off x="3969366" y="3158462"/>
                <a:ext cx="386644" cy="276999"/>
              </a:xfrm>
              <a:prstGeom prst="rect">
                <a:avLst/>
              </a:prstGeom>
              <a:noFill/>
            </p:spPr>
            <p:txBody>
              <a:bodyPr wrap="none" rtlCol="0">
                <a:spAutoFit/>
              </a:bodyPr>
              <a:lstStyle/>
              <a:p>
                <a:r>
                  <a:rPr lang="ru-RU" sz="1200" b="1">
                    <a:latin typeface="Huawei Sans" panose="020C0503030203020204" pitchFamily="34" charset="0"/>
                  </a:rPr>
                  <a:t>AC</a:t>
                </a:r>
              </a:p>
            </p:txBody>
          </p:sp>
          <p:grpSp>
            <p:nvGrpSpPr>
              <p:cNvPr id="67" name="Group 165"/>
              <p:cNvGrpSpPr/>
              <p:nvPr/>
            </p:nvGrpSpPr>
            <p:grpSpPr>
              <a:xfrm rot="10800000">
                <a:off x="1334982" y="4556391"/>
                <a:ext cx="2818362" cy="896978"/>
                <a:chOff x="-1233037" y="914446"/>
                <a:chExt cx="1573823" cy="778776"/>
              </a:xfrm>
            </p:grpSpPr>
            <p:cxnSp>
              <p:nvCxnSpPr>
                <p:cNvPr id="84" name="Straight Connector 166"/>
                <p:cNvCxnSpPr/>
                <p:nvPr/>
              </p:nvCxnSpPr>
              <p:spPr>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Straight Connector 167"/>
                <p:cNvCxnSpPr/>
                <p:nvPr/>
              </p:nvCxnSpPr>
              <p:spPr>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68" name="图片 76" descr="接入交换机.png"/>
              <p:cNvPicPr>
                <a:picLocks noChangeAspect="1"/>
              </p:cNvPicPr>
              <p:nvPr/>
            </p:nvPicPr>
            <p:blipFill>
              <a:blip r:embed="rId4" cstate="print"/>
              <a:stretch>
                <a:fillRect/>
              </a:stretch>
            </p:blipFill>
            <p:spPr>
              <a:xfrm>
                <a:off x="2466949" y="4358666"/>
                <a:ext cx="541200" cy="442800"/>
              </a:xfrm>
              <a:prstGeom prst="rect">
                <a:avLst/>
              </a:prstGeom>
            </p:spPr>
          </p:pic>
          <p:grpSp>
            <p:nvGrpSpPr>
              <p:cNvPr id="69" name="Group 3"/>
              <p:cNvGrpSpPr/>
              <p:nvPr/>
            </p:nvGrpSpPr>
            <p:grpSpPr>
              <a:xfrm>
                <a:off x="2615463" y="5489641"/>
                <a:ext cx="261965" cy="61979"/>
                <a:chOff x="559282" y="6488261"/>
                <a:chExt cx="261965" cy="61979"/>
              </a:xfrm>
              <a:solidFill>
                <a:schemeClr val="bg1">
                  <a:lumMod val="50000"/>
                </a:schemeClr>
              </a:solidFill>
            </p:grpSpPr>
            <p:sp>
              <p:nvSpPr>
                <p:cNvPr id="81" name="Oval 1"/>
                <p:cNvSpPr>
                  <a:spLocks noChangeAspect="1"/>
                </p:cNvSpPr>
                <p:nvPr/>
              </p:nvSpPr>
              <p:spPr>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sp>
              <p:nvSpPr>
                <p:cNvPr id="82" name="Oval 174"/>
                <p:cNvSpPr>
                  <a:spLocks noChangeAspect="1"/>
                </p:cNvSpPr>
                <p:nvPr/>
              </p:nvSpPr>
              <p:spPr>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sp>
              <p:nvSpPr>
                <p:cNvPr id="83" name="Oval 175"/>
                <p:cNvSpPr>
                  <a:spLocks noChangeAspect="1"/>
                </p:cNvSpPr>
                <p:nvPr/>
              </p:nvSpPr>
              <p:spPr>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grpSp>
          <p:cxnSp>
            <p:nvCxnSpPr>
              <p:cNvPr id="70" name="直接连接符 69"/>
              <p:cNvCxnSpPr/>
              <p:nvPr/>
            </p:nvCxnSpPr>
            <p:spPr>
              <a:xfrm flipH="1">
                <a:off x="1334981" y="3635960"/>
                <a:ext cx="118348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1" name="图片 72" descr="交换机.png"/>
              <p:cNvPicPr>
                <a:picLocks noChangeAspect="1"/>
              </p:cNvPicPr>
              <p:nvPr/>
            </p:nvPicPr>
            <p:blipFill>
              <a:blip r:embed="rId5" cstate="print"/>
              <a:stretch>
                <a:fillRect/>
              </a:stretch>
            </p:blipFill>
            <p:spPr>
              <a:xfrm>
                <a:off x="1006122" y="3396497"/>
                <a:ext cx="539412" cy="442800"/>
              </a:xfrm>
              <a:prstGeom prst="rect">
                <a:avLst/>
              </a:prstGeom>
            </p:spPr>
          </p:pic>
          <p:pic>
            <p:nvPicPr>
              <p:cNvPr id="72"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460420" y="2303909"/>
                <a:ext cx="541200" cy="442800"/>
              </a:xfrm>
              <a:prstGeom prst="rect">
                <a:avLst/>
              </a:prstGeom>
            </p:spPr>
          </p:pic>
          <p:sp>
            <p:nvSpPr>
              <p:cNvPr id="73" name="文本框 72"/>
              <p:cNvSpPr txBox="1"/>
              <p:nvPr/>
            </p:nvSpPr>
            <p:spPr>
              <a:xfrm>
                <a:off x="749481" y="3158462"/>
                <a:ext cx="1119217" cy="276999"/>
              </a:xfrm>
              <a:prstGeom prst="rect">
                <a:avLst/>
              </a:prstGeom>
              <a:noFill/>
            </p:spPr>
            <p:txBody>
              <a:bodyPr wrap="none" rtlCol="0">
                <a:spAutoFit/>
              </a:bodyPr>
              <a:lstStyle/>
              <a:p>
                <a:pPr algn="ctr"/>
                <a:r>
                  <a:rPr lang="ru-RU" sz="1200" b="1">
                    <a:latin typeface="Huawei Sans" panose="020C0503030203020204" pitchFamily="34" charset="0"/>
                  </a:rPr>
                  <a:t>DHCP-сервер</a:t>
                </a:r>
              </a:p>
            </p:txBody>
          </p:sp>
          <p:pic>
            <p:nvPicPr>
              <p:cNvPr id="74" name="图片 105" descr="AP.png"/>
              <p:cNvPicPr>
                <a:picLocks noChangeAspect="1"/>
              </p:cNvPicPr>
              <p:nvPr/>
            </p:nvPicPr>
            <p:blipFill>
              <a:blip r:embed="rId7" cstate="print"/>
              <a:stretch>
                <a:fillRect/>
              </a:stretch>
            </p:blipFill>
            <p:spPr>
              <a:xfrm>
                <a:off x="1095898" y="5341660"/>
                <a:ext cx="527999" cy="432000"/>
              </a:xfrm>
              <a:prstGeom prst="rect">
                <a:avLst/>
              </a:prstGeom>
            </p:spPr>
          </p:pic>
          <p:pic>
            <p:nvPicPr>
              <p:cNvPr id="75" name="图片 105" descr="AP.png"/>
              <p:cNvPicPr>
                <a:picLocks noChangeAspect="1"/>
              </p:cNvPicPr>
              <p:nvPr/>
            </p:nvPicPr>
            <p:blipFill>
              <a:blip r:embed="rId7" cstate="print"/>
              <a:stretch>
                <a:fillRect/>
              </a:stretch>
            </p:blipFill>
            <p:spPr>
              <a:xfrm>
                <a:off x="3974529" y="5341660"/>
                <a:ext cx="527999" cy="432000"/>
              </a:xfrm>
              <a:prstGeom prst="rect">
                <a:avLst/>
              </a:prstGeom>
            </p:spPr>
          </p:pic>
          <p:sp>
            <p:nvSpPr>
              <p:cNvPr id="76" name="Freeform 159"/>
              <p:cNvSpPr/>
              <p:nvPr/>
            </p:nvSpPr>
            <p:spPr>
              <a:xfrm flipH="1">
                <a:off x="2155509" y="1363792"/>
                <a:ext cx="1115328" cy="58301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Huawei Sans" panose="020C0503030203020204" pitchFamily="34" charset="0"/>
                </a:endParaRPr>
              </a:p>
            </p:txBody>
          </p:sp>
          <p:sp>
            <p:nvSpPr>
              <p:cNvPr id="77" name="文本框 76"/>
              <p:cNvSpPr txBox="1"/>
              <p:nvPr/>
            </p:nvSpPr>
            <p:spPr>
              <a:xfrm>
                <a:off x="2221864" y="1514626"/>
                <a:ext cx="1031370" cy="461665"/>
              </a:xfrm>
              <a:prstGeom prst="rect">
                <a:avLst/>
              </a:prstGeom>
              <a:noFill/>
            </p:spPr>
            <p:txBody>
              <a:bodyPr wrap="square" rtlCol="0">
                <a:spAutoFit/>
              </a:bodyPr>
              <a:lstStyle/>
              <a:p>
                <a:pPr algn="ctr"/>
                <a:r>
                  <a:rPr lang="ru-RU" sz="1200" dirty="0" err="1">
                    <a:solidFill>
                      <a:schemeClr val="bg1">
                        <a:lumMod val="50000"/>
                      </a:schemeClr>
                    </a:solidFill>
                    <a:latin typeface="Huawei Sans" panose="020C0503030203020204" pitchFamily="34" charset="0"/>
                  </a:rPr>
                  <a:t>Кампусная</a:t>
                </a:r>
                <a:r>
                  <a:rPr lang="ru-RU" sz="1200" dirty="0">
                    <a:solidFill>
                      <a:schemeClr val="bg1">
                        <a:lumMod val="50000"/>
                      </a:schemeClr>
                    </a:solidFill>
                    <a:latin typeface="Huawei Sans" panose="020C0503030203020204" pitchFamily="34" charset="0"/>
                  </a:rPr>
                  <a:t> сеть</a:t>
                </a:r>
              </a:p>
            </p:txBody>
          </p:sp>
          <p:sp>
            <p:nvSpPr>
              <p:cNvPr id="78" name="文本框 77"/>
              <p:cNvSpPr txBox="1"/>
              <p:nvPr/>
            </p:nvSpPr>
            <p:spPr>
              <a:xfrm>
                <a:off x="1168178" y="5065283"/>
                <a:ext cx="383438" cy="276999"/>
              </a:xfrm>
              <a:prstGeom prst="rect">
                <a:avLst/>
              </a:prstGeom>
              <a:noFill/>
            </p:spPr>
            <p:txBody>
              <a:bodyPr wrap="none" rtlCol="0">
                <a:spAutoFit/>
              </a:bodyPr>
              <a:lstStyle/>
              <a:p>
                <a:r>
                  <a:rPr lang="ru-RU" sz="1200" b="1">
                    <a:latin typeface="Huawei Sans" panose="020C0503030203020204" pitchFamily="34" charset="0"/>
                  </a:rPr>
                  <a:t>AP</a:t>
                </a:r>
              </a:p>
            </p:txBody>
          </p:sp>
          <p:sp>
            <p:nvSpPr>
              <p:cNvPr id="79" name="文本框 78"/>
              <p:cNvSpPr txBox="1"/>
              <p:nvPr/>
            </p:nvSpPr>
            <p:spPr>
              <a:xfrm>
                <a:off x="4046809" y="5065283"/>
                <a:ext cx="383438" cy="276999"/>
              </a:xfrm>
              <a:prstGeom prst="rect">
                <a:avLst/>
              </a:prstGeom>
              <a:noFill/>
            </p:spPr>
            <p:txBody>
              <a:bodyPr wrap="none" rtlCol="0">
                <a:spAutoFit/>
              </a:bodyPr>
              <a:lstStyle/>
              <a:p>
                <a:r>
                  <a:rPr lang="ru-RU" sz="1200" b="1">
                    <a:latin typeface="Huawei Sans" panose="020C0503030203020204" pitchFamily="34" charset="0"/>
                  </a:rPr>
                  <a:t>AP</a:t>
                </a:r>
              </a:p>
            </p:txBody>
          </p:sp>
          <p:pic>
            <p:nvPicPr>
              <p:cNvPr id="80" name="图片 86" descr="核心交换机.png"/>
              <p:cNvPicPr>
                <a:picLocks noChangeAspect="1"/>
              </p:cNvPicPr>
              <p:nvPr/>
            </p:nvPicPr>
            <p:blipFill>
              <a:blip r:embed="rId8" cstate="print"/>
              <a:stretch>
                <a:fillRect/>
              </a:stretch>
            </p:blipFill>
            <p:spPr>
              <a:xfrm>
                <a:off x="2473145" y="3414753"/>
                <a:ext cx="541200" cy="442800"/>
              </a:xfrm>
              <a:prstGeom prst="rect">
                <a:avLst/>
              </a:prstGeom>
            </p:spPr>
          </p:pic>
        </p:grpSp>
        <p:pic>
          <p:nvPicPr>
            <p:cNvPr id="60" name="图片 59" descr="故障链路.png"/>
            <p:cNvPicPr>
              <a:picLocks noChangeAspect="1"/>
            </p:cNvPicPr>
            <p:nvPr/>
          </p:nvPicPr>
          <p:blipFill>
            <a:blip r:embed="rId9" cstate="print"/>
            <a:stretch>
              <a:fillRect/>
            </a:stretch>
          </p:blipFill>
          <p:spPr>
            <a:xfrm>
              <a:off x="1754992" y="5760533"/>
              <a:ext cx="540000" cy="402667"/>
            </a:xfrm>
            <a:prstGeom prst="rect">
              <a:avLst/>
            </a:prstGeom>
          </p:spPr>
        </p:pic>
        <p:pic>
          <p:nvPicPr>
            <p:cNvPr id="61" name="图片 60" descr="笔记本电脑.png"/>
            <p:cNvPicPr>
              <a:picLocks noChangeAspect="1"/>
            </p:cNvPicPr>
            <p:nvPr/>
          </p:nvPicPr>
          <p:blipFill>
            <a:blip r:embed="rId10" cstate="print"/>
            <a:stretch>
              <a:fillRect/>
            </a:stretch>
          </p:blipFill>
          <p:spPr>
            <a:xfrm>
              <a:off x="2584059" y="5810251"/>
              <a:ext cx="539779" cy="338400"/>
            </a:xfrm>
            <a:prstGeom prst="rect">
              <a:avLst/>
            </a:prstGeom>
          </p:spPr>
        </p:pic>
        <p:pic>
          <p:nvPicPr>
            <p:cNvPr id="62" name="图片 61" descr="SAN网络-蓝.png"/>
            <p:cNvPicPr>
              <a:picLocks noChangeAspect="1"/>
            </p:cNvPicPr>
            <p:nvPr/>
          </p:nvPicPr>
          <p:blipFill>
            <a:blip r:embed="rId11" cstate="print"/>
            <a:stretch>
              <a:fillRect/>
            </a:stretch>
          </p:blipFill>
          <p:spPr>
            <a:xfrm>
              <a:off x="3442541" y="5760533"/>
              <a:ext cx="267540" cy="438311"/>
            </a:xfrm>
            <a:prstGeom prst="rect">
              <a:avLst/>
            </a:prstGeom>
          </p:spPr>
        </p:pic>
      </p:grpSp>
    </p:spTree>
    <p:extLst>
      <p:ext uri="{BB962C8B-B14F-4D97-AF65-F5344CB8AC3E}">
        <p14:creationId xmlns:p14="http://schemas.microsoft.com/office/powerpoint/2010/main" val="188479990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3653226" y="1242453"/>
            <a:ext cx="8010040" cy="4680000"/>
          </a:xfrm>
        </p:spPr>
        <p:txBody>
          <a:bodyPr/>
          <a:lstStyle/>
          <a:p>
            <a:pPr>
              <a:lnSpc>
                <a:spcPct val="120000"/>
              </a:lnSpc>
            </a:pPr>
            <a:r>
              <a:rPr lang="ru-RU" sz="2000" dirty="0"/>
              <a:t>Точка доступа может взаимодействовать с контроллером доступа только после получения IP-адреса.</a:t>
            </a:r>
          </a:p>
          <a:p>
            <a:pPr>
              <a:lnSpc>
                <a:spcPct val="120000"/>
              </a:lnSpc>
            </a:pPr>
            <a:endParaRPr lang="en-US" altLang="zh-CN" sz="2000" dirty="0"/>
          </a:p>
        </p:txBody>
      </p:sp>
      <p:sp>
        <p:nvSpPr>
          <p:cNvPr id="2" name="标题 1"/>
          <p:cNvSpPr>
            <a:spLocks noGrp="1"/>
          </p:cNvSpPr>
          <p:nvPr>
            <p:ph type="title"/>
          </p:nvPr>
        </p:nvSpPr>
        <p:spPr/>
        <p:txBody>
          <a:bodyPr/>
          <a:lstStyle/>
          <a:p>
            <a:r>
              <a:rPr lang="ru-RU"/>
              <a:t>Получение точками доступа IP-адресов</a:t>
            </a:r>
          </a:p>
        </p:txBody>
      </p:sp>
      <p:sp>
        <p:nvSpPr>
          <p:cNvPr id="51" name="圆角矩形 75"/>
          <p:cNvSpPr/>
          <p:nvPr/>
        </p:nvSpPr>
        <p:spPr>
          <a:xfrm>
            <a:off x="3654639" y="2118747"/>
            <a:ext cx="7570651" cy="39402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ru-RU" b="1">
                <a:solidFill>
                  <a:prstClr val="white"/>
                </a:solidFill>
                <a:latin typeface="Huawei Sans" panose="020C0503030203020204" pitchFamily="34" charset="0"/>
              </a:rPr>
              <a:t>Получение IP-адреса</a:t>
            </a:r>
          </a:p>
        </p:txBody>
      </p:sp>
      <p:sp>
        <p:nvSpPr>
          <p:cNvPr id="52" name="圆角矩形 75"/>
          <p:cNvSpPr/>
          <p:nvPr/>
        </p:nvSpPr>
        <p:spPr>
          <a:xfrm>
            <a:off x="3653226" y="2579495"/>
            <a:ext cx="7570651" cy="316888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ctr" anchorCtr="0">
            <a:noAutofit/>
          </a:bodyPr>
          <a:lstStyle/>
          <a:p>
            <a:pPr marL="177800" indent="-177800">
              <a:spcAft>
                <a:spcPts val="300"/>
              </a:spcAft>
              <a:buFont typeface="Arial" panose="020B0604020202020204" pitchFamily="34" charset="0"/>
              <a:buChar char="•"/>
            </a:pPr>
            <a:r>
              <a:rPr lang="ru-RU" sz="1600" dirty="0">
                <a:solidFill>
                  <a:srgbClr val="EC7061"/>
                </a:solidFill>
                <a:latin typeface="Huawei Sans" panose="020C0503030203020204" pitchFamily="34" charset="0"/>
              </a:rPr>
              <a:t>AP может получить IP-адрес</a:t>
            </a:r>
            <a:r>
              <a:rPr lang="ru-RU" sz="1600" dirty="0">
                <a:solidFill>
                  <a:schemeClr val="tx1"/>
                </a:solidFill>
                <a:latin typeface="Huawei Sans" panose="020C0503030203020204" pitchFamily="34" charset="0"/>
              </a:rPr>
              <a:t> в любом из следующих режимов:</a:t>
            </a:r>
          </a:p>
          <a:p>
            <a:pPr marL="360000" lvl="1" indent="-180000">
              <a:spcAft>
                <a:spcPts val="400"/>
              </a:spcAft>
              <a:buFont typeface="Huawei Sans" panose="020C0503030203020204" pitchFamily="34" charset="0"/>
              <a:buChar char="▫"/>
            </a:pPr>
            <a:r>
              <a:rPr lang="ru-RU" sz="1600" dirty="0">
                <a:solidFill>
                  <a:prstClr val="black"/>
                </a:solidFill>
                <a:latin typeface="Huawei Sans" panose="020C0503030203020204" pitchFamily="34" charset="0"/>
              </a:rPr>
              <a:t>Статический режим: пользователь входит в AP и настраивает свой IP-адрес.</a:t>
            </a:r>
          </a:p>
          <a:p>
            <a:pPr marL="360000" lvl="1" indent="-180000">
              <a:spcAft>
                <a:spcPts val="400"/>
              </a:spcAft>
              <a:buFont typeface="Huawei Sans" panose="020C0503030203020204" pitchFamily="34" charset="0"/>
              <a:buChar char="▫"/>
            </a:pPr>
            <a:r>
              <a:rPr lang="ru-RU" sz="1600" dirty="0">
                <a:solidFill>
                  <a:prstClr val="black"/>
                </a:solidFill>
                <a:latin typeface="Huawei Sans" panose="020C0503030203020204" pitchFamily="34" charset="0"/>
              </a:rPr>
              <a:t>Режим DHCP: точка доступа является DHCP-клиентом и запрашивает IP-адрес у DHCP-сервера.</a:t>
            </a:r>
          </a:p>
          <a:p>
            <a:pPr marL="177800" lvl="1" indent="-177800">
              <a:spcAft>
                <a:spcPts val="300"/>
              </a:spcAft>
              <a:buFont typeface="Arial" panose="020B0604020202020204" pitchFamily="34" charset="0"/>
              <a:buChar char="•"/>
            </a:pPr>
            <a:r>
              <a:rPr lang="ru-RU" sz="1600" dirty="0">
                <a:solidFill>
                  <a:schemeClr val="tx1"/>
                </a:solidFill>
                <a:latin typeface="Huawei Sans" panose="020C0503030203020204" pitchFamily="34" charset="0"/>
              </a:rPr>
              <a:t>Стандартные решения:</a:t>
            </a:r>
          </a:p>
          <a:p>
            <a:pPr marL="360000" lvl="1" indent="-180000">
              <a:spcAft>
                <a:spcPts val="400"/>
              </a:spcAft>
              <a:buFont typeface="Huawei Sans" panose="020C0503030203020204" pitchFamily="34" charset="0"/>
              <a:buChar char="▫"/>
            </a:pPr>
            <a:r>
              <a:rPr lang="ru-RU" sz="1600" dirty="0">
                <a:solidFill>
                  <a:prstClr val="black"/>
                </a:solidFill>
                <a:latin typeface="Huawei Sans" panose="020C0503030203020204" pitchFamily="34" charset="0"/>
              </a:rPr>
              <a:t>Разверните выделенный DHCP-сервер для назначения IP-адресов точкам доступа.</a:t>
            </a:r>
          </a:p>
          <a:p>
            <a:pPr marL="360000" lvl="1" indent="-180000">
              <a:spcAft>
                <a:spcPts val="400"/>
              </a:spcAft>
              <a:buFont typeface="Huawei Sans" panose="020C0503030203020204" pitchFamily="34" charset="0"/>
              <a:buChar char="▫"/>
            </a:pPr>
            <a:r>
              <a:rPr lang="ru-RU" sz="1600" dirty="0">
                <a:solidFill>
                  <a:prstClr val="black"/>
                </a:solidFill>
                <a:latin typeface="Huawei Sans" panose="020C0503030203020204" pitchFamily="34" charset="0"/>
              </a:rPr>
              <a:t>Настройте в AC функцию назначения IP-адресов точкам доступа.</a:t>
            </a:r>
          </a:p>
          <a:p>
            <a:pPr marL="360000" lvl="1" indent="-180000">
              <a:spcAft>
                <a:spcPts val="400"/>
              </a:spcAft>
              <a:buFont typeface="Huawei Sans" panose="020C0503030203020204" pitchFamily="34" charset="0"/>
              <a:buChar char="▫"/>
            </a:pPr>
            <a:r>
              <a:rPr lang="ru-RU" sz="1600" dirty="0">
                <a:solidFill>
                  <a:prstClr val="black"/>
                </a:solidFill>
                <a:latin typeface="Huawei Sans" panose="020C0503030203020204" pitchFamily="34" charset="0"/>
              </a:rPr>
              <a:t>Используйте устройство в сети, например, базовый коммутатор, для назначения IP-адресов точкам доступа.</a:t>
            </a:r>
          </a:p>
        </p:txBody>
      </p:sp>
      <p:sp>
        <p:nvSpPr>
          <p:cNvPr id="31" name="五边形 30"/>
          <p:cNvSpPr/>
          <p:nvPr/>
        </p:nvSpPr>
        <p:spPr bwMode="auto">
          <a:xfrm>
            <a:off x="8148115" y="87153"/>
            <a:ext cx="900100" cy="283663"/>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b="1">
                <a:solidFill>
                  <a:schemeClr val="bg1"/>
                </a:solidFill>
                <a:latin typeface="Huawei Sans" panose="020C0503030203020204" pitchFamily="34" charset="0"/>
              </a:rPr>
              <a:t>Подключение AP</a:t>
            </a:r>
          </a:p>
        </p:txBody>
      </p:sp>
      <p:sp>
        <p:nvSpPr>
          <p:cNvPr id="32" name="燕尾形 31"/>
          <p:cNvSpPr/>
          <p:nvPr/>
        </p:nvSpPr>
        <p:spPr bwMode="auto">
          <a:xfrm>
            <a:off x="8964285" y="87153"/>
            <a:ext cx="1080000" cy="28366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Передача конфигурации</a:t>
            </a:r>
          </a:p>
        </p:txBody>
      </p:sp>
      <p:sp>
        <p:nvSpPr>
          <p:cNvPr id="33" name="燕尾形 32"/>
          <p:cNvSpPr/>
          <p:nvPr/>
        </p:nvSpPr>
        <p:spPr bwMode="auto">
          <a:xfrm>
            <a:off x="9960355" y="87153"/>
            <a:ext cx="108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Подключение STA</a:t>
            </a:r>
          </a:p>
        </p:txBody>
      </p:sp>
      <p:sp>
        <p:nvSpPr>
          <p:cNvPr id="34" name="燕尾形 33"/>
          <p:cNvSpPr/>
          <p:nvPr/>
        </p:nvSpPr>
        <p:spPr bwMode="auto">
          <a:xfrm>
            <a:off x="10956425" y="87153"/>
            <a:ext cx="108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Передача данных</a:t>
            </a:r>
          </a:p>
        </p:txBody>
      </p:sp>
      <p:sp>
        <p:nvSpPr>
          <p:cNvPr id="80" name="isḻïḑe">
            <a:extLst>
              <a:ext uri="{FF2B5EF4-FFF2-40B4-BE49-F238E27FC236}">
                <a16:creationId xmlns:a16="http://schemas.microsoft.com/office/drawing/2014/main" xmlns="" id="{24CBC826-002E-4B71-8291-B729E4BED0E3}"/>
              </a:ext>
            </a:extLst>
          </p:cNvPr>
          <p:cNvSpPr txBox="1"/>
          <p:nvPr/>
        </p:nvSpPr>
        <p:spPr bwMode="auto">
          <a:xfrm>
            <a:off x="835785" y="1722141"/>
            <a:ext cx="1896971" cy="27918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ru-RU" sz="1200" dirty="0">
                <a:latin typeface="Huawei Sans" panose="020C0503030203020204" pitchFamily="34" charset="0"/>
              </a:rPr>
              <a:t>Получение IP-адреса</a:t>
            </a:r>
          </a:p>
        </p:txBody>
      </p:sp>
      <p:sp>
        <p:nvSpPr>
          <p:cNvPr id="81" name="ïšļïďe">
            <a:extLst>
              <a:ext uri="{FF2B5EF4-FFF2-40B4-BE49-F238E27FC236}">
                <a16:creationId xmlns:a16="http://schemas.microsoft.com/office/drawing/2014/main" xmlns="" id="{FB41FAD4-0BA5-4580-B72E-A6BFF22F8784}"/>
              </a:ext>
            </a:extLst>
          </p:cNvPr>
          <p:cNvSpPr txBox="1"/>
          <p:nvPr/>
        </p:nvSpPr>
        <p:spPr bwMode="ltGray">
          <a:xfrm>
            <a:off x="835785" y="2584713"/>
            <a:ext cx="1658124" cy="4638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ru-RU" sz="1200">
                <a:latin typeface="Huawei Sans" panose="020C0503030203020204" pitchFamily="34" charset="0"/>
              </a:rPr>
              <a:t>Установление туннеля CAPWAP</a:t>
            </a:r>
          </a:p>
          <a:p>
            <a:pPr algn="l"/>
            <a:endParaRPr lang="ru-RU" sz="1200">
              <a:latin typeface="Huawei Sans" panose="020C0503030203020204" pitchFamily="34" charset="0"/>
            </a:endParaRPr>
          </a:p>
        </p:txBody>
      </p:sp>
      <p:sp>
        <p:nvSpPr>
          <p:cNvPr id="82" name="ïṧļíḍê">
            <a:extLst>
              <a:ext uri="{FF2B5EF4-FFF2-40B4-BE49-F238E27FC236}">
                <a16:creationId xmlns:a16="http://schemas.microsoft.com/office/drawing/2014/main" xmlns="" id="{D1BCCD92-D45A-41F7-960F-30FC35568CBF}"/>
              </a:ext>
            </a:extLst>
          </p:cNvPr>
          <p:cNvSpPr txBox="1"/>
          <p:nvPr/>
        </p:nvSpPr>
        <p:spPr bwMode="ltGray">
          <a:xfrm>
            <a:off x="835785" y="3631949"/>
            <a:ext cx="1398438" cy="27918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ru-RU" sz="1200">
                <a:solidFill>
                  <a:schemeClr val="bg1">
                    <a:lumMod val="65000"/>
                  </a:schemeClr>
                </a:solidFill>
                <a:latin typeface="Huawei Sans" panose="020C0503030203020204" pitchFamily="34" charset="0"/>
              </a:rPr>
              <a:t>Контроль доступа AP</a:t>
            </a:r>
          </a:p>
        </p:txBody>
      </p:sp>
      <p:sp>
        <p:nvSpPr>
          <p:cNvPr id="83" name="îş1iḍê">
            <a:extLst>
              <a:ext uri="{FF2B5EF4-FFF2-40B4-BE49-F238E27FC236}">
                <a16:creationId xmlns:a16="http://schemas.microsoft.com/office/drawing/2014/main" xmlns="" id="{F0B068A5-560A-4DB9-9ABC-E179FB4B53B1}"/>
              </a:ext>
            </a:extLst>
          </p:cNvPr>
          <p:cNvSpPr txBox="1"/>
          <p:nvPr/>
        </p:nvSpPr>
        <p:spPr bwMode="ltGray">
          <a:xfrm>
            <a:off x="835785" y="4494521"/>
            <a:ext cx="997687" cy="4638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ru-RU" sz="1200">
                <a:solidFill>
                  <a:schemeClr val="bg1">
                    <a:lumMod val="65000"/>
                  </a:schemeClr>
                </a:solidFill>
                <a:latin typeface="Huawei Sans" panose="020C0503030203020204" pitchFamily="34" charset="0"/>
              </a:rPr>
              <a:t>Обновление AP</a:t>
            </a:r>
          </a:p>
          <a:p>
            <a:pPr eaLnBrk="1" hangingPunct="1">
              <a:lnSpc>
                <a:spcPct val="100000"/>
              </a:lnSpc>
              <a:spcBef>
                <a:spcPct val="0"/>
              </a:spcBef>
            </a:pPr>
            <a:r>
              <a:rPr lang="ru-RU" sz="1200">
                <a:solidFill>
                  <a:schemeClr val="bg1">
                    <a:lumMod val="65000"/>
                  </a:schemeClr>
                </a:solidFill>
                <a:latin typeface="Huawei Sans" panose="020C0503030203020204" pitchFamily="34" charset="0"/>
              </a:rPr>
              <a:t>(Опционально)</a:t>
            </a:r>
          </a:p>
        </p:txBody>
      </p:sp>
      <p:sp>
        <p:nvSpPr>
          <p:cNvPr id="84" name="íşḻïďe">
            <a:extLst>
              <a:ext uri="{FF2B5EF4-FFF2-40B4-BE49-F238E27FC236}">
                <a16:creationId xmlns:a16="http://schemas.microsoft.com/office/drawing/2014/main" xmlns="" id="{05246D82-A4F5-42F2-854D-C3D348D160CE}"/>
              </a:ext>
            </a:extLst>
          </p:cNvPr>
          <p:cNvSpPr txBox="1"/>
          <p:nvPr/>
        </p:nvSpPr>
        <p:spPr bwMode="ltGray">
          <a:xfrm>
            <a:off x="835785" y="5449425"/>
            <a:ext cx="1866514" cy="4638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ru-RU" sz="1200" dirty="0">
                <a:solidFill>
                  <a:schemeClr val="bg1">
                    <a:lumMod val="65000"/>
                  </a:schemeClr>
                </a:solidFill>
                <a:latin typeface="Huawei Sans" panose="020C0503030203020204" pitchFamily="34" charset="0"/>
              </a:rPr>
              <a:t>Обеспечение работы </a:t>
            </a:r>
            <a:br>
              <a:rPr lang="ru-RU" sz="1200" dirty="0">
                <a:solidFill>
                  <a:schemeClr val="bg1">
                    <a:lumMod val="65000"/>
                  </a:schemeClr>
                </a:solidFill>
                <a:latin typeface="Huawei Sans" panose="020C0503030203020204" pitchFamily="34" charset="0"/>
              </a:rPr>
            </a:br>
            <a:r>
              <a:rPr lang="ru-RU" sz="1200" dirty="0">
                <a:solidFill>
                  <a:schemeClr val="bg1">
                    <a:lumMod val="65000"/>
                  </a:schemeClr>
                </a:solidFill>
                <a:latin typeface="Huawei Sans" panose="020C0503030203020204" pitchFamily="34" charset="0"/>
              </a:rPr>
              <a:t>туннеля CAPWAP</a:t>
            </a:r>
          </a:p>
        </p:txBody>
      </p:sp>
      <p:cxnSp>
        <p:nvCxnSpPr>
          <p:cNvPr id="85" name="直接连接符 84">
            <a:extLst>
              <a:ext uri="{FF2B5EF4-FFF2-40B4-BE49-F238E27FC236}">
                <a16:creationId xmlns:a16="http://schemas.microsoft.com/office/drawing/2014/main" xmlns="" id="{4AA622A8-8183-4782-A4A5-6DF01B92BB53}"/>
              </a:ext>
            </a:extLst>
          </p:cNvPr>
          <p:cNvCxnSpPr/>
          <p:nvPr/>
        </p:nvCxnSpPr>
        <p:spPr bwMode="gray">
          <a:xfrm>
            <a:off x="665526" y="1488374"/>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86" name="组合 85"/>
          <p:cNvGrpSpPr/>
          <p:nvPr/>
        </p:nvGrpSpPr>
        <p:grpSpPr bwMode="ltGray">
          <a:xfrm>
            <a:off x="485526" y="3590251"/>
            <a:ext cx="360000" cy="360000"/>
            <a:chOff x="4939189" y="1253075"/>
            <a:chExt cx="532084" cy="532082"/>
          </a:xfrm>
        </p:grpSpPr>
        <p:sp>
          <p:nvSpPr>
            <p:cNvPr id="87" name="iṩ1îdè">
              <a:extLst>
                <a:ext uri="{FF2B5EF4-FFF2-40B4-BE49-F238E27FC236}">
                  <a16:creationId xmlns:a16="http://schemas.microsoft.com/office/drawing/2014/main" xmlns="" id="{7F2033B8-3D85-4EBC-B06A-35DC8DC5989D}"/>
                </a:ext>
              </a:extLst>
            </p:cNvPr>
            <p:cNvSpPr/>
            <p:nvPr/>
          </p:nvSpPr>
          <p:spPr bwMode="ltGray">
            <a:xfrm rot="10800000" flipV="1">
              <a:off x="4939189"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en-US" dirty="0">
                <a:solidFill>
                  <a:schemeClr val="lt1"/>
                </a:solidFill>
                <a:latin typeface="Huawei Sans" panose="020C0503030203020204" pitchFamily="34" charset="0"/>
              </a:endParaRPr>
            </a:p>
          </p:txBody>
        </p:sp>
        <p:sp>
          <p:nvSpPr>
            <p:cNvPr id="88" name="íṧľïḍè">
              <a:extLst>
                <a:ext uri="{FF2B5EF4-FFF2-40B4-BE49-F238E27FC236}">
                  <a16:creationId xmlns:a16="http://schemas.microsoft.com/office/drawing/2014/main" xmlns="" id="{67C630C0-B65A-4B15-BF86-DFDDDEBC1DAB}"/>
                </a:ext>
              </a:extLst>
            </p:cNvPr>
            <p:cNvSpPr/>
            <p:nvPr/>
          </p:nvSpPr>
          <p:spPr bwMode="ltGray">
            <a:xfrm>
              <a:off x="5087365" y="1401420"/>
              <a:ext cx="235733" cy="235390"/>
            </a:xfrm>
            <a:custGeom>
              <a:avLst/>
              <a:gdLst>
                <a:gd name="T0" fmla="*/ 6270 w 7104"/>
                <a:gd name="T1" fmla="*/ 835 h 7104"/>
                <a:gd name="T2" fmla="*/ 3243 w 7104"/>
                <a:gd name="T3" fmla="*/ 835 h 7104"/>
                <a:gd name="T4" fmla="*/ 3076 w 7104"/>
                <a:gd name="T5" fmla="*/ 3675 h 7104"/>
                <a:gd name="T6" fmla="*/ 2661 w 7104"/>
                <a:gd name="T7" fmla="*/ 4091 h 7104"/>
                <a:gd name="T8" fmla="*/ 2516 w 7104"/>
                <a:gd name="T9" fmla="*/ 3946 h 7104"/>
                <a:gd name="T10" fmla="*/ 2163 w 7104"/>
                <a:gd name="T11" fmla="*/ 3946 h 7104"/>
                <a:gd name="T12" fmla="*/ 275 w 7104"/>
                <a:gd name="T13" fmla="*/ 5834 h 7104"/>
                <a:gd name="T14" fmla="*/ 275 w 7104"/>
                <a:gd name="T15" fmla="*/ 6829 h 7104"/>
                <a:gd name="T16" fmla="*/ 1271 w 7104"/>
                <a:gd name="T17" fmla="*/ 6829 h 7104"/>
                <a:gd name="T18" fmla="*/ 3158 w 7104"/>
                <a:gd name="T19" fmla="*/ 4942 h 7104"/>
                <a:gd name="T20" fmla="*/ 3158 w 7104"/>
                <a:gd name="T21" fmla="*/ 4588 h 7104"/>
                <a:gd name="T22" fmla="*/ 3014 w 7104"/>
                <a:gd name="T23" fmla="*/ 4444 h 7104"/>
                <a:gd name="T24" fmla="*/ 3430 w 7104"/>
                <a:gd name="T25" fmla="*/ 4028 h 7104"/>
                <a:gd name="T26" fmla="*/ 6270 w 7104"/>
                <a:gd name="T27" fmla="*/ 3862 h 7104"/>
                <a:gd name="T28" fmla="*/ 6270 w 7104"/>
                <a:gd name="T29" fmla="*/ 835 h 7104"/>
                <a:gd name="T30" fmla="*/ 5497 w 7104"/>
                <a:gd name="T31" fmla="*/ 2856 h 7104"/>
                <a:gd name="T32" fmla="*/ 5497 w 7104"/>
                <a:gd name="T33" fmla="*/ 3356 h 7104"/>
                <a:gd name="T34" fmla="*/ 5247 w 7104"/>
                <a:gd name="T35" fmla="*/ 3606 h 7104"/>
                <a:gd name="T36" fmla="*/ 4248 w 7104"/>
                <a:gd name="T37" fmla="*/ 3606 h 7104"/>
                <a:gd name="T38" fmla="*/ 3999 w 7104"/>
                <a:gd name="T39" fmla="*/ 3356 h 7104"/>
                <a:gd name="T40" fmla="*/ 3999 w 7104"/>
                <a:gd name="T41" fmla="*/ 2856 h 7104"/>
                <a:gd name="T42" fmla="*/ 4198 w 7104"/>
                <a:gd name="T43" fmla="*/ 2348 h 7104"/>
                <a:gd name="T44" fmla="*/ 4748 w 7104"/>
                <a:gd name="T45" fmla="*/ 1091 h 7104"/>
                <a:gd name="T46" fmla="*/ 5298 w 7104"/>
                <a:gd name="T47" fmla="*/ 2348 h 7104"/>
                <a:gd name="T48" fmla="*/ 5497 w 7104"/>
                <a:gd name="T49" fmla="*/ 2856 h 7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04" h="7104">
                  <a:moveTo>
                    <a:pt x="6270" y="835"/>
                  </a:moveTo>
                  <a:cubicBezTo>
                    <a:pt x="5435" y="0"/>
                    <a:pt x="4077" y="0"/>
                    <a:pt x="3243" y="835"/>
                  </a:cubicBezTo>
                  <a:cubicBezTo>
                    <a:pt x="2468" y="1610"/>
                    <a:pt x="2412" y="2836"/>
                    <a:pt x="3076" y="3675"/>
                  </a:cubicBezTo>
                  <a:lnTo>
                    <a:pt x="2661" y="4091"/>
                  </a:lnTo>
                  <a:lnTo>
                    <a:pt x="2516" y="3946"/>
                  </a:lnTo>
                  <a:cubicBezTo>
                    <a:pt x="2419" y="3849"/>
                    <a:pt x="2261" y="3849"/>
                    <a:pt x="2163" y="3946"/>
                  </a:cubicBezTo>
                  <a:lnTo>
                    <a:pt x="275" y="5834"/>
                  </a:lnTo>
                  <a:cubicBezTo>
                    <a:pt x="0" y="6109"/>
                    <a:pt x="0" y="6554"/>
                    <a:pt x="275" y="6829"/>
                  </a:cubicBezTo>
                  <a:cubicBezTo>
                    <a:pt x="550" y="7104"/>
                    <a:pt x="996" y="7104"/>
                    <a:pt x="1271" y="6829"/>
                  </a:cubicBezTo>
                  <a:lnTo>
                    <a:pt x="3158" y="4942"/>
                  </a:lnTo>
                  <a:cubicBezTo>
                    <a:pt x="3256" y="4844"/>
                    <a:pt x="3256" y="4686"/>
                    <a:pt x="3158" y="4588"/>
                  </a:cubicBezTo>
                  <a:lnTo>
                    <a:pt x="3014" y="4444"/>
                  </a:lnTo>
                  <a:lnTo>
                    <a:pt x="3430" y="4028"/>
                  </a:lnTo>
                  <a:cubicBezTo>
                    <a:pt x="4269" y="4692"/>
                    <a:pt x="5495" y="4637"/>
                    <a:pt x="6270" y="3862"/>
                  </a:cubicBezTo>
                  <a:cubicBezTo>
                    <a:pt x="7104" y="3027"/>
                    <a:pt x="7104" y="1670"/>
                    <a:pt x="6270" y="835"/>
                  </a:cubicBezTo>
                  <a:close/>
                  <a:moveTo>
                    <a:pt x="5497" y="2856"/>
                  </a:moveTo>
                  <a:lnTo>
                    <a:pt x="5497" y="3356"/>
                  </a:lnTo>
                  <a:cubicBezTo>
                    <a:pt x="5497" y="3494"/>
                    <a:pt x="5385" y="3606"/>
                    <a:pt x="5247" y="3606"/>
                  </a:cubicBezTo>
                  <a:lnTo>
                    <a:pt x="4248" y="3606"/>
                  </a:lnTo>
                  <a:cubicBezTo>
                    <a:pt x="4110" y="3606"/>
                    <a:pt x="3999" y="3494"/>
                    <a:pt x="3999" y="3356"/>
                  </a:cubicBezTo>
                  <a:lnTo>
                    <a:pt x="3999" y="2856"/>
                  </a:lnTo>
                  <a:cubicBezTo>
                    <a:pt x="3999" y="2660"/>
                    <a:pt x="4074" y="2482"/>
                    <a:pt x="4198" y="2348"/>
                  </a:cubicBezTo>
                  <a:cubicBezTo>
                    <a:pt x="3757" y="1871"/>
                    <a:pt x="4095" y="1091"/>
                    <a:pt x="4748" y="1091"/>
                  </a:cubicBezTo>
                  <a:cubicBezTo>
                    <a:pt x="5400" y="1091"/>
                    <a:pt x="5739" y="1871"/>
                    <a:pt x="5298" y="2348"/>
                  </a:cubicBezTo>
                  <a:cubicBezTo>
                    <a:pt x="5422" y="2482"/>
                    <a:pt x="5497" y="2660"/>
                    <a:pt x="5497" y="2856"/>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89" name="组合 88"/>
          <p:cNvGrpSpPr/>
          <p:nvPr/>
        </p:nvGrpSpPr>
        <p:grpSpPr bwMode="ltGray">
          <a:xfrm>
            <a:off x="485526" y="4545801"/>
            <a:ext cx="360000" cy="360000"/>
            <a:chOff x="6792271" y="1253075"/>
            <a:chExt cx="532084" cy="532082"/>
          </a:xfrm>
        </p:grpSpPr>
        <p:sp>
          <p:nvSpPr>
            <p:cNvPr id="90" name="íŝlíďé">
              <a:extLst>
                <a:ext uri="{FF2B5EF4-FFF2-40B4-BE49-F238E27FC236}">
                  <a16:creationId xmlns:a16="http://schemas.microsoft.com/office/drawing/2014/main" xmlns="" id="{E7C05249-EC6B-4A31-B592-1B7DA1FC1C4D}"/>
                </a:ext>
              </a:extLst>
            </p:cNvPr>
            <p:cNvSpPr/>
            <p:nvPr/>
          </p:nvSpPr>
          <p:spPr bwMode="ltGray">
            <a:xfrm rot="10800000" flipV="1">
              <a:off x="6792271"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en-US" dirty="0">
                <a:solidFill>
                  <a:schemeClr val="lt1"/>
                </a:solidFill>
                <a:latin typeface="Huawei Sans" panose="020C0503030203020204" pitchFamily="34" charset="0"/>
              </a:endParaRPr>
            </a:p>
          </p:txBody>
        </p:sp>
        <p:sp>
          <p:nvSpPr>
            <p:cNvPr id="91" name="iślîḓé">
              <a:extLst>
                <a:ext uri="{FF2B5EF4-FFF2-40B4-BE49-F238E27FC236}">
                  <a16:creationId xmlns:a16="http://schemas.microsoft.com/office/drawing/2014/main" xmlns="" id="{BE7CCCC9-8065-4F6A-AAE6-681F89B69718}"/>
                </a:ext>
              </a:extLst>
            </p:cNvPr>
            <p:cNvSpPr/>
            <p:nvPr/>
          </p:nvSpPr>
          <p:spPr bwMode="ltGray">
            <a:xfrm>
              <a:off x="6940747" y="1401249"/>
              <a:ext cx="235131" cy="235732"/>
            </a:xfrm>
            <a:custGeom>
              <a:avLst/>
              <a:gdLst>
                <a:gd name="connsiteX0" fmla="*/ 283655 w 606580"/>
                <a:gd name="connsiteY0" fmla="*/ 180789 h 608133"/>
                <a:gd name="connsiteX1" fmla="*/ 463969 w 606580"/>
                <a:gd name="connsiteY1" fmla="*/ 329895 h 608133"/>
                <a:gd name="connsiteX2" fmla="*/ 467288 w 606580"/>
                <a:gd name="connsiteY2" fmla="*/ 329803 h 608133"/>
                <a:gd name="connsiteX3" fmla="*/ 606580 w 606580"/>
                <a:gd name="connsiteY3" fmla="*/ 468968 h 608133"/>
                <a:gd name="connsiteX4" fmla="*/ 467288 w 606580"/>
                <a:gd name="connsiteY4" fmla="*/ 608133 h 608133"/>
                <a:gd name="connsiteX5" fmla="*/ 92278 w 606580"/>
                <a:gd name="connsiteY5" fmla="*/ 608133 h 608133"/>
                <a:gd name="connsiteX6" fmla="*/ 0 w 606580"/>
                <a:gd name="connsiteY6" fmla="*/ 508177 h 608133"/>
                <a:gd name="connsiteX7" fmla="*/ 100113 w 606580"/>
                <a:gd name="connsiteY7" fmla="*/ 408221 h 608133"/>
                <a:gd name="connsiteX8" fmla="*/ 105829 w 606580"/>
                <a:gd name="connsiteY8" fmla="*/ 408774 h 608133"/>
                <a:gd name="connsiteX9" fmla="*/ 100113 w 606580"/>
                <a:gd name="connsiteY9" fmla="*/ 364042 h 608133"/>
                <a:gd name="connsiteX10" fmla="*/ 283655 w 606580"/>
                <a:gd name="connsiteY10" fmla="*/ 180789 h 608133"/>
                <a:gd name="connsiteX11" fmla="*/ 399230 w 606580"/>
                <a:gd name="connsiteY11" fmla="*/ 97945 h 608133"/>
                <a:gd name="connsiteX12" fmla="*/ 506377 w 606580"/>
                <a:gd name="connsiteY12" fmla="*/ 204910 h 608133"/>
                <a:gd name="connsiteX13" fmla="*/ 476133 w 606580"/>
                <a:gd name="connsiteY13" fmla="*/ 235195 h 608133"/>
                <a:gd name="connsiteX14" fmla="*/ 445888 w 606580"/>
                <a:gd name="connsiteY14" fmla="*/ 204910 h 608133"/>
                <a:gd name="connsiteX15" fmla="*/ 399230 w 606580"/>
                <a:gd name="connsiteY15" fmla="*/ 158424 h 608133"/>
                <a:gd name="connsiteX16" fmla="*/ 368986 w 606580"/>
                <a:gd name="connsiteY16" fmla="*/ 128230 h 608133"/>
                <a:gd name="connsiteX17" fmla="*/ 399230 w 606580"/>
                <a:gd name="connsiteY17" fmla="*/ 97945 h 608133"/>
                <a:gd name="connsiteX18" fmla="*/ 403459 w 606580"/>
                <a:gd name="connsiteY18" fmla="*/ 0 h 608133"/>
                <a:gd name="connsiteX19" fmla="*/ 403552 w 606580"/>
                <a:gd name="connsiteY19" fmla="*/ 0 h 608133"/>
                <a:gd name="connsiteX20" fmla="*/ 604533 w 606580"/>
                <a:gd name="connsiteY20" fmla="*/ 200633 h 608133"/>
                <a:gd name="connsiteX21" fmla="*/ 574294 w 606580"/>
                <a:gd name="connsiteY21" fmla="*/ 230820 h 608133"/>
                <a:gd name="connsiteX22" fmla="*/ 574201 w 606580"/>
                <a:gd name="connsiteY22" fmla="*/ 230820 h 608133"/>
                <a:gd name="connsiteX23" fmla="*/ 543962 w 606580"/>
                <a:gd name="connsiteY23" fmla="*/ 200633 h 608133"/>
                <a:gd name="connsiteX24" fmla="*/ 403552 w 606580"/>
                <a:gd name="connsiteY24" fmla="*/ 60466 h 608133"/>
                <a:gd name="connsiteX25" fmla="*/ 403459 w 606580"/>
                <a:gd name="connsiteY25" fmla="*/ 60466 h 608133"/>
                <a:gd name="connsiteX26" fmla="*/ 373220 w 606580"/>
                <a:gd name="connsiteY26" fmla="*/ 30187 h 608133"/>
                <a:gd name="connsiteX27" fmla="*/ 403459 w 606580"/>
                <a:gd name="connsiteY27" fmla="*/ 0 h 608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6580" h="608133">
                  <a:moveTo>
                    <a:pt x="283655" y="180789"/>
                  </a:moveTo>
                  <a:cubicBezTo>
                    <a:pt x="373351" y="180789"/>
                    <a:pt x="447929" y="245034"/>
                    <a:pt x="463969" y="329895"/>
                  </a:cubicBezTo>
                  <a:cubicBezTo>
                    <a:pt x="465075" y="329895"/>
                    <a:pt x="466089" y="329803"/>
                    <a:pt x="467288" y="329803"/>
                  </a:cubicBezTo>
                  <a:cubicBezTo>
                    <a:pt x="544263" y="329803"/>
                    <a:pt x="606580" y="392022"/>
                    <a:pt x="606580" y="468968"/>
                  </a:cubicBezTo>
                  <a:cubicBezTo>
                    <a:pt x="606580" y="545730"/>
                    <a:pt x="544263" y="608133"/>
                    <a:pt x="467288" y="608133"/>
                  </a:cubicBezTo>
                  <a:lnTo>
                    <a:pt x="92278" y="608133"/>
                  </a:lnTo>
                  <a:cubicBezTo>
                    <a:pt x="40101" y="604636"/>
                    <a:pt x="0" y="561101"/>
                    <a:pt x="0" y="508177"/>
                  </a:cubicBezTo>
                  <a:cubicBezTo>
                    <a:pt x="0" y="452953"/>
                    <a:pt x="44802" y="408221"/>
                    <a:pt x="100113" y="408221"/>
                  </a:cubicBezTo>
                  <a:cubicBezTo>
                    <a:pt x="102049" y="408221"/>
                    <a:pt x="103893" y="408589"/>
                    <a:pt x="105829" y="408774"/>
                  </a:cubicBezTo>
                  <a:cubicBezTo>
                    <a:pt x="102234" y="394415"/>
                    <a:pt x="100113" y="379505"/>
                    <a:pt x="100113" y="364042"/>
                  </a:cubicBezTo>
                  <a:cubicBezTo>
                    <a:pt x="100113" y="262797"/>
                    <a:pt x="182251" y="180789"/>
                    <a:pt x="283655" y="180789"/>
                  </a:cubicBezTo>
                  <a:close/>
                  <a:moveTo>
                    <a:pt x="399230" y="97945"/>
                  </a:moveTo>
                  <a:cubicBezTo>
                    <a:pt x="458336" y="97945"/>
                    <a:pt x="506377" y="145997"/>
                    <a:pt x="506377" y="204910"/>
                  </a:cubicBezTo>
                  <a:cubicBezTo>
                    <a:pt x="506377" y="221664"/>
                    <a:pt x="492822" y="235195"/>
                    <a:pt x="476133" y="235195"/>
                  </a:cubicBezTo>
                  <a:cubicBezTo>
                    <a:pt x="459443" y="235195"/>
                    <a:pt x="445888" y="221664"/>
                    <a:pt x="445888" y="204910"/>
                  </a:cubicBezTo>
                  <a:cubicBezTo>
                    <a:pt x="445888" y="179227"/>
                    <a:pt x="424957" y="158424"/>
                    <a:pt x="399230" y="158424"/>
                  </a:cubicBezTo>
                  <a:cubicBezTo>
                    <a:pt x="382541" y="158424"/>
                    <a:pt x="368986" y="144892"/>
                    <a:pt x="368986" y="128230"/>
                  </a:cubicBezTo>
                  <a:cubicBezTo>
                    <a:pt x="368986" y="111477"/>
                    <a:pt x="382541" y="97945"/>
                    <a:pt x="399230" y="97945"/>
                  </a:cubicBezTo>
                  <a:close/>
                  <a:moveTo>
                    <a:pt x="403459" y="0"/>
                  </a:moveTo>
                  <a:lnTo>
                    <a:pt x="403552" y="0"/>
                  </a:lnTo>
                  <a:cubicBezTo>
                    <a:pt x="514276" y="0"/>
                    <a:pt x="604441" y="90009"/>
                    <a:pt x="604533" y="200633"/>
                  </a:cubicBezTo>
                  <a:cubicBezTo>
                    <a:pt x="604533" y="217291"/>
                    <a:pt x="590981" y="230820"/>
                    <a:pt x="574294" y="230820"/>
                  </a:cubicBezTo>
                  <a:lnTo>
                    <a:pt x="574201" y="230820"/>
                  </a:lnTo>
                  <a:cubicBezTo>
                    <a:pt x="557514" y="230820"/>
                    <a:pt x="543962" y="217291"/>
                    <a:pt x="543962" y="200633"/>
                  </a:cubicBezTo>
                  <a:cubicBezTo>
                    <a:pt x="543962" y="123325"/>
                    <a:pt x="480902" y="60466"/>
                    <a:pt x="403552" y="60466"/>
                  </a:cubicBezTo>
                  <a:lnTo>
                    <a:pt x="403459" y="60466"/>
                  </a:lnTo>
                  <a:cubicBezTo>
                    <a:pt x="386772" y="60466"/>
                    <a:pt x="373220" y="46937"/>
                    <a:pt x="373220" y="30187"/>
                  </a:cubicBezTo>
                  <a:cubicBezTo>
                    <a:pt x="373220" y="13529"/>
                    <a:pt x="386772" y="0"/>
                    <a:pt x="403459"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92" name="组合 91"/>
          <p:cNvGrpSpPr/>
          <p:nvPr/>
        </p:nvGrpSpPr>
        <p:grpSpPr bwMode="ltGray">
          <a:xfrm>
            <a:off x="485526" y="5501349"/>
            <a:ext cx="360000" cy="360000"/>
            <a:chOff x="8645353" y="1253075"/>
            <a:chExt cx="532084" cy="532082"/>
          </a:xfrm>
        </p:grpSpPr>
        <p:sp>
          <p:nvSpPr>
            <p:cNvPr id="93" name="íṡ1íḋê">
              <a:extLst>
                <a:ext uri="{FF2B5EF4-FFF2-40B4-BE49-F238E27FC236}">
                  <a16:creationId xmlns:a16="http://schemas.microsoft.com/office/drawing/2014/main" xmlns="" id="{87A1502E-FF5A-402F-AE9A-604F51135206}"/>
                </a:ext>
              </a:extLst>
            </p:cNvPr>
            <p:cNvSpPr/>
            <p:nvPr/>
          </p:nvSpPr>
          <p:spPr bwMode="ltGray">
            <a:xfrm rot="10800000" flipV="1">
              <a:off x="8645353"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en-US" dirty="0">
                <a:solidFill>
                  <a:schemeClr val="lt1"/>
                </a:solidFill>
                <a:latin typeface="Huawei Sans" panose="020C0503030203020204" pitchFamily="34" charset="0"/>
              </a:endParaRPr>
            </a:p>
          </p:txBody>
        </p:sp>
        <p:sp>
          <p:nvSpPr>
            <p:cNvPr id="94" name="iṡļidè">
              <a:extLst>
                <a:ext uri="{FF2B5EF4-FFF2-40B4-BE49-F238E27FC236}">
                  <a16:creationId xmlns:a16="http://schemas.microsoft.com/office/drawing/2014/main" xmlns="" id="{D2F2F0A0-455D-459F-90E5-A8674554530D}"/>
                </a:ext>
              </a:extLst>
            </p:cNvPr>
            <p:cNvSpPr/>
            <p:nvPr/>
          </p:nvSpPr>
          <p:spPr bwMode="ltGray">
            <a:xfrm>
              <a:off x="8806407" y="1420044"/>
              <a:ext cx="235733" cy="198142"/>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95" name="组合 94"/>
          <p:cNvGrpSpPr/>
          <p:nvPr/>
        </p:nvGrpSpPr>
        <p:grpSpPr bwMode="blackGray">
          <a:xfrm>
            <a:off x="485526" y="1679151"/>
            <a:ext cx="360000" cy="360000"/>
            <a:chOff x="1233025" y="1253075"/>
            <a:chExt cx="532084" cy="532082"/>
          </a:xfrm>
        </p:grpSpPr>
        <p:sp>
          <p:nvSpPr>
            <p:cNvPr id="96" name="íṩlíḓê">
              <a:extLst>
                <a:ext uri="{FF2B5EF4-FFF2-40B4-BE49-F238E27FC236}">
                  <a16:creationId xmlns:a16="http://schemas.microsoft.com/office/drawing/2014/main" xmlns="" id="{FBC6DF09-FCD2-4E57-B557-9F103A335C85}"/>
                </a:ext>
              </a:extLst>
            </p:cNvPr>
            <p:cNvSpPr/>
            <p:nvPr/>
          </p:nvSpPr>
          <p:spPr bwMode="blackGray">
            <a:xfrm rot="10800000" flipV="1">
              <a:off x="1233025"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0B0F0"/>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dirty="0">
                <a:latin typeface="Huawei Sans" panose="020C0503030203020204" pitchFamily="34" charset="0"/>
              </a:endParaRPr>
            </a:p>
          </p:txBody>
        </p:sp>
        <p:sp>
          <p:nvSpPr>
            <p:cNvPr id="97" name="cloud-computing_161788"/>
            <p:cNvSpPr>
              <a:spLocks noChangeAspect="1"/>
            </p:cNvSpPr>
            <p:nvPr/>
          </p:nvSpPr>
          <p:spPr bwMode="blackGray">
            <a:xfrm>
              <a:off x="1352309" y="1372594"/>
              <a:ext cx="293519" cy="293040"/>
            </a:xfrm>
            <a:custGeom>
              <a:avLst/>
              <a:gdLst>
                <a:gd name="connsiteX0" fmla="*/ 46142 w 606580"/>
                <a:gd name="connsiteY0" fmla="*/ 341782 h 605592"/>
                <a:gd name="connsiteX1" fmla="*/ 46142 w 606580"/>
                <a:gd name="connsiteY1" fmla="*/ 468218 h 605592"/>
                <a:gd name="connsiteX2" fmla="*/ 251785 w 606580"/>
                <a:gd name="connsiteY2" fmla="*/ 468218 h 605592"/>
                <a:gd name="connsiteX3" fmla="*/ 251785 w 606580"/>
                <a:gd name="connsiteY3" fmla="*/ 341782 h 605592"/>
                <a:gd name="connsiteX4" fmla="*/ 0 w 606580"/>
                <a:gd name="connsiteY4" fmla="*/ 297010 h 605592"/>
                <a:gd name="connsiteX5" fmla="*/ 297927 w 606580"/>
                <a:gd name="connsiteY5" fmla="*/ 297010 h 605592"/>
                <a:gd name="connsiteX6" fmla="*/ 297927 w 606580"/>
                <a:gd name="connsiteY6" fmla="*/ 512433 h 605592"/>
                <a:gd name="connsiteX7" fmla="*/ 197844 w 606580"/>
                <a:gd name="connsiteY7" fmla="*/ 512433 h 605592"/>
                <a:gd name="connsiteX8" fmla="*/ 207128 w 606580"/>
                <a:gd name="connsiteY8" fmla="*/ 562860 h 605592"/>
                <a:gd name="connsiteX9" fmla="*/ 237766 w 606580"/>
                <a:gd name="connsiteY9" fmla="*/ 562860 h 605592"/>
                <a:gd name="connsiteX10" fmla="*/ 237766 w 606580"/>
                <a:gd name="connsiteY10" fmla="*/ 605592 h 605592"/>
                <a:gd name="connsiteX11" fmla="*/ 60625 w 606580"/>
                <a:gd name="connsiteY11" fmla="*/ 605592 h 605592"/>
                <a:gd name="connsiteX12" fmla="*/ 60625 w 606580"/>
                <a:gd name="connsiteY12" fmla="*/ 562860 h 605592"/>
                <a:gd name="connsiteX13" fmla="*/ 90891 w 606580"/>
                <a:gd name="connsiteY13" fmla="*/ 562860 h 605592"/>
                <a:gd name="connsiteX14" fmla="*/ 100176 w 606580"/>
                <a:gd name="connsiteY14" fmla="*/ 512433 h 605592"/>
                <a:gd name="connsiteX15" fmla="*/ 0 w 606580"/>
                <a:gd name="connsiteY15" fmla="*/ 512433 h 605592"/>
                <a:gd name="connsiteX16" fmla="*/ 440020 w 606580"/>
                <a:gd name="connsiteY16" fmla="*/ 278733 h 605592"/>
                <a:gd name="connsiteX17" fmla="*/ 453483 w 606580"/>
                <a:gd name="connsiteY17" fmla="*/ 292178 h 605592"/>
                <a:gd name="connsiteX18" fmla="*/ 453483 w 606580"/>
                <a:gd name="connsiteY18" fmla="*/ 415781 h 605592"/>
                <a:gd name="connsiteX19" fmla="*/ 440484 w 606580"/>
                <a:gd name="connsiteY19" fmla="*/ 429319 h 605592"/>
                <a:gd name="connsiteX20" fmla="*/ 354788 w 606580"/>
                <a:gd name="connsiteY20" fmla="*/ 429319 h 605592"/>
                <a:gd name="connsiteX21" fmla="*/ 341325 w 606580"/>
                <a:gd name="connsiteY21" fmla="*/ 415781 h 605592"/>
                <a:gd name="connsiteX22" fmla="*/ 354788 w 606580"/>
                <a:gd name="connsiteY22" fmla="*/ 402336 h 605592"/>
                <a:gd name="connsiteX23" fmla="*/ 426465 w 606580"/>
                <a:gd name="connsiteY23" fmla="*/ 402336 h 605592"/>
                <a:gd name="connsiteX24" fmla="*/ 426465 w 606580"/>
                <a:gd name="connsiteY24" fmla="*/ 292178 h 605592"/>
                <a:gd name="connsiteX25" fmla="*/ 440020 w 606580"/>
                <a:gd name="connsiteY25" fmla="*/ 278733 h 605592"/>
                <a:gd name="connsiteX26" fmla="*/ 410109 w 606580"/>
                <a:gd name="connsiteY26" fmla="*/ 0 h 605592"/>
                <a:gd name="connsiteX27" fmla="*/ 485782 w 606580"/>
                <a:gd name="connsiteY27" fmla="*/ 36057 h 605592"/>
                <a:gd name="connsiteX28" fmla="*/ 542328 w 606580"/>
                <a:gd name="connsiteY28" fmla="*/ 52185 h 605592"/>
                <a:gd name="connsiteX29" fmla="*/ 562291 w 606580"/>
                <a:gd name="connsiteY29" fmla="*/ 103350 h 605592"/>
                <a:gd name="connsiteX30" fmla="*/ 606580 w 606580"/>
                <a:gd name="connsiteY30" fmla="*/ 168697 h 605592"/>
                <a:gd name="connsiteX31" fmla="*/ 536293 w 606580"/>
                <a:gd name="connsiteY31" fmla="*/ 238864 h 605592"/>
                <a:gd name="connsiteX32" fmla="*/ 311502 w 606580"/>
                <a:gd name="connsiteY32" fmla="*/ 238864 h 605592"/>
                <a:gd name="connsiteX33" fmla="*/ 241122 w 606580"/>
                <a:gd name="connsiteY33" fmla="*/ 168697 h 605592"/>
                <a:gd name="connsiteX34" fmla="*/ 311502 w 606580"/>
                <a:gd name="connsiteY34" fmla="*/ 98530 h 605592"/>
                <a:gd name="connsiteX35" fmla="*/ 410109 w 606580"/>
                <a:gd name="connsiteY35"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580" h="605592">
                  <a:moveTo>
                    <a:pt x="46142" y="341782"/>
                  </a:moveTo>
                  <a:lnTo>
                    <a:pt x="46142" y="468218"/>
                  </a:lnTo>
                  <a:lnTo>
                    <a:pt x="251785" y="468218"/>
                  </a:lnTo>
                  <a:lnTo>
                    <a:pt x="251785" y="341782"/>
                  </a:lnTo>
                  <a:close/>
                  <a:moveTo>
                    <a:pt x="0" y="297010"/>
                  </a:moveTo>
                  <a:lnTo>
                    <a:pt x="297927" y="297010"/>
                  </a:lnTo>
                  <a:lnTo>
                    <a:pt x="297927" y="512433"/>
                  </a:lnTo>
                  <a:lnTo>
                    <a:pt x="197844" y="512433"/>
                  </a:lnTo>
                  <a:lnTo>
                    <a:pt x="207128" y="562860"/>
                  </a:lnTo>
                  <a:lnTo>
                    <a:pt x="237766" y="562860"/>
                  </a:lnTo>
                  <a:lnTo>
                    <a:pt x="237766" y="605592"/>
                  </a:lnTo>
                  <a:lnTo>
                    <a:pt x="60625" y="605592"/>
                  </a:lnTo>
                  <a:lnTo>
                    <a:pt x="60625" y="562860"/>
                  </a:lnTo>
                  <a:lnTo>
                    <a:pt x="90891" y="562860"/>
                  </a:lnTo>
                  <a:lnTo>
                    <a:pt x="100176" y="512433"/>
                  </a:lnTo>
                  <a:lnTo>
                    <a:pt x="0" y="512433"/>
                  </a:lnTo>
                  <a:close/>
                  <a:moveTo>
                    <a:pt x="440020" y="278733"/>
                  </a:moveTo>
                  <a:cubicBezTo>
                    <a:pt x="447634" y="278733"/>
                    <a:pt x="453483" y="285038"/>
                    <a:pt x="453483" y="292178"/>
                  </a:cubicBezTo>
                  <a:lnTo>
                    <a:pt x="453483" y="415781"/>
                  </a:lnTo>
                  <a:cubicBezTo>
                    <a:pt x="453947" y="423477"/>
                    <a:pt x="447634" y="429319"/>
                    <a:pt x="440484" y="429319"/>
                  </a:cubicBezTo>
                  <a:lnTo>
                    <a:pt x="354788" y="429319"/>
                  </a:lnTo>
                  <a:cubicBezTo>
                    <a:pt x="347174" y="429319"/>
                    <a:pt x="341325" y="423014"/>
                    <a:pt x="341325" y="415781"/>
                  </a:cubicBezTo>
                  <a:cubicBezTo>
                    <a:pt x="341325" y="408641"/>
                    <a:pt x="347639" y="402336"/>
                    <a:pt x="354788" y="402336"/>
                  </a:cubicBezTo>
                  <a:lnTo>
                    <a:pt x="426465" y="402336"/>
                  </a:lnTo>
                  <a:lnTo>
                    <a:pt x="426465" y="292178"/>
                  </a:lnTo>
                  <a:cubicBezTo>
                    <a:pt x="426465" y="284482"/>
                    <a:pt x="432778" y="278733"/>
                    <a:pt x="440020" y="278733"/>
                  </a:cubicBezTo>
                  <a:close/>
                  <a:moveTo>
                    <a:pt x="410109" y="0"/>
                  </a:moveTo>
                  <a:cubicBezTo>
                    <a:pt x="440935" y="0"/>
                    <a:pt x="468419" y="13996"/>
                    <a:pt x="485782" y="36057"/>
                  </a:cubicBezTo>
                  <a:cubicBezTo>
                    <a:pt x="508530" y="30495"/>
                    <a:pt x="531000" y="41247"/>
                    <a:pt x="542328" y="52185"/>
                  </a:cubicBezTo>
                  <a:cubicBezTo>
                    <a:pt x="554584" y="63771"/>
                    <a:pt x="562940" y="81197"/>
                    <a:pt x="562291" y="103350"/>
                  </a:cubicBezTo>
                  <a:cubicBezTo>
                    <a:pt x="588289" y="113917"/>
                    <a:pt x="606580" y="138943"/>
                    <a:pt x="606580" y="168697"/>
                  </a:cubicBezTo>
                  <a:cubicBezTo>
                    <a:pt x="606580" y="207627"/>
                    <a:pt x="574825" y="238864"/>
                    <a:pt x="536293" y="238864"/>
                  </a:cubicBezTo>
                  <a:lnTo>
                    <a:pt x="311502" y="238864"/>
                  </a:lnTo>
                  <a:cubicBezTo>
                    <a:pt x="272505" y="238864"/>
                    <a:pt x="241122" y="207627"/>
                    <a:pt x="241122" y="168697"/>
                  </a:cubicBezTo>
                  <a:cubicBezTo>
                    <a:pt x="241122" y="129767"/>
                    <a:pt x="272970" y="98530"/>
                    <a:pt x="311502" y="98530"/>
                  </a:cubicBezTo>
                  <a:cubicBezTo>
                    <a:pt x="311502" y="44213"/>
                    <a:pt x="355792" y="0"/>
                    <a:pt x="410109" y="0"/>
                  </a:cubicBezTo>
                  <a:close/>
                </a:path>
              </a:pathLst>
            </a:custGeom>
            <a:solidFill>
              <a:schemeClr val="bg1"/>
            </a:solidFill>
            <a:ln>
              <a:noFill/>
            </a:ln>
          </p:spPr>
        </p:sp>
      </p:grpSp>
      <p:grpSp>
        <p:nvGrpSpPr>
          <p:cNvPr id="98" name="组合 97"/>
          <p:cNvGrpSpPr/>
          <p:nvPr/>
        </p:nvGrpSpPr>
        <p:grpSpPr bwMode="ltGray">
          <a:xfrm>
            <a:off x="485526" y="2634701"/>
            <a:ext cx="360000" cy="360000"/>
            <a:chOff x="3086107" y="1253075"/>
            <a:chExt cx="532084" cy="532082"/>
          </a:xfrm>
        </p:grpSpPr>
        <p:sp>
          <p:nvSpPr>
            <p:cNvPr id="99" name="iṡ1ïdé">
              <a:extLst>
                <a:ext uri="{FF2B5EF4-FFF2-40B4-BE49-F238E27FC236}">
                  <a16:creationId xmlns:a16="http://schemas.microsoft.com/office/drawing/2014/main" xmlns="" id="{3FC487D0-A815-4107-8A36-7C156E98B5FA}"/>
                </a:ext>
              </a:extLst>
            </p:cNvPr>
            <p:cNvSpPr/>
            <p:nvPr/>
          </p:nvSpPr>
          <p:spPr bwMode="ltGray">
            <a:xfrm rot="10800000" flipV="1">
              <a:off x="3086107"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100" name="basic-rainbow_61924"/>
            <p:cNvSpPr>
              <a:spLocks noChangeAspect="1"/>
            </p:cNvSpPr>
            <p:nvPr/>
          </p:nvSpPr>
          <p:spPr bwMode="ltGray">
            <a:xfrm>
              <a:off x="3182722" y="1438186"/>
              <a:ext cx="339705" cy="180000"/>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540" h="2940">
                  <a:moveTo>
                    <a:pt x="2770" y="0"/>
                  </a:moveTo>
                  <a:cubicBezTo>
                    <a:pt x="1243" y="0"/>
                    <a:pt x="0" y="1243"/>
                    <a:pt x="0" y="2770"/>
                  </a:cubicBezTo>
                  <a:cubicBezTo>
                    <a:pt x="0" y="2864"/>
                    <a:pt x="76" y="2940"/>
                    <a:pt x="170" y="2940"/>
                  </a:cubicBezTo>
                  <a:lnTo>
                    <a:pt x="194" y="2940"/>
                  </a:lnTo>
                  <a:lnTo>
                    <a:pt x="1452" y="2940"/>
                  </a:lnTo>
                  <a:lnTo>
                    <a:pt x="1476" y="2940"/>
                  </a:lnTo>
                  <a:cubicBezTo>
                    <a:pt x="1570" y="2940"/>
                    <a:pt x="1646" y="2864"/>
                    <a:pt x="1646" y="2770"/>
                  </a:cubicBezTo>
                  <a:cubicBezTo>
                    <a:pt x="1646" y="2150"/>
                    <a:pt x="2151" y="1646"/>
                    <a:pt x="2770" y="1646"/>
                  </a:cubicBezTo>
                  <a:cubicBezTo>
                    <a:pt x="3390" y="1646"/>
                    <a:pt x="3894" y="2150"/>
                    <a:pt x="3894" y="2770"/>
                  </a:cubicBezTo>
                  <a:cubicBezTo>
                    <a:pt x="3894" y="2864"/>
                    <a:pt x="3970" y="2940"/>
                    <a:pt x="4064" y="2940"/>
                  </a:cubicBezTo>
                  <a:lnTo>
                    <a:pt x="4089" y="2940"/>
                  </a:lnTo>
                  <a:lnTo>
                    <a:pt x="5346" y="2940"/>
                  </a:lnTo>
                  <a:lnTo>
                    <a:pt x="5370" y="2940"/>
                  </a:lnTo>
                  <a:cubicBezTo>
                    <a:pt x="5464" y="2940"/>
                    <a:pt x="5540" y="2864"/>
                    <a:pt x="5540" y="2770"/>
                  </a:cubicBezTo>
                  <a:cubicBezTo>
                    <a:pt x="5540" y="1243"/>
                    <a:pt x="4298" y="0"/>
                    <a:pt x="2770" y="0"/>
                  </a:cubicBezTo>
                  <a:close/>
                  <a:moveTo>
                    <a:pt x="2770" y="341"/>
                  </a:moveTo>
                  <a:cubicBezTo>
                    <a:pt x="4053" y="341"/>
                    <a:pt x="5105" y="1339"/>
                    <a:pt x="5193" y="2600"/>
                  </a:cubicBezTo>
                  <a:lnTo>
                    <a:pt x="4909" y="2600"/>
                  </a:lnTo>
                  <a:cubicBezTo>
                    <a:pt x="4821" y="1496"/>
                    <a:pt x="3896" y="624"/>
                    <a:pt x="2770" y="624"/>
                  </a:cubicBezTo>
                  <a:cubicBezTo>
                    <a:pt x="1644" y="624"/>
                    <a:pt x="719" y="1496"/>
                    <a:pt x="632" y="2600"/>
                  </a:cubicBezTo>
                  <a:lnTo>
                    <a:pt x="347" y="2600"/>
                  </a:lnTo>
                  <a:cubicBezTo>
                    <a:pt x="435" y="1339"/>
                    <a:pt x="1488" y="341"/>
                    <a:pt x="2770" y="341"/>
                  </a:cubicBezTo>
                  <a:close/>
                  <a:moveTo>
                    <a:pt x="2770" y="1306"/>
                  </a:moveTo>
                  <a:cubicBezTo>
                    <a:pt x="2020" y="1306"/>
                    <a:pt x="1401" y="1872"/>
                    <a:pt x="1316" y="2600"/>
                  </a:cubicBezTo>
                  <a:lnTo>
                    <a:pt x="974" y="2600"/>
                  </a:lnTo>
                  <a:cubicBezTo>
                    <a:pt x="1060" y="1684"/>
                    <a:pt x="1832" y="965"/>
                    <a:pt x="2770" y="965"/>
                  </a:cubicBezTo>
                  <a:cubicBezTo>
                    <a:pt x="3708" y="965"/>
                    <a:pt x="4481" y="1684"/>
                    <a:pt x="4567" y="2600"/>
                  </a:cubicBezTo>
                  <a:lnTo>
                    <a:pt x="4224" y="2600"/>
                  </a:lnTo>
                  <a:cubicBezTo>
                    <a:pt x="4139" y="1872"/>
                    <a:pt x="3520" y="1306"/>
                    <a:pt x="2770" y="1306"/>
                  </a:cubicBezTo>
                  <a:close/>
                </a:path>
              </a:pathLst>
            </a:custGeom>
            <a:solidFill>
              <a:schemeClr val="bg1"/>
            </a:solidFill>
            <a:ln>
              <a:noFill/>
            </a:ln>
          </p:spPr>
        </p:sp>
      </p:grpSp>
    </p:spTree>
    <p:extLst>
      <p:ext uri="{BB962C8B-B14F-4D97-AF65-F5344CB8AC3E}">
        <p14:creationId xmlns:p14="http://schemas.microsoft.com/office/powerpoint/2010/main" val="350686670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893829" y="441950"/>
            <a:ext cx="9831600" cy="640800"/>
          </a:xfrm>
        </p:spPr>
        <p:txBody>
          <a:bodyPr/>
          <a:lstStyle/>
          <a:p>
            <a:r>
              <a:rPr lang="ru-RU" dirty="0"/>
              <a:t>Выдача IP-адресов DHCP-сервером</a:t>
            </a:r>
          </a:p>
        </p:txBody>
      </p:sp>
      <p:grpSp>
        <p:nvGrpSpPr>
          <p:cNvPr id="3" name="组合 2"/>
          <p:cNvGrpSpPr/>
          <p:nvPr/>
        </p:nvGrpSpPr>
        <p:grpSpPr>
          <a:xfrm>
            <a:off x="2349609" y="2008595"/>
            <a:ext cx="3459109" cy="3369696"/>
            <a:chOff x="2349609" y="2008595"/>
            <a:chExt cx="3459109" cy="3369696"/>
          </a:xfrm>
        </p:grpSpPr>
        <p:cxnSp>
          <p:nvCxnSpPr>
            <p:cNvPr id="51" name="直接连接符 50"/>
            <p:cNvCxnSpPr/>
            <p:nvPr/>
          </p:nvCxnSpPr>
          <p:spPr>
            <a:xfrm flipH="1">
              <a:off x="4379137" y="3302008"/>
              <a:ext cx="117048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4149633" y="2263825"/>
              <a:ext cx="0" cy="199090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4" name="图片 102" descr="AC-蓝.png"/>
            <p:cNvPicPr>
              <a:picLocks noChangeAspect="1"/>
            </p:cNvPicPr>
            <p:nvPr/>
          </p:nvPicPr>
          <p:blipFill>
            <a:blip r:embed="rId3" cstate="print"/>
            <a:stretch>
              <a:fillRect/>
            </a:stretch>
          </p:blipFill>
          <p:spPr>
            <a:xfrm>
              <a:off x="5362437" y="3119439"/>
              <a:ext cx="446281" cy="365139"/>
            </a:xfrm>
            <a:prstGeom prst="rect">
              <a:avLst/>
            </a:prstGeom>
          </p:spPr>
        </p:pic>
        <p:pic>
          <p:nvPicPr>
            <p:cNvPr id="57" name="图片 86" descr="核心交换机.png"/>
            <p:cNvPicPr>
              <a:picLocks noChangeAspect="1"/>
            </p:cNvPicPr>
            <p:nvPr/>
          </p:nvPicPr>
          <p:blipFill>
            <a:blip r:embed="rId4" cstate="print"/>
            <a:stretch>
              <a:fillRect/>
            </a:stretch>
          </p:blipFill>
          <p:spPr>
            <a:xfrm>
              <a:off x="3926493" y="3119439"/>
              <a:ext cx="446281" cy="365139"/>
            </a:xfrm>
            <a:prstGeom prst="rect">
              <a:avLst/>
            </a:prstGeom>
          </p:spPr>
        </p:pic>
        <p:sp>
          <p:nvSpPr>
            <p:cNvPr id="60" name="文本框 59"/>
            <p:cNvSpPr txBox="1"/>
            <p:nvPr/>
          </p:nvSpPr>
          <p:spPr>
            <a:xfrm>
              <a:off x="5312105" y="2864465"/>
              <a:ext cx="386644" cy="276999"/>
            </a:xfrm>
            <a:prstGeom prst="rect">
              <a:avLst/>
            </a:prstGeom>
            <a:noFill/>
          </p:spPr>
          <p:txBody>
            <a:bodyPr wrap="none" rtlCol="0">
              <a:spAutoFit/>
            </a:bodyPr>
            <a:lstStyle/>
            <a:p>
              <a:r>
                <a:rPr lang="ru-RU" sz="1200" b="1">
                  <a:latin typeface="Huawei Sans" panose="020C0503030203020204" pitchFamily="34" charset="0"/>
                </a:rPr>
                <a:t>AC</a:t>
              </a:r>
            </a:p>
          </p:txBody>
        </p:sp>
        <p:grpSp>
          <p:nvGrpSpPr>
            <p:cNvPr id="61" name="Group 165"/>
            <p:cNvGrpSpPr/>
            <p:nvPr/>
          </p:nvGrpSpPr>
          <p:grpSpPr>
            <a:xfrm rot="10800000">
              <a:off x="2743175" y="4261076"/>
              <a:ext cx="2818362" cy="896978"/>
              <a:chOff x="-1233037" y="914446"/>
              <a:chExt cx="1573823" cy="778776"/>
            </a:xfrm>
          </p:grpSpPr>
          <p:cxnSp>
            <p:nvCxnSpPr>
              <p:cNvPr id="63" name="Straight Connector 166"/>
              <p:cNvCxnSpPr/>
              <p:nvPr/>
            </p:nvCxnSpPr>
            <p:spPr>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167"/>
              <p:cNvCxnSpPr/>
              <p:nvPr/>
            </p:nvCxnSpPr>
            <p:spPr>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66" name="图片 105" descr="AP.png"/>
            <p:cNvPicPr>
              <a:picLocks noChangeAspect="1"/>
            </p:cNvPicPr>
            <p:nvPr/>
          </p:nvPicPr>
          <p:blipFill>
            <a:blip r:embed="rId5" cstate="print"/>
            <a:stretch>
              <a:fillRect/>
            </a:stretch>
          </p:blipFill>
          <p:spPr>
            <a:xfrm>
              <a:off x="2504091" y="5046346"/>
              <a:ext cx="405710" cy="331945"/>
            </a:xfrm>
            <a:prstGeom prst="rect">
              <a:avLst/>
            </a:prstGeom>
          </p:spPr>
        </p:pic>
        <p:pic>
          <p:nvPicPr>
            <p:cNvPr id="69" name="图片 76" descr="接入交换机.png"/>
            <p:cNvPicPr>
              <a:picLocks noChangeAspect="1"/>
            </p:cNvPicPr>
            <p:nvPr/>
          </p:nvPicPr>
          <p:blipFill>
            <a:blip r:embed="rId6" cstate="print"/>
            <a:stretch>
              <a:fillRect/>
            </a:stretch>
          </p:blipFill>
          <p:spPr>
            <a:xfrm>
              <a:off x="3926493" y="4063352"/>
              <a:ext cx="446281" cy="365139"/>
            </a:xfrm>
            <a:prstGeom prst="rect">
              <a:avLst/>
            </a:prstGeom>
          </p:spPr>
        </p:pic>
        <p:pic>
          <p:nvPicPr>
            <p:cNvPr id="70" name="图片 105" descr="AP.png"/>
            <p:cNvPicPr>
              <a:picLocks noChangeAspect="1"/>
            </p:cNvPicPr>
            <p:nvPr/>
          </p:nvPicPr>
          <p:blipFill>
            <a:blip r:embed="rId5" cstate="print"/>
            <a:stretch>
              <a:fillRect/>
            </a:stretch>
          </p:blipFill>
          <p:spPr>
            <a:xfrm>
              <a:off x="5382722" y="5046346"/>
              <a:ext cx="405710" cy="331945"/>
            </a:xfrm>
            <a:prstGeom prst="rect">
              <a:avLst/>
            </a:prstGeom>
          </p:spPr>
        </p:pic>
        <p:grpSp>
          <p:nvGrpSpPr>
            <p:cNvPr id="71" name="Group 3"/>
            <p:cNvGrpSpPr/>
            <p:nvPr/>
          </p:nvGrpSpPr>
          <p:grpSpPr>
            <a:xfrm>
              <a:off x="4023656" y="5194326"/>
              <a:ext cx="261965" cy="61979"/>
              <a:chOff x="559282" y="6488261"/>
              <a:chExt cx="261965" cy="61979"/>
            </a:xfrm>
            <a:solidFill>
              <a:schemeClr val="bg1">
                <a:lumMod val="50000"/>
              </a:schemeClr>
            </a:solidFill>
          </p:grpSpPr>
          <p:sp>
            <p:nvSpPr>
              <p:cNvPr id="72" name="Oval 1"/>
              <p:cNvSpPr>
                <a:spLocks noChangeAspect="1"/>
              </p:cNvSpPr>
              <p:nvPr/>
            </p:nvSpPr>
            <p:spPr>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200" dirty="0">
                  <a:latin typeface="Huawei Sans" panose="020C0503030203020204" pitchFamily="34" charset="0"/>
                </a:endParaRPr>
              </a:p>
            </p:txBody>
          </p:sp>
          <p:sp>
            <p:nvSpPr>
              <p:cNvPr id="73" name="Oval 174"/>
              <p:cNvSpPr>
                <a:spLocks noChangeAspect="1"/>
              </p:cNvSpPr>
              <p:nvPr/>
            </p:nvSpPr>
            <p:spPr>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200" dirty="0">
                  <a:latin typeface="Huawei Sans" panose="020C0503030203020204" pitchFamily="34" charset="0"/>
                </a:endParaRPr>
              </a:p>
            </p:txBody>
          </p:sp>
          <p:sp>
            <p:nvSpPr>
              <p:cNvPr id="74" name="Oval 175"/>
              <p:cNvSpPr>
                <a:spLocks noChangeAspect="1"/>
              </p:cNvSpPr>
              <p:nvPr/>
            </p:nvSpPr>
            <p:spPr>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200" dirty="0">
                  <a:latin typeface="Huawei Sans" panose="020C0503030203020204" pitchFamily="34" charset="0"/>
                </a:endParaRPr>
              </a:p>
            </p:txBody>
          </p:sp>
        </p:grpSp>
        <p:cxnSp>
          <p:nvCxnSpPr>
            <p:cNvPr id="75" name="直接连接符 74"/>
            <p:cNvCxnSpPr/>
            <p:nvPr/>
          </p:nvCxnSpPr>
          <p:spPr>
            <a:xfrm flipH="1">
              <a:off x="2743174" y="3302008"/>
              <a:ext cx="118348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6" name="图片 72" descr="交换机.png"/>
            <p:cNvPicPr>
              <a:picLocks noChangeAspect="1"/>
            </p:cNvPicPr>
            <p:nvPr/>
          </p:nvPicPr>
          <p:blipFill>
            <a:blip r:embed="rId7" cstate="print"/>
            <a:stretch>
              <a:fillRect/>
            </a:stretch>
          </p:blipFill>
          <p:spPr>
            <a:xfrm>
              <a:off x="2465832" y="3101183"/>
              <a:ext cx="489285" cy="401651"/>
            </a:xfrm>
            <a:prstGeom prst="rect">
              <a:avLst/>
            </a:prstGeom>
          </p:spPr>
        </p:pic>
        <p:pic>
          <p:nvPicPr>
            <p:cNvPr id="77"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926493" y="2008595"/>
              <a:ext cx="446281" cy="365139"/>
            </a:xfrm>
            <a:prstGeom prst="rect">
              <a:avLst/>
            </a:prstGeom>
          </p:spPr>
        </p:pic>
        <p:sp>
          <p:nvSpPr>
            <p:cNvPr id="78" name="文本框 77"/>
            <p:cNvSpPr txBox="1"/>
            <p:nvPr/>
          </p:nvSpPr>
          <p:spPr>
            <a:xfrm>
              <a:off x="2349609" y="2732534"/>
              <a:ext cx="1302437" cy="276999"/>
            </a:xfrm>
            <a:prstGeom prst="rect">
              <a:avLst/>
            </a:prstGeom>
            <a:noFill/>
          </p:spPr>
          <p:txBody>
            <a:bodyPr wrap="square" rtlCol="0">
              <a:spAutoFit/>
            </a:bodyPr>
            <a:lstStyle/>
            <a:p>
              <a:pPr algn="ctr"/>
              <a:r>
                <a:rPr lang="ru-RU" sz="1200" b="1" dirty="0">
                  <a:latin typeface="Huawei Sans" panose="020C0503030203020204" pitchFamily="34" charset="0"/>
                </a:rPr>
                <a:t>DHCP-сервер</a:t>
              </a:r>
            </a:p>
          </p:txBody>
        </p:sp>
        <p:sp>
          <p:nvSpPr>
            <p:cNvPr id="114" name="任意多边形 113"/>
            <p:cNvSpPr/>
            <p:nvPr/>
          </p:nvSpPr>
          <p:spPr>
            <a:xfrm>
              <a:off x="2844583" y="3518523"/>
              <a:ext cx="754694" cy="1391829"/>
            </a:xfrm>
            <a:custGeom>
              <a:avLst/>
              <a:gdLst>
                <a:gd name="connsiteX0" fmla="*/ 414867 w 414867"/>
                <a:gd name="connsiteY0" fmla="*/ 0 h 1117600"/>
                <a:gd name="connsiteX1" fmla="*/ 0 w 414867"/>
                <a:gd name="connsiteY1" fmla="*/ 1117600 h 1117600"/>
                <a:gd name="connsiteX0" fmla="*/ 414867 w 734098"/>
                <a:gd name="connsiteY0" fmla="*/ 0 h 1117600"/>
                <a:gd name="connsiteX1" fmla="*/ 0 w 734098"/>
                <a:gd name="connsiteY1" fmla="*/ 1117600 h 1117600"/>
                <a:gd name="connsiteX0" fmla="*/ 211667 w 571900"/>
                <a:gd name="connsiteY0" fmla="*/ 0 h 1447800"/>
                <a:gd name="connsiteX1" fmla="*/ 0 w 571900"/>
                <a:gd name="connsiteY1" fmla="*/ 1447800 h 1447800"/>
                <a:gd name="connsiteX0" fmla="*/ 211667 w 754694"/>
                <a:gd name="connsiteY0" fmla="*/ 0 h 1447800"/>
                <a:gd name="connsiteX1" fmla="*/ 0 w 754694"/>
                <a:gd name="connsiteY1" fmla="*/ 1447800 h 1447800"/>
              </a:gdLst>
              <a:ahLst/>
              <a:cxnLst>
                <a:cxn ang="0">
                  <a:pos x="connsiteX0" y="connsiteY0"/>
                </a:cxn>
                <a:cxn ang="0">
                  <a:pos x="connsiteX1" y="connsiteY1"/>
                </a:cxn>
              </a:cxnLst>
              <a:rect l="l" t="t" r="r" b="b"/>
              <a:pathLst>
                <a:path w="754694" h="1447800">
                  <a:moveTo>
                    <a:pt x="211667" y="0"/>
                  </a:moveTo>
                  <a:cubicBezTo>
                    <a:pt x="1072444" y="397933"/>
                    <a:pt x="841023" y="999067"/>
                    <a:pt x="0" y="1447800"/>
                  </a:cubicBezTo>
                </a:path>
              </a:pathLst>
            </a:custGeom>
            <a:noFill/>
            <a:ln w="19050">
              <a:solidFill>
                <a:srgbClr val="00B0F0"/>
              </a:solidFill>
              <a:prstDash val="sysDash"/>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200" dirty="0">
                <a:latin typeface="Huawei Sans" panose="020C0503030203020204" pitchFamily="34" charset="0"/>
              </a:endParaRPr>
            </a:p>
          </p:txBody>
        </p:sp>
        <p:sp>
          <p:nvSpPr>
            <p:cNvPr id="115" name="任意多边形 114"/>
            <p:cNvSpPr/>
            <p:nvPr/>
          </p:nvSpPr>
          <p:spPr>
            <a:xfrm>
              <a:off x="3056250" y="3391363"/>
              <a:ext cx="2480733" cy="1603497"/>
            </a:xfrm>
            <a:custGeom>
              <a:avLst/>
              <a:gdLst>
                <a:gd name="connsiteX0" fmla="*/ 414867 w 414867"/>
                <a:gd name="connsiteY0" fmla="*/ 0 h 1117600"/>
                <a:gd name="connsiteX1" fmla="*/ 0 w 414867"/>
                <a:gd name="connsiteY1" fmla="*/ 1117600 h 1117600"/>
                <a:gd name="connsiteX0" fmla="*/ 414867 w 734098"/>
                <a:gd name="connsiteY0" fmla="*/ 0 h 1117600"/>
                <a:gd name="connsiteX1" fmla="*/ 0 w 734098"/>
                <a:gd name="connsiteY1" fmla="*/ 1117600 h 1117600"/>
                <a:gd name="connsiteX0" fmla="*/ 211667 w 571900"/>
                <a:gd name="connsiteY0" fmla="*/ 0 h 1447800"/>
                <a:gd name="connsiteX1" fmla="*/ 0 w 571900"/>
                <a:gd name="connsiteY1" fmla="*/ 1447800 h 1447800"/>
                <a:gd name="connsiteX0" fmla="*/ 211667 w 754694"/>
                <a:gd name="connsiteY0" fmla="*/ 0 h 1447800"/>
                <a:gd name="connsiteX1" fmla="*/ 0 w 754694"/>
                <a:gd name="connsiteY1" fmla="*/ 1447800 h 1447800"/>
                <a:gd name="connsiteX0" fmla="*/ 0 w 2653301"/>
                <a:gd name="connsiteY0" fmla="*/ 0 h 1667979"/>
                <a:gd name="connsiteX1" fmla="*/ 2480733 w 2653301"/>
                <a:gd name="connsiteY1" fmla="*/ 1667979 h 1667979"/>
                <a:gd name="connsiteX0" fmla="*/ 0 w 2480733"/>
                <a:gd name="connsiteY0" fmla="*/ 0 h 1667979"/>
                <a:gd name="connsiteX1" fmla="*/ 2480733 w 2480733"/>
                <a:gd name="connsiteY1" fmla="*/ 1667979 h 1667979"/>
                <a:gd name="connsiteX0" fmla="*/ 0 w 2480733"/>
                <a:gd name="connsiteY0" fmla="*/ 23515 h 1691494"/>
                <a:gd name="connsiteX1" fmla="*/ 2480733 w 2480733"/>
                <a:gd name="connsiteY1" fmla="*/ 1691494 h 1691494"/>
                <a:gd name="connsiteX0" fmla="*/ 0 w 2480733"/>
                <a:gd name="connsiteY0" fmla="*/ 24924 h 1692903"/>
                <a:gd name="connsiteX1" fmla="*/ 2480733 w 2480733"/>
                <a:gd name="connsiteY1" fmla="*/ 1692903 h 1692903"/>
                <a:gd name="connsiteX0" fmla="*/ 0 w 2480733"/>
                <a:gd name="connsiteY0" fmla="*/ 0 h 1667979"/>
                <a:gd name="connsiteX1" fmla="*/ 2480733 w 2480733"/>
                <a:gd name="connsiteY1" fmla="*/ 1667979 h 1667979"/>
              </a:gdLst>
              <a:ahLst/>
              <a:cxnLst>
                <a:cxn ang="0">
                  <a:pos x="connsiteX0" y="connsiteY0"/>
                </a:cxn>
                <a:cxn ang="0">
                  <a:pos x="connsiteX1" y="connsiteY1"/>
                </a:cxn>
              </a:cxnLst>
              <a:rect l="l" t="t" r="r" b="b"/>
              <a:pathLst>
                <a:path w="2480733" h="1667979">
                  <a:moveTo>
                    <a:pt x="0" y="0"/>
                  </a:moveTo>
                  <a:cubicBezTo>
                    <a:pt x="2122311" y="160140"/>
                    <a:pt x="629356" y="761275"/>
                    <a:pt x="2480733" y="1667979"/>
                  </a:cubicBezTo>
                </a:path>
              </a:pathLst>
            </a:custGeom>
            <a:noFill/>
            <a:ln w="19050">
              <a:solidFill>
                <a:srgbClr val="00B0F0"/>
              </a:solidFill>
              <a:prstDash val="sysDash"/>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200" dirty="0">
                <a:latin typeface="Huawei Sans" panose="020C0503030203020204" pitchFamily="34" charset="0"/>
              </a:endParaRPr>
            </a:p>
          </p:txBody>
        </p:sp>
        <p:sp>
          <p:nvSpPr>
            <p:cNvPr id="116" name="文本框 115"/>
            <p:cNvSpPr txBox="1"/>
            <p:nvPr/>
          </p:nvSpPr>
          <p:spPr>
            <a:xfrm>
              <a:off x="2451452" y="3885215"/>
              <a:ext cx="1107996" cy="276999"/>
            </a:xfrm>
            <a:prstGeom prst="rect">
              <a:avLst/>
            </a:prstGeom>
            <a:noFill/>
          </p:spPr>
          <p:txBody>
            <a:bodyPr wrap="none" rtlCol="0">
              <a:spAutoFit/>
            </a:bodyPr>
            <a:lstStyle/>
            <a:p>
              <a:pPr algn="ctr"/>
              <a:r>
                <a:rPr lang="ru-RU" sz="1200">
                  <a:solidFill>
                    <a:srgbClr val="00B0F0"/>
                  </a:solidFill>
                  <a:latin typeface="Huawei Sans" panose="020C0503030203020204" pitchFamily="34" charset="0"/>
                </a:rPr>
                <a:t>Пакет DHCP</a:t>
              </a:r>
            </a:p>
          </p:txBody>
        </p:sp>
        <p:sp>
          <p:nvSpPr>
            <p:cNvPr id="117" name="文本框 116"/>
            <p:cNvSpPr txBox="1"/>
            <p:nvPr/>
          </p:nvSpPr>
          <p:spPr>
            <a:xfrm>
              <a:off x="4634774" y="4181131"/>
              <a:ext cx="1107996" cy="276999"/>
            </a:xfrm>
            <a:prstGeom prst="rect">
              <a:avLst/>
            </a:prstGeom>
            <a:noFill/>
          </p:spPr>
          <p:txBody>
            <a:bodyPr wrap="none" rtlCol="0">
              <a:spAutoFit/>
            </a:bodyPr>
            <a:lstStyle/>
            <a:p>
              <a:pPr algn="ctr"/>
              <a:r>
                <a:rPr lang="ru-RU" sz="1200">
                  <a:solidFill>
                    <a:srgbClr val="00B0F0"/>
                  </a:solidFill>
                  <a:latin typeface="Huawei Sans" panose="020C0503030203020204" pitchFamily="34" charset="0"/>
                </a:rPr>
                <a:t>Пакет DHCP</a:t>
              </a:r>
            </a:p>
          </p:txBody>
        </p:sp>
      </p:grpSp>
      <p:grpSp>
        <p:nvGrpSpPr>
          <p:cNvPr id="8" name="组合 7"/>
          <p:cNvGrpSpPr/>
          <p:nvPr/>
        </p:nvGrpSpPr>
        <p:grpSpPr>
          <a:xfrm>
            <a:off x="6592869" y="1871290"/>
            <a:ext cx="5132560" cy="3716866"/>
            <a:chOff x="6592869" y="1811330"/>
            <a:chExt cx="5132560" cy="3716866"/>
          </a:xfrm>
        </p:grpSpPr>
        <p:pic>
          <p:nvPicPr>
            <p:cNvPr id="79" name="图片 78"/>
            <p:cNvPicPr>
              <a:picLocks/>
            </p:cNvPicPr>
            <p:nvPr/>
          </p:nvPicPr>
          <p:blipFill>
            <a:blip r:embed="rId9" cstate="print">
              <a:extLst>
                <a:ext uri="{28A0092B-C50C-407E-A947-70E740481C1C}">
                  <a14:useLocalDpi xmlns:a14="http://schemas.microsoft.com/office/drawing/2010/main" val="0"/>
                </a:ext>
              </a:extLst>
            </a:blip>
            <a:stretch>
              <a:fillRect/>
            </a:stretch>
          </p:blipFill>
          <p:spPr>
            <a:xfrm>
              <a:off x="7024848" y="2317871"/>
              <a:ext cx="486068" cy="398575"/>
            </a:xfrm>
            <a:prstGeom prst="rect">
              <a:avLst/>
            </a:prstGeom>
          </p:spPr>
        </p:pic>
        <p:sp>
          <p:nvSpPr>
            <p:cNvPr id="80" name="Text Box 9"/>
            <p:cNvSpPr txBox="1">
              <a:spLocks noChangeArrowheads="1"/>
            </p:cNvSpPr>
            <p:nvPr/>
          </p:nvSpPr>
          <p:spPr bwMode="auto">
            <a:xfrm>
              <a:off x="7116114" y="1983819"/>
              <a:ext cx="303536" cy="288147"/>
            </a:xfrm>
            <a:prstGeom prst="rect">
              <a:avLst/>
            </a:prstGeom>
            <a:noFill/>
            <a:ln w="9525">
              <a:noFill/>
              <a:miter lim="800000"/>
              <a:headEnd/>
              <a:tailEnd/>
            </a:ln>
          </p:spPr>
          <p:txBody>
            <a:bodyPr wrap="none" lIns="36000" tIns="36000" rIns="36000" bIns="36000">
              <a:spAutoFit/>
            </a:bodyPr>
            <a:lstStyle/>
            <a:p>
              <a:pPr algn="ctr"/>
              <a:r>
                <a:rPr lang="ru-RU" sz="1400" b="1">
                  <a:solidFill>
                    <a:schemeClr val="tx1"/>
                  </a:solidFill>
                  <a:latin typeface="Huawei Sans" panose="020C0503030203020204" pitchFamily="34" charset="0"/>
                </a:rPr>
                <a:t>AP</a:t>
              </a:r>
            </a:p>
          </p:txBody>
        </p:sp>
        <p:sp>
          <p:nvSpPr>
            <p:cNvPr id="81" name="Text Box 9"/>
            <p:cNvSpPr txBox="1">
              <a:spLocks noChangeArrowheads="1"/>
            </p:cNvSpPr>
            <p:nvPr/>
          </p:nvSpPr>
          <p:spPr bwMode="auto">
            <a:xfrm>
              <a:off x="7525028" y="2573265"/>
              <a:ext cx="3600000" cy="595923"/>
            </a:xfrm>
            <a:prstGeom prst="rect">
              <a:avLst/>
            </a:prstGeom>
            <a:noFill/>
            <a:ln w="9525">
              <a:noFill/>
              <a:miter lim="800000"/>
              <a:headEnd/>
              <a:tailEnd/>
            </a:ln>
          </p:spPr>
          <p:txBody>
            <a:bodyPr wrap="square" lIns="36000" tIns="36000" rIns="36000" bIns="36000">
              <a:spAutoFit/>
            </a:bodyPr>
            <a:lstStyle/>
            <a:p>
              <a:r>
                <a:rPr lang="ru-RU" sz="1200" b="1" dirty="0">
                  <a:solidFill>
                    <a:schemeClr val="tx1"/>
                  </a:solidFill>
                  <a:latin typeface="Huawei Sans" panose="020C0503030203020204" pitchFamily="34" charset="0"/>
                </a:rPr>
                <a:t>DHCP </a:t>
              </a:r>
              <a:r>
                <a:rPr lang="ru-RU" sz="1200" b="1" dirty="0" err="1">
                  <a:solidFill>
                    <a:schemeClr val="tx1"/>
                  </a:solidFill>
                  <a:latin typeface="Huawei Sans" panose="020C0503030203020204" pitchFamily="34" charset="0"/>
                </a:rPr>
                <a:t>Discover</a:t>
              </a:r>
              <a:r>
                <a:rPr lang="ru-RU" sz="1200" b="1" dirty="0">
                  <a:solidFill>
                    <a:schemeClr val="tx1"/>
                  </a:solidFill>
                  <a:latin typeface="Huawei Sans" panose="020C0503030203020204" pitchFamily="34" charset="0"/>
                </a:rPr>
                <a:t> </a:t>
              </a:r>
              <a:br>
                <a:rPr lang="ru-RU" sz="1200" b="1" dirty="0">
                  <a:solidFill>
                    <a:schemeClr val="tx1"/>
                  </a:solidFill>
                  <a:latin typeface="Huawei Sans" panose="020C0503030203020204" pitchFamily="34" charset="0"/>
                </a:rPr>
              </a:br>
              <a:r>
                <a:rPr lang="ru-RU" sz="1200" b="1" dirty="0">
                  <a:solidFill>
                    <a:schemeClr val="tx1"/>
                  </a:solidFill>
                  <a:latin typeface="Huawei Sans" panose="020C0503030203020204" pitchFamily="34" charset="0"/>
                </a:rPr>
                <a:t>(широковещательная рассылка)</a:t>
              </a:r>
            </a:p>
            <a:p>
              <a:r>
                <a:rPr lang="ru-RU" sz="1000" dirty="0">
                  <a:solidFill>
                    <a:schemeClr val="tx1"/>
                  </a:solidFill>
                  <a:latin typeface="Huawei Sans" panose="020C0503030203020204" pitchFamily="34" charset="0"/>
                </a:rPr>
                <a:t>Поиск DHCP-серверов в сети</a:t>
              </a:r>
            </a:p>
          </p:txBody>
        </p:sp>
        <p:pic>
          <p:nvPicPr>
            <p:cNvPr id="82" name="图片 81"/>
            <p:cNvPicPr>
              <a:picLocks/>
            </p:cNvPicPr>
            <p:nvPr/>
          </p:nvPicPr>
          <p:blipFill>
            <a:blip r:embed="rId10" cstate="print">
              <a:extLst>
                <a:ext uri="{28A0092B-C50C-407E-A947-70E740481C1C}">
                  <a14:useLocalDpi xmlns:a14="http://schemas.microsoft.com/office/drawing/2010/main" val="0"/>
                </a:ext>
              </a:extLst>
            </a:blip>
            <a:stretch>
              <a:fillRect/>
            </a:stretch>
          </p:blipFill>
          <p:spPr>
            <a:xfrm>
              <a:off x="10742623" y="2320815"/>
              <a:ext cx="486068" cy="398575"/>
            </a:xfrm>
            <a:prstGeom prst="rect">
              <a:avLst/>
            </a:prstGeom>
          </p:spPr>
        </p:pic>
        <p:sp>
          <p:nvSpPr>
            <p:cNvPr id="83" name="Text Box 9"/>
            <p:cNvSpPr txBox="1">
              <a:spLocks noChangeArrowheads="1"/>
            </p:cNvSpPr>
            <p:nvPr/>
          </p:nvSpPr>
          <p:spPr bwMode="auto">
            <a:xfrm>
              <a:off x="10402682" y="1983819"/>
              <a:ext cx="1165951" cy="288147"/>
            </a:xfrm>
            <a:prstGeom prst="rect">
              <a:avLst/>
            </a:prstGeom>
            <a:noFill/>
            <a:ln w="9525">
              <a:noFill/>
              <a:miter lim="800000"/>
              <a:headEnd/>
              <a:tailEnd/>
            </a:ln>
          </p:spPr>
          <p:txBody>
            <a:bodyPr wrap="none" lIns="36000" tIns="36000" rIns="36000" bIns="36000">
              <a:spAutoFit/>
            </a:bodyPr>
            <a:lstStyle/>
            <a:p>
              <a:pPr algn="ctr"/>
              <a:r>
                <a:rPr lang="ru-RU" sz="1400" b="1">
                  <a:solidFill>
                    <a:schemeClr val="tx1"/>
                  </a:solidFill>
                  <a:latin typeface="Huawei Sans" panose="020C0503030203020204" pitchFamily="34" charset="0"/>
                </a:rPr>
                <a:t>DHCP-сервер</a:t>
              </a:r>
            </a:p>
          </p:txBody>
        </p:sp>
        <p:grpSp>
          <p:nvGrpSpPr>
            <p:cNvPr id="84" name="组合 83"/>
            <p:cNvGrpSpPr/>
            <p:nvPr/>
          </p:nvGrpSpPr>
          <p:grpSpPr>
            <a:xfrm>
              <a:off x="7267882" y="2716446"/>
              <a:ext cx="3719673" cy="2740268"/>
              <a:chOff x="6530062" y="3271067"/>
              <a:chExt cx="3719673" cy="1623169"/>
            </a:xfrm>
          </p:grpSpPr>
          <p:cxnSp>
            <p:nvCxnSpPr>
              <p:cNvPr id="85" name="直接连接符 84"/>
              <p:cNvCxnSpPr/>
              <p:nvPr/>
            </p:nvCxnSpPr>
            <p:spPr>
              <a:xfrm>
                <a:off x="6530062" y="3271067"/>
                <a:ext cx="0" cy="1620225"/>
              </a:xfrm>
              <a:prstGeom prst="line">
                <a:avLst/>
              </a:prstGeom>
              <a:ln w="19050">
                <a:solidFill>
                  <a:schemeClr val="bg1">
                    <a:lumMod val="75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H="1">
                <a:off x="10245940" y="3274011"/>
                <a:ext cx="3795" cy="1620225"/>
              </a:xfrm>
              <a:prstGeom prst="line">
                <a:avLst/>
              </a:prstGeom>
              <a:ln w="19050">
                <a:solidFill>
                  <a:schemeClr val="bg1">
                    <a:lumMod val="75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87" name="Text Box 9"/>
            <p:cNvSpPr txBox="1">
              <a:spLocks noChangeArrowheads="1"/>
            </p:cNvSpPr>
            <p:nvPr/>
          </p:nvSpPr>
          <p:spPr bwMode="auto">
            <a:xfrm>
              <a:off x="9117180" y="4631628"/>
              <a:ext cx="72767" cy="288147"/>
            </a:xfrm>
            <a:prstGeom prst="rect">
              <a:avLst/>
            </a:prstGeom>
            <a:noFill/>
            <a:ln w="9525">
              <a:noFill/>
              <a:miter lim="800000"/>
              <a:headEnd/>
              <a:tailEnd/>
            </a:ln>
          </p:spPr>
          <p:txBody>
            <a:bodyPr wrap="none" lIns="36000" tIns="36000" rIns="36000" bIns="36000">
              <a:spAutoFit/>
            </a:bodyPr>
            <a:lstStyle/>
            <a:p>
              <a:pPr algn="ctr"/>
              <a:endParaRPr lang="en-US" altLang="zh-CN" sz="1400" dirty="0">
                <a:solidFill>
                  <a:schemeClr val="tx1"/>
                </a:solidFill>
                <a:latin typeface="Huawei Sans" panose="020C0503030203020204" pitchFamily="34" charset="0"/>
              </a:endParaRPr>
            </a:p>
          </p:txBody>
        </p:sp>
        <p:sp>
          <p:nvSpPr>
            <p:cNvPr id="88" name="Text Box 9"/>
            <p:cNvSpPr txBox="1">
              <a:spLocks noChangeArrowheads="1"/>
            </p:cNvSpPr>
            <p:nvPr/>
          </p:nvSpPr>
          <p:spPr bwMode="auto">
            <a:xfrm>
              <a:off x="7282345" y="4087551"/>
              <a:ext cx="3705210" cy="595923"/>
            </a:xfrm>
            <a:prstGeom prst="rect">
              <a:avLst/>
            </a:prstGeom>
            <a:noFill/>
            <a:ln w="9525">
              <a:noFill/>
              <a:miter lim="800000"/>
              <a:headEnd/>
              <a:tailEnd/>
            </a:ln>
          </p:spPr>
          <p:txBody>
            <a:bodyPr wrap="square" lIns="36000" tIns="36000" rIns="36000" bIns="36000">
              <a:spAutoFit/>
            </a:bodyPr>
            <a:lstStyle/>
            <a:p>
              <a:r>
                <a:rPr lang="ru-RU" sz="1200" b="1" dirty="0">
                  <a:solidFill>
                    <a:schemeClr val="tx1"/>
                  </a:solidFill>
                  <a:latin typeface="Huawei Sans" panose="020C0503030203020204" pitchFamily="34" charset="0"/>
                </a:rPr>
                <a:t>DHCP </a:t>
              </a:r>
              <a:r>
                <a:rPr lang="ru-RU" sz="1200" b="1" dirty="0" err="1">
                  <a:solidFill>
                    <a:schemeClr val="tx1"/>
                  </a:solidFill>
                  <a:latin typeface="Huawei Sans" panose="020C0503030203020204" pitchFamily="34" charset="0"/>
                </a:rPr>
                <a:t>Request</a:t>
              </a:r>
              <a:r>
                <a:rPr lang="ru-RU" sz="1200" b="1" dirty="0">
                  <a:solidFill>
                    <a:schemeClr val="tx1"/>
                  </a:solidFill>
                  <a:latin typeface="Huawei Sans" panose="020C0503030203020204" pitchFamily="34" charset="0"/>
                </a:rPr>
                <a:t> </a:t>
              </a:r>
              <a:br>
                <a:rPr lang="ru-RU" sz="1200" b="1" dirty="0">
                  <a:solidFill>
                    <a:schemeClr val="tx1"/>
                  </a:solidFill>
                  <a:latin typeface="Huawei Sans" panose="020C0503030203020204" pitchFamily="34" charset="0"/>
                </a:rPr>
              </a:br>
              <a:r>
                <a:rPr lang="ru-RU" sz="1200" b="1" dirty="0">
                  <a:solidFill>
                    <a:schemeClr val="tx1"/>
                  </a:solidFill>
                  <a:latin typeface="Huawei Sans" panose="020C0503030203020204" pitchFamily="34" charset="0"/>
                </a:rPr>
                <a:t>(широковещательная рассылка)</a:t>
              </a:r>
            </a:p>
            <a:p>
              <a:r>
                <a:rPr lang="ru-RU" sz="1000" dirty="0">
                  <a:latin typeface="Huawei Sans" panose="020C0503030203020204" pitchFamily="34" charset="0"/>
                </a:rPr>
                <a:t>Уведомление DHCP-сервера о выбранном IP-адресе</a:t>
              </a:r>
            </a:p>
          </p:txBody>
        </p:sp>
        <p:cxnSp>
          <p:nvCxnSpPr>
            <p:cNvPr id="89" name="直接连接符 88"/>
            <p:cNvCxnSpPr/>
            <p:nvPr/>
          </p:nvCxnSpPr>
          <p:spPr>
            <a:xfrm rot="5400000" flipH="1">
              <a:off x="9151205" y="1323691"/>
              <a:ext cx="1" cy="3665106"/>
            </a:xfrm>
            <a:prstGeom prst="line">
              <a:avLst/>
            </a:prstGeom>
            <a:ln w="1905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rot="5400000" flipH="1">
              <a:off x="9100433" y="2070733"/>
              <a:ext cx="1" cy="3665106"/>
            </a:xfrm>
            <a:prstGeom prst="line">
              <a:avLst/>
            </a:prstGeom>
            <a:ln w="19050">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rot="5400000" flipH="1">
              <a:off x="9100433" y="2817775"/>
              <a:ext cx="1" cy="3665106"/>
            </a:xfrm>
            <a:prstGeom prst="line">
              <a:avLst/>
            </a:prstGeom>
            <a:ln w="1905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rot="5400000" flipH="1">
              <a:off x="9100433" y="3380150"/>
              <a:ext cx="1" cy="3665106"/>
            </a:xfrm>
            <a:prstGeom prst="line">
              <a:avLst/>
            </a:prstGeom>
            <a:ln w="19050">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3" name="Text Box 9"/>
            <p:cNvSpPr txBox="1">
              <a:spLocks noChangeArrowheads="1"/>
            </p:cNvSpPr>
            <p:nvPr/>
          </p:nvSpPr>
          <p:spPr bwMode="auto">
            <a:xfrm>
              <a:off x="7325821" y="4803957"/>
              <a:ext cx="3600000" cy="411257"/>
            </a:xfrm>
            <a:prstGeom prst="rect">
              <a:avLst/>
            </a:prstGeom>
            <a:noFill/>
            <a:ln w="9525">
              <a:noFill/>
              <a:miter lim="800000"/>
              <a:headEnd/>
              <a:tailEnd/>
            </a:ln>
          </p:spPr>
          <p:txBody>
            <a:bodyPr wrap="square" lIns="36000" tIns="36000" rIns="36000" bIns="36000">
              <a:spAutoFit/>
            </a:bodyPr>
            <a:lstStyle/>
            <a:p>
              <a:pPr algn="r"/>
              <a:r>
                <a:rPr lang="ru-RU" sz="1200" b="1" dirty="0">
                  <a:solidFill>
                    <a:schemeClr val="tx1"/>
                  </a:solidFill>
                  <a:latin typeface="Huawei Sans" panose="020C0503030203020204" pitchFamily="34" charset="0"/>
                </a:rPr>
                <a:t>DHCP </a:t>
              </a:r>
              <a:r>
                <a:rPr lang="ru-RU" sz="1200" b="1" dirty="0" err="1">
                  <a:solidFill>
                    <a:schemeClr val="tx1"/>
                  </a:solidFill>
                  <a:latin typeface="Huawei Sans" panose="020C0503030203020204" pitchFamily="34" charset="0"/>
                </a:rPr>
                <a:t>Ack</a:t>
              </a:r>
              <a:r>
                <a:rPr lang="ru-RU" sz="1200" b="1" dirty="0">
                  <a:solidFill>
                    <a:schemeClr val="tx1"/>
                  </a:solidFill>
                  <a:latin typeface="Huawei Sans" panose="020C0503030203020204" pitchFamily="34" charset="0"/>
                </a:rPr>
                <a:t> (одноадресное сообщение)</a:t>
              </a:r>
            </a:p>
            <a:p>
              <a:pPr algn="r"/>
              <a:r>
                <a:rPr lang="ru-RU" sz="1000" dirty="0">
                  <a:latin typeface="Huawei Sans" panose="020C0503030203020204" pitchFamily="34" charset="0"/>
                </a:rPr>
                <a:t>Подтверждение выдачи адреса</a:t>
              </a:r>
            </a:p>
          </p:txBody>
        </p:sp>
        <p:sp>
          <p:nvSpPr>
            <p:cNvPr id="118" name="圆角矩形 117"/>
            <p:cNvSpPr/>
            <p:nvPr/>
          </p:nvSpPr>
          <p:spPr>
            <a:xfrm>
              <a:off x="6592869" y="1811330"/>
              <a:ext cx="5132560" cy="3716866"/>
            </a:xfrm>
            <a:prstGeom prst="roundRect">
              <a:avLst>
                <a:gd name="adj" fmla="val 2222"/>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ndParaRPr>
            </a:p>
          </p:txBody>
        </p:sp>
        <p:sp>
          <p:nvSpPr>
            <p:cNvPr id="120" name="Text Box 9"/>
            <p:cNvSpPr txBox="1">
              <a:spLocks noChangeArrowheads="1"/>
            </p:cNvSpPr>
            <p:nvPr/>
          </p:nvSpPr>
          <p:spPr bwMode="auto">
            <a:xfrm>
              <a:off x="7422635" y="3359724"/>
              <a:ext cx="3539809" cy="565146"/>
            </a:xfrm>
            <a:prstGeom prst="rect">
              <a:avLst/>
            </a:prstGeom>
            <a:noFill/>
            <a:ln w="9525">
              <a:noFill/>
              <a:miter lim="800000"/>
              <a:headEnd/>
              <a:tailEnd/>
            </a:ln>
          </p:spPr>
          <p:txBody>
            <a:bodyPr wrap="square" lIns="36000" tIns="36000" rIns="36000" bIns="36000">
              <a:spAutoFit/>
            </a:bodyPr>
            <a:lstStyle/>
            <a:p>
              <a:pPr algn="r"/>
              <a:r>
                <a:rPr lang="ru-RU" sz="1200" b="1" dirty="0">
                  <a:latin typeface="Huawei Sans" panose="020C0503030203020204" pitchFamily="34" charset="0"/>
                </a:rPr>
                <a:t>DHCP </a:t>
              </a:r>
              <a:r>
                <a:rPr lang="ru-RU" sz="1200" b="1" dirty="0" err="1">
                  <a:latin typeface="Huawei Sans" panose="020C0503030203020204" pitchFamily="34" charset="0"/>
                </a:rPr>
                <a:t>Offer</a:t>
              </a:r>
              <a:r>
                <a:rPr lang="ru-RU" sz="1200" b="1" dirty="0">
                  <a:latin typeface="Huawei Sans" panose="020C0503030203020204" pitchFamily="34" charset="0"/>
                </a:rPr>
                <a:t> (одноадресное сообщение)</a:t>
              </a:r>
            </a:p>
            <a:p>
              <a:pPr algn="r"/>
              <a:r>
                <a:rPr lang="ru-RU" sz="1000" dirty="0">
                  <a:latin typeface="Huawei Sans" panose="020C0503030203020204" pitchFamily="34" charset="0"/>
                </a:rPr>
                <a:t>Выбор доступного IP-адреса из пула адресов и передача ответного сообщения точке доступа</a:t>
              </a:r>
            </a:p>
          </p:txBody>
        </p:sp>
      </p:grpSp>
      <p:sp>
        <p:nvSpPr>
          <p:cNvPr id="91" name="Right Arrow 157"/>
          <p:cNvSpPr/>
          <p:nvPr/>
        </p:nvSpPr>
        <p:spPr>
          <a:xfrm>
            <a:off x="5787062" y="3530015"/>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92" name="五边形 91"/>
          <p:cNvSpPr/>
          <p:nvPr/>
        </p:nvSpPr>
        <p:spPr bwMode="auto">
          <a:xfrm>
            <a:off x="8148115" y="87153"/>
            <a:ext cx="900100" cy="283663"/>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b="1">
                <a:solidFill>
                  <a:schemeClr val="bg1"/>
                </a:solidFill>
                <a:latin typeface="Huawei Sans" panose="020C0503030203020204" pitchFamily="34" charset="0"/>
              </a:rPr>
              <a:t>Подключение AP</a:t>
            </a:r>
          </a:p>
        </p:txBody>
      </p:sp>
      <p:sp>
        <p:nvSpPr>
          <p:cNvPr id="94" name="燕尾形 93"/>
          <p:cNvSpPr/>
          <p:nvPr/>
        </p:nvSpPr>
        <p:spPr bwMode="auto">
          <a:xfrm>
            <a:off x="8964285" y="87153"/>
            <a:ext cx="1080000" cy="28366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Передача конфигурации</a:t>
            </a:r>
          </a:p>
        </p:txBody>
      </p:sp>
      <p:sp>
        <p:nvSpPr>
          <p:cNvPr id="95" name="燕尾形 94"/>
          <p:cNvSpPr/>
          <p:nvPr/>
        </p:nvSpPr>
        <p:spPr bwMode="auto">
          <a:xfrm>
            <a:off x="9960355" y="87153"/>
            <a:ext cx="108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Подключение STA</a:t>
            </a:r>
          </a:p>
        </p:txBody>
      </p:sp>
      <p:sp>
        <p:nvSpPr>
          <p:cNvPr id="96" name="燕尾形 95"/>
          <p:cNvSpPr/>
          <p:nvPr/>
        </p:nvSpPr>
        <p:spPr bwMode="auto">
          <a:xfrm>
            <a:off x="10956425" y="87153"/>
            <a:ext cx="108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Передача данных</a:t>
            </a:r>
          </a:p>
        </p:txBody>
      </p:sp>
      <p:sp>
        <p:nvSpPr>
          <p:cNvPr id="97" name="isḻïḑe">
            <a:extLst>
              <a:ext uri="{FF2B5EF4-FFF2-40B4-BE49-F238E27FC236}">
                <a16:creationId xmlns:a16="http://schemas.microsoft.com/office/drawing/2014/main" xmlns="" id="{24CBC826-002E-4B71-8291-B729E4BED0E3}"/>
              </a:ext>
            </a:extLst>
          </p:cNvPr>
          <p:cNvSpPr txBox="1"/>
          <p:nvPr/>
        </p:nvSpPr>
        <p:spPr bwMode="auto">
          <a:xfrm>
            <a:off x="835785" y="1722141"/>
            <a:ext cx="1896971" cy="27918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ru-RU" sz="1200" dirty="0">
                <a:latin typeface="Huawei Sans" panose="020C0503030203020204" pitchFamily="34" charset="0"/>
              </a:rPr>
              <a:t>Получение IP-адреса</a:t>
            </a:r>
          </a:p>
        </p:txBody>
      </p:sp>
      <p:sp>
        <p:nvSpPr>
          <p:cNvPr id="98" name="ïšļïďe">
            <a:extLst>
              <a:ext uri="{FF2B5EF4-FFF2-40B4-BE49-F238E27FC236}">
                <a16:creationId xmlns:a16="http://schemas.microsoft.com/office/drawing/2014/main" xmlns="" id="{FB41FAD4-0BA5-4580-B72E-A6BFF22F8784}"/>
              </a:ext>
            </a:extLst>
          </p:cNvPr>
          <p:cNvSpPr txBox="1"/>
          <p:nvPr/>
        </p:nvSpPr>
        <p:spPr bwMode="ltGray">
          <a:xfrm>
            <a:off x="835785" y="2584713"/>
            <a:ext cx="1494938" cy="4638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ru-RU" sz="1200" dirty="0">
                <a:latin typeface="Huawei Sans" panose="020C0503030203020204" pitchFamily="34" charset="0"/>
              </a:rPr>
              <a:t>Установление </a:t>
            </a:r>
            <a:br>
              <a:rPr lang="ru-RU" sz="1200" dirty="0">
                <a:latin typeface="Huawei Sans" panose="020C0503030203020204" pitchFamily="34" charset="0"/>
              </a:rPr>
            </a:br>
            <a:r>
              <a:rPr lang="ru-RU" sz="1200" dirty="0">
                <a:latin typeface="Huawei Sans" panose="020C0503030203020204" pitchFamily="34" charset="0"/>
              </a:rPr>
              <a:t>туннеля CAPWAP</a:t>
            </a:r>
          </a:p>
        </p:txBody>
      </p:sp>
      <p:sp>
        <p:nvSpPr>
          <p:cNvPr id="99" name="ïṧļíḍê">
            <a:extLst>
              <a:ext uri="{FF2B5EF4-FFF2-40B4-BE49-F238E27FC236}">
                <a16:creationId xmlns:a16="http://schemas.microsoft.com/office/drawing/2014/main" xmlns="" id="{D1BCCD92-D45A-41F7-960F-30FC35568CBF}"/>
              </a:ext>
            </a:extLst>
          </p:cNvPr>
          <p:cNvSpPr txBox="1"/>
          <p:nvPr/>
        </p:nvSpPr>
        <p:spPr bwMode="ltGray">
          <a:xfrm>
            <a:off x="835785" y="3631949"/>
            <a:ext cx="1398438" cy="27918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ru-RU" sz="1200">
                <a:solidFill>
                  <a:schemeClr val="bg1">
                    <a:lumMod val="65000"/>
                  </a:schemeClr>
                </a:solidFill>
                <a:latin typeface="Huawei Sans" panose="020C0503030203020204" pitchFamily="34" charset="0"/>
              </a:rPr>
              <a:t>Контроль доступа AP</a:t>
            </a:r>
          </a:p>
        </p:txBody>
      </p:sp>
      <p:sp>
        <p:nvSpPr>
          <p:cNvPr id="100" name="îş1iḍê">
            <a:extLst>
              <a:ext uri="{FF2B5EF4-FFF2-40B4-BE49-F238E27FC236}">
                <a16:creationId xmlns:a16="http://schemas.microsoft.com/office/drawing/2014/main" xmlns="" id="{F0B068A5-560A-4DB9-9ABC-E179FB4B53B1}"/>
              </a:ext>
            </a:extLst>
          </p:cNvPr>
          <p:cNvSpPr txBox="1"/>
          <p:nvPr/>
        </p:nvSpPr>
        <p:spPr bwMode="ltGray">
          <a:xfrm>
            <a:off x="835785" y="4494521"/>
            <a:ext cx="997687" cy="4638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ru-RU" sz="1200">
                <a:solidFill>
                  <a:schemeClr val="bg1">
                    <a:lumMod val="65000"/>
                  </a:schemeClr>
                </a:solidFill>
                <a:latin typeface="Huawei Sans" panose="020C0503030203020204" pitchFamily="34" charset="0"/>
              </a:rPr>
              <a:t>Обновление AP</a:t>
            </a:r>
          </a:p>
          <a:p>
            <a:pPr eaLnBrk="1" hangingPunct="1">
              <a:lnSpc>
                <a:spcPct val="100000"/>
              </a:lnSpc>
              <a:spcBef>
                <a:spcPct val="0"/>
              </a:spcBef>
            </a:pPr>
            <a:r>
              <a:rPr lang="ru-RU" sz="1200">
                <a:solidFill>
                  <a:schemeClr val="bg1">
                    <a:lumMod val="65000"/>
                  </a:schemeClr>
                </a:solidFill>
                <a:latin typeface="Huawei Sans" panose="020C0503030203020204" pitchFamily="34" charset="0"/>
              </a:rPr>
              <a:t>(Опционально)</a:t>
            </a:r>
          </a:p>
        </p:txBody>
      </p:sp>
      <p:sp>
        <p:nvSpPr>
          <p:cNvPr id="101" name="íşḻïďe">
            <a:extLst>
              <a:ext uri="{FF2B5EF4-FFF2-40B4-BE49-F238E27FC236}">
                <a16:creationId xmlns:a16="http://schemas.microsoft.com/office/drawing/2014/main" xmlns="" id="{05246D82-A4F5-42F2-854D-C3D348D160CE}"/>
              </a:ext>
            </a:extLst>
          </p:cNvPr>
          <p:cNvSpPr txBox="1"/>
          <p:nvPr/>
        </p:nvSpPr>
        <p:spPr bwMode="ltGray">
          <a:xfrm>
            <a:off x="835785" y="5449425"/>
            <a:ext cx="1866514" cy="4638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ru-RU" sz="1200" dirty="0">
                <a:solidFill>
                  <a:schemeClr val="bg1">
                    <a:lumMod val="65000"/>
                  </a:schemeClr>
                </a:solidFill>
                <a:latin typeface="Huawei Sans" panose="020C0503030203020204" pitchFamily="34" charset="0"/>
              </a:rPr>
              <a:t>Обеспечение работы </a:t>
            </a:r>
            <a:br>
              <a:rPr lang="ru-RU" sz="1200" dirty="0">
                <a:solidFill>
                  <a:schemeClr val="bg1">
                    <a:lumMod val="65000"/>
                  </a:schemeClr>
                </a:solidFill>
                <a:latin typeface="Huawei Sans" panose="020C0503030203020204" pitchFamily="34" charset="0"/>
              </a:rPr>
            </a:br>
            <a:r>
              <a:rPr lang="ru-RU" sz="1200" dirty="0">
                <a:solidFill>
                  <a:schemeClr val="bg1">
                    <a:lumMod val="65000"/>
                  </a:schemeClr>
                </a:solidFill>
                <a:latin typeface="Huawei Sans" panose="020C0503030203020204" pitchFamily="34" charset="0"/>
              </a:rPr>
              <a:t>туннеля CAPWAP</a:t>
            </a:r>
          </a:p>
        </p:txBody>
      </p:sp>
      <p:cxnSp>
        <p:nvCxnSpPr>
          <p:cNvPr id="102" name="直接连接符 101">
            <a:extLst>
              <a:ext uri="{FF2B5EF4-FFF2-40B4-BE49-F238E27FC236}">
                <a16:creationId xmlns:a16="http://schemas.microsoft.com/office/drawing/2014/main" xmlns="" id="{4AA622A8-8183-4782-A4A5-6DF01B92BB53}"/>
              </a:ext>
            </a:extLst>
          </p:cNvPr>
          <p:cNvCxnSpPr/>
          <p:nvPr/>
        </p:nvCxnSpPr>
        <p:spPr bwMode="gray">
          <a:xfrm>
            <a:off x="665526" y="1488374"/>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103" name="组合 102"/>
          <p:cNvGrpSpPr/>
          <p:nvPr/>
        </p:nvGrpSpPr>
        <p:grpSpPr bwMode="ltGray">
          <a:xfrm>
            <a:off x="485526" y="3590251"/>
            <a:ext cx="360000" cy="360000"/>
            <a:chOff x="4939189" y="1253075"/>
            <a:chExt cx="532084" cy="532082"/>
          </a:xfrm>
        </p:grpSpPr>
        <p:sp>
          <p:nvSpPr>
            <p:cNvPr id="104" name="iṩ1îdè">
              <a:extLst>
                <a:ext uri="{FF2B5EF4-FFF2-40B4-BE49-F238E27FC236}">
                  <a16:creationId xmlns:a16="http://schemas.microsoft.com/office/drawing/2014/main" xmlns="" id="{7F2033B8-3D85-4EBC-B06A-35DC8DC5989D}"/>
                </a:ext>
              </a:extLst>
            </p:cNvPr>
            <p:cNvSpPr/>
            <p:nvPr/>
          </p:nvSpPr>
          <p:spPr bwMode="ltGray">
            <a:xfrm rot="10800000" flipV="1">
              <a:off x="4939189"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en-US" dirty="0">
                <a:solidFill>
                  <a:schemeClr val="lt1"/>
                </a:solidFill>
                <a:latin typeface="Huawei Sans" panose="020C0503030203020204" pitchFamily="34" charset="0"/>
              </a:endParaRPr>
            </a:p>
          </p:txBody>
        </p:sp>
        <p:sp>
          <p:nvSpPr>
            <p:cNvPr id="105" name="íṧľïḍè">
              <a:extLst>
                <a:ext uri="{FF2B5EF4-FFF2-40B4-BE49-F238E27FC236}">
                  <a16:creationId xmlns:a16="http://schemas.microsoft.com/office/drawing/2014/main" xmlns="" id="{67C630C0-B65A-4B15-BF86-DFDDDEBC1DAB}"/>
                </a:ext>
              </a:extLst>
            </p:cNvPr>
            <p:cNvSpPr/>
            <p:nvPr/>
          </p:nvSpPr>
          <p:spPr bwMode="ltGray">
            <a:xfrm>
              <a:off x="5087365" y="1401420"/>
              <a:ext cx="235733" cy="235390"/>
            </a:xfrm>
            <a:custGeom>
              <a:avLst/>
              <a:gdLst>
                <a:gd name="T0" fmla="*/ 6270 w 7104"/>
                <a:gd name="T1" fmla="*/ 835 h 7104"/>
                <a:gd name="T2" fmla="*/ 3243 w 7104"/>
                <a:gd name="T3" fmla="*/ 835 h 7104"/>
                <a:gd name="T4" fmla="*/ 3076 w 7104"/>
                <a:gd name="T5" fmla="*/ 3675 h 7104"/>
                <a:gd name="T6" fmla="*/ 2661 w 7104"/>
                <a:gd name="T7" fmla="*/ 4091 h 7104"/>
                <a:gd name="T8" fmla="*/ 2516 w 7104"/>
                <a:gd name="T9" fmla="*/ 3946 h 7104"/>
                <a:gd name="T10" fmla="*/ 2163 w 7104"/>
                <a:gd name="T11" fmla="*/ 3946 h 7104"/>
                <a:gd name="T12" fmla="*/ 275 w 7104"/>
                <a:gd name="T13" fmla="*/ 5834 h 7104"/>
                <a:gd name="T14" fmla="*/ 275 w 7104"/>
                <a:gd name="T15" fmla="*/ 6829 h 7104"/>
                <a:gd name="T16" fmla="*/ 1271 w 7104"/>
                <a:gd name="T17" fmla="*/ 6829 h 7104"/>
                <a:gd name="T18" fmla="*/ 3158 w 7104"/>
                <a:gd name="T19" fmla="*/ 4942 h 7104"/>
                <a:gd name="T20" fmla="*/ 3158 w 7104"/>
                <a:gd name="T21" fmla="*/ 4588 h 7104"/>
                <a:gd name="T22" fmla="*/ 3014 w 7104"/>
                <a:gd name="T23" fmla="*/ 4444 h 7104"/>
                <a:gd name="T24" fmla="*/ 3430 w 7104"/>
                <a:gd name="T25" fmla="*/ 4028 h 7104"/>
                <a:gd name="T26" fmla="*/ 6270 w 7104"/>
                <a:gd name="T27" fmla="*/ 3862 h 7104"/>
                <a:gd name="T28" fmla="*/ 6270 w 7104"/>
                <a:gd name="T29" fmla="*/ 835 h 7104"/>
                <a:gd name="T30" fmla="*/ 5497 w 7104"/>
                <a:gd name="T31" fmla="*/ 2856 h 7104"/>
                <a:gd name="T32" fmla="*/ 5497 w 7104"/>
                <a:gd name="T33" fmla="*/ 3356 h 7104"/>
                <a:gd name="T34" fmla="*/ 5247 w 7104"/>
                <a:gd name="T35" fmla="*/ 3606 h 7104"/>
                <a:gd name="T36" fmla="*/ 4248 w 7104"/>
                <a:gd name="T37" fmla="*/ 3606 h 7104"/>
                <a:gd name="T38" fmla="*/ 3999 w 7104"/>
                <a:gd name="T39" fmla="*/ 3356 h 7104"/>
                <a:gd name="T40" fmla="*/ 3999 w 7104"/>
                <a:gd name="T41" fmla="*/ 2856 h 7104"/>
                <a:gd name="T42" fmla="*/ 4198 w 7104"/>
                <a:gd name="T43" fmla="*/ 2348 h 7104"/>
                <a:gd name="T44" fmla="*/ 4748 w 7104"/>
                <a:gd name="T45" fmla="*/ 1091 h 7104"/>
                <a:gd name="T46" fmla="*/ 5298 w 7104"/>
                <a:gd name="T47" fmla="*/ 2348 h 7104"/>
                <a:gd name="T48" fmla="*/ 5497 w 7104"/>
                <a:gd name="T49" fmla="*/ 2856 h 7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04" h="7104">
                  <a:moveTo>
                    <a:pt x="6270" y="835"/>
                  </a:moveTo>
                  <a:cubicBezTo>
                    <a:pt x="5435" y="0"/>
                    <a:pt x="4077" y="0"/>
                    <a:pt x="3243" y="835"/>
                  </a:cubicBezTo>
                  <a:cubicBezTo>
                    <a:pt x="2468" y="1610"/>
                    <a:pt x="2412" y="2836"/>
                    <a:pt x="3076" y="3675"/>
                  </a:cubicBezTo>
                  <a:lnTo>
                    <a:pt x="2661" y="4091"/>
                  </a:lnTo>
                  <a:lnTo>
                    <a:pt x="2516" y="3946"/>
                  </a:lnTo>
                  <a:cubicBezTo>
                    <a:pt x="2419" y="3849"/>
                    <a:pt x="2261" y="3849"/>
                    <a:pt x="2163" y="3946"/>
                  </a:cubicBezTo>
                  <a:lnTo>
                    <a:pt x="275" y="5834"/>
                  </a:lnTo>
                  <a:cubicBezTo>
                    <a:pt x="0" y="6109"/>
                    <a:pt x="0" y="6554"/>
                    <a:pt x="275" y="6829"/>
                  </a:cubicBezTo>
                  <a:cubicBezTo>
                    <a:pt x="550" y="7104"/>
                    <a:pt x="996" y="7104"/>
                    <a:pt x="1271" y="6829"/>
                  </a:cubicBezTo>
                  <a:lnTo>
                    <a:pt x="3158" y="4942"/>
                  </a:lnTo>
                  <a:cubicBezTo>
                    <a:pt x="3256" y="4844"/>
                    <a:pt x="3256" y="4686"/>
                    <a:pt x="3158" y="4588"/>
                  </a:cubicBezTo>
                  <a:lnTo>
                    <a:pt x="3014" y="4444"/>
                  </a:lnTo>
                  <a:lnTo>
                    <a:pt x="3430" y="4028"/>
                  </a:lnTo>
                  <a:cubicBezTo>
                    <a:pt x="4269" y="4692"/>
                    <a:pt x="5495" y="4637"/>
                    <a:pt x="6270" y="3862"/>
                  </a:cubicBezTo>
                  <a:cubicBezTo>
                    <a:pt x="7104" y="3027"/>
                    <a:pt x="7104" y="1670"/>
                    <a:pt x="6270" y="835"/>
                  </a:cubicBezTo>
                  <a:close/>
                  <a:moveTo>
                    <a:pt x="5497" y="2856"/>
                  </a:moveTo>
                  <a:lnTo>
                    <a:pt x="5497" y="3356"/>
                  </a:lnTo>
                  <a:cubicBezTo>
                    <a:pt x="5497" y="3494"/>
                    <a:pt x="5385" y="3606"/>
                    <a:pt x="5247" y="3606"/>
                  </a:cubicBezTo>
                  <a:lnTo>
                    <a:pt x="4248" y="3606"/>
                  </a:lnTo>
                  <a:cubicBezTo>
                    <a:pt x="4110" y="3606"/>
                    <a:pt x="3999" y="3494"/>
                    <a:pt x="3999" y="3356"/>
                  </a:cubicBezTo>
                  <a:lnTo>
                    <a:pt x="3999" y="2856"/>
                  </a:lnTo>
                  <a:cubicBezTo>
                    <a:pt x="3999" y="2660"/>
                    <a:pt x="4074" y="2482"/>
                    <a:pt x="4198" y="2348"/>
                  </a:cubicBezTo>
                  <a:cubicBezTo>
                    <a:pt x="3757" y="1871"/>
                    <a:pt x="4095" y="1091"/>
                    <a:pt x="4748" y="1091"/>
                  </a:cubicBezTo>
                  <a:cubicBezTo>
                    <a:pt x="5400" y="1091"/>
                    <a:pt x="5739" y="1871"/>
                    <a:pt x="5298" y="2348"/>
                  </a:cubicBezTo>
                  <a:cubicBezTo>
                    <a:pt x="5422" y="2482"/>
                    <a:pt x="5497" y="2660"/>
                    <a:pt x="5497" y="2856"/>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106" name="组合 105"/>
          <p:cNvGrpSpPr/>
          <p:nvPr/>
        </p:nvGrpSpPr>
        <p:grpSpPr bwMode="ltGray">
          <a:xfrm>
            <a:off x="485526" y="4545801"/>
            <a:ext cx="360000" cy="360000"/>
            <a:chOff x="6792271" y="1253075"/>
            <a:chExt cx="532084" cy="532082"/>
          </a:xfrm>
        </p:grpSpPr>
        <p:sp>
          <p:nvSpPr>
            <p:cNvPr id="107" name="íŝlíďé">
              <a:extLst>
                <a:ext uri="{FF2B5EF4-FFF2-40B4-BE49-F238E27FC236}">
                  <a16:creationId xmlns:a16="http://schemas.microsoft.com/office/drawing/2014/main" xmlns="" id="{E7C05249-EC6B-4A31-B592-1B7DA1FC1C4D}"/>
                </a:ext>
              </a:extLst>
            </p:cNvPr>
            <p:cNvSpPr/>
            <p:nvPr/>
          </p:nvSpPr>
          <p:spPr bwMode="ltGray">
            <a:xfrm rot="10800000" flipV="1">
              <a:off x="6792271"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en-US" dirty="0">
                <a:solidFill>
                  <a:schemeClr val="lt1"/>
                </a:solidFill>
                <a:latin typeface="Huawei Sans" panose="020C0503030203020204" pitchFamily="34" charset="0"/>
              </a:endParaRPr>
            </a:p>
          </p:txBody>
        </p:sp>
        <p:sp>
          <p:nvSpPr>
            <p:cNvPr id="108" name="iślîḓé">
              <a:extLst>
                <a:ext uri="{FF2B5EF4-FFF2-40B4-BE49-F238E27FC236}">
                  <a16:creationId xmlns:a16="http://schemas.microsoft.com/office/drawing/2014/main" xmlns="" id="{BE7CCCC9-8065-4F6A-AAE6-681F89B69718}"/>
                </a:ext>
              </a:extLst>
            </p:cNvPr>
            <p:cNvSpPr/>
            <p:nvPr/>
          </p:nvSpPr>
          <p:spPr bwMode="ltGray">
            <a:xfrm>
              <a:off x="6940747" y="1401249"/>
              <a:ext cx="235131" cy="235732"/>
            </a:xfrm>
            <a:custGeom>
              <a:avLst/>
              <a:gdLst>
                <a:gd name="connsiteX0" fmla="*/ 283655 w 606580"/>
                <a:gd name="connsiteY0" fmla="*/ 180789 h 608133"/>
                <a:gd name="connsiteX1" fmla="*/ 463969 w 606580"/>
                <a:gd name="connsiteY1" fmla="*/ 329895 h 608133"/>
                <a:gd name="connsiteX2" fmla="*/ 467288 w 606580"/>
                <a:gd name="connsiteY2" fmla="*/ 329803 h 608133"/>
                <a:gd name="connsiteX3" fmla="*/ 606580 w 606580"/>
                <a:gd name="connsiteY3" fmla="*/ 468968 h 608133"/>
                <a:gd name="connsiteX4" fmla="*/ 467288 w 606580"/>
                <a:gd name="connsiteY4" fmla="*/ 608133 h 608133"/>
                <a:gd name="connsiteX5" fmla="*/ 92278 w 606580"/>
                <a:gd name="connsiteY5" fmla="*/ 608133 h 608133"/>
                <a:gd name="connsiteX6" fmla="*/ 0 w 606580"/>
                <a:gd name="connsiteY6" fmla="*/ 508177 h 608133"/>
                <a:gd name="connsiteX7" fmla="*/ 100113 w 606580"/>
                <a:gd name="connsiteY7" fmla="*/ 408221 h 608133"/>
                <a:gd name="connsiteX8" fmla="*/ 105829 w 606580"/>
                <a:gd name="connsiteY8" fmla="*/ 408774 h 608133"/>
                <a:gd name="connsiteX9" fmla="*/ 100113 w 606580"/>
                <a:gd name="connsiteY9" fmla="*/ 364042 h 608133"/>
                <a:gd name="connsiteX10" fmla="*/ 283655 w 606580"/>
                <a:gd name="connsiteY10" fmla="*/ 180789 h 608133"/>
                <a:gd name="connsiteX11" fmla="*/ 399230 w 606580"/>
                <a:gd name="connsiteY11" fmla="*/ 97945 h 608133"/>
                <a:gd name="connsiteX12" fmla="*/ 506377 w 606580"/>
                <a:gd name="connsiteY12" fmla="*/ 204910 h 608133"/>
                <a:gd name="connsiteX13" fmla="*/ 476133 w 606580"/>
                <a:gd name="connsiteY13" fmla="*/ 235195 h 608133"/>
                <a:gd name="connsiteX14" fmla="*/ 445888 w 606580"/>
                <a:gd name="connsiteY14" fmla="*/ 204910 h 608133"/>
                <a:gd name="connsiteX15" fmla="*/ 399230 w 606580"/>
                <a:gd name="connsiteY15" fmla="*/ 158424 h 608133"/>
                <a:gd name="connsiteX16" fmla="*/ 368986 w 606580"/>
                <a:gd name="connsiteY16" fmla="*/ 128230 h 608133"/>
                <a:gd name="connsiteX17" fmla="*/ 399230 w 606580"/>
                <a:gd name="connsiteY17" fmla="*/ 97945 h 608133"/>
                <a:gd name="connsiteX18" fmla="*/ 403459 w 606580"/>
                <a:gd name="connsiteY18" fmla="*/ 0 h 608133"/>
                <a:gd name="connsiteX19" fmla="*/ 403552 w 606580"/>
                <a:gd name="connsiteY19" fmla="*/ 0 h 608133"/>
                <a:gd name="connsiteX20" fmla="*/ 604533 w 606580"/>
                <a:gd name="connsiteY20" fmla="*/ 200633 h 608133"/>
                <a:gd name="connsiteX21" fmla="*/ 574294 w 606580"/>
                <a:gd name="connsiteY21" fmla="*/ 230820 h 608133"/>
                <a:gd name="connsiteX22" fmla="*/ 574201 w 606580"/>
                <a:gd name="connsiteY22" fmla="*/ 230820 h 608133"/>
                <a:gd name="connsiteX23" fmla="*/ 543962 w 606580"/>
                <a:gd name="connsiteY23" fmla="*/ 200633 h 608133"/>
                <a:gd name="connsiteX24" fmla="*/ 403552 w 606580"/>
                <a:gd name="connsiteY24" fmla="*/ 60466 h 608133"/>
                <a:gd name="connsiteX25" fmla="*/ 403459 w 606580"/>
                <a:gd name="connsiteY25" fmla="*/ 60466 h 608133"/>
                <a:gd name="connsiteX26" fmla="*/ 373220 w 606580"/>
                <a:gd name="connsiteY26" fmla="*/ 30187 h 608133"/>
                <a:gd name="connsiteX27" fmla="*/ 403459 w 606580"/>
                <a:gd name="connsiteY27" fmla="*/ 0 h 608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6580" h="608133">
                  <a:moveTo>
                    <a:pt x="283655" y="180789"/>
                  </a:moveTo>
                  <a:cubicBezTo>
                    <a:pt x="373351" y="180789"/>
                    <a:pt x="447929" y="245034"/>
                    <a:pt x="463969" y="329895"/>
                  </a:cubicBezTo>
                  <a:cubicBezTo>
                    <a:pt x="465075" y="329895"/>
                    <a:pt x="466089" y="329803"/>
                    <a:pt x="467288" y="329803"/>
                  </a:cubicBezTo>
                  <a:cubicBezTo>
                    <a:pt x="544263" y="329803"/>
                    <a:pt x="606580" y="392022"/>
                    <a:pt x="606580" y="468968"/>
                  </a:cubicBezTo>
                  <a:cubicBezTo>
                    <a:pt x="606580" y="545730"/>
                    <a:pt x="544263" y="608133"/>
                    <a:pt x="467288" y="608133"/>
                  </a:cubicBezTo>
                  <a:lnTo>
                    <a:pt x="92278" y="608133"/>
                  </a:lnTo>
                  <a:cubicBezTo>
                    <a:pt x="40101" y="604636"/>
                    <a:pt x="0" y="561101"/>
                    <a:pt x="0" y="508177"/>
                  </a:cubicBezTo>
                  <a:cubicBezTo>
                    <a:pt x="0" y="452953"/>
                    <a:pt x="44802" y="408221"/>
                    <a:pt x="100113" y="408221"/>
                  </a:cubicBezTo>
                  <a:cubicBezTo>
                    <a:pt x="102049" y="408221"/>
                    <a:pt x="103893" y="408589"/>
                    <a:pt x="105829" y="408774"/>
                  </a:cubicBezTo>
                  <a:cubicBezTo>
                    <a:pt x="102234" y="394415"/>
                    <a:pt x="100113" y="379505"/>
                    <a:pt x="100113" y="364042"/>
                  </a:cubicBezTo>
                  <a:cubicBezTo>
                    <a:pt x="100113" y="262797"/>
                    <a:pt x="182251" y="180789"/>
                    <a:pt x="283655" y="180789"/>
                  </a:cubicBezTo>
                  <a:close/>
                  <a:moveTo>
                    <a:pt x="399230" y="97945"/>
                  </a:moveTo>
                  <a:cubicBezTo>
                    <a:pt x="458336" y="97945"/>
                    <a:pt x="506377" y="145997"/>
                    <a:pt x="506377" y="204910"/>
                  </a:cubicBezTo>
                  <a:cubicBezTo>
                    <a:pt x="506377" y="221664"/>
                    <a:pt x="492822" y="235195"/>
                    <a:pt x="476133" y="235195"/>
                  </a:cubicBezTo>
                  <a:cubicBezTo>
                    <a:pt x="459443" y="235195"/>
                    <a:pt x="445888" y="221664"/>
                    <a:pt x="445888" y="204910"/>
                  </a:cubicBezTo>
                  <a:cubicBezTo>
                    <a:pt x="445888" y="179227"/>
                    <a:pt x="424957" y="158424"/>
                    <a:pt x="399230" y="158424"/>
                  </a:cubicBezTo>
                  <a:cubicBezTo>
                    <a:pt x="382541" y="158424"/>
                    <a:pt x="368986" y="144892"/>
                    <a:pt x="368986" y="128230"/>
                  </a:cubicBezTo>
                  <a:cubicBezTo>
                    <a:pt x="368986" y="111477"/>
                    <a:pt x="382541" y="97945"/>
                    <a:pt x="399230" y="97945"/>
                  </a:cubicBezTo>
                  <a:close/>
                  <a:moveTo>
                    <a:pt x="403459" y="0"/>
                  </a:moveTo>
                  <a:lnTo>
                    <a:pt x="403552" y="0"/>
                  </a:lnTo>
                  <a:cubicBezTo>
                    <a:pt x="514276" y="0"/>
                    <a:pt x="604441" y="90009"/>
                    <a:pt x="604533" y="200633"/>
                  </a:cubicBezTo>
                  <a:cubicBezTo>
                    <a:pt x="604533" y="217291"/>
                    <a:pt x="590981" y="230820"/>
                    <a:pt x="574294" y="230820"/>
                  </a:cubicBezTo>
                  <a:lnTo>
                    <a:pt x="574201" y="230820"/>
                  </a:lnTo>
                  <a:cubicBezTo>
                    <a:pt x="557514" y="230820"/>
                    <a:pt x="543962" y="217291"/>
                    <a:pt x="543962" y="200633"/>
                  </a:cubicBezTo>
                  <a:cubicBezTo>
                    <a:pt x="543962" y="123325"/>
                    <a:pt x="480902" y="60466"/>
                    <a:pt x="403552" y="60466"/>
                  </a:cubicBezTo>
                  <a:lnTo>
                    <a:pt x="403459" y="60466"/>
                  </a:lnTo>
                  <a:cubicBezTo>
                    <a:pt x="386772" y="60466"/>
                    <a:pt x="373220" y="46937"/>
                    <a:pt x="373220" y="30187"/>
                  </a:cubicBezTo>
                  <a:cubicBezTo>
                    <a:pt x="373220" y="13529"/>
                    <a:pt x="386772" y="0"/>
                    <a:pt x="403459"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109" name="组合 108"/>
          <p:cNvGrpSpPr/>
          <p:nvPr/>
        </p:nvGrpSpPr>
        <p:grpSpPr bwMode="ltGray">
          <a:xfrm>
            <a:off x="485526" y="5501349"/>
            <a:ext cx="360000" cy="360000"/>
            <a:chOff x="8645353" y="1253075"/>
            <a:chExt cx="532084" cy="532082"/>
          </a:xfrm>
        </p:grpSpPr>
        <p:sp>
          <p:nvSpPr>
            <p:cNvPr id="110" name="íṡ1íḋê">
              <a:extLst>
                <a:ext uri="{FF2B5EF4-FFF2-40B4-BE49-F238E27FC236}">
                  <a16:creationId xmlns:a16="http://schemas.microsoft.com/office/drawing/2014/main" xmlns="" id="{87A1502E-FF5A-402F-AE9A-604F51135206}"/>
                </a:ext>
              </a:extLst>
            </p:cNvPr>
            <p:cNvSpPr/>
            <p:nvPr/>
          </p:nvSpPr>
          <p:spPr bwMode="ltGray">
            <a:xfrm rot="10800000" flipV="1">
              <a:off x="8645353"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en-US" dirty="0">
                <a:solidFill>
                  <a:schemeClr val="lt1"/>
                </a:solidFill>
                <a:latin typeface="Huawei Sans" panose="020C0503030203020204" pitchFamily="34" charset="0"/>
              </a:endParaRPr>
            </a:p>
          </p:txBody>
        </p:sp>
        <p:sp>
          <p:nvSpPr>
            <p:cNvPr id="111" name="iṡļidè">
              <a:extLst>
                <a:ext uri="{FF2B5EF4-FFF2-40B4-BE49-F238E27FC236}">
                  <a16:creationId xmlns:a16="http://schemas.microsoft.com/office/drawing/2014/main" xmlns="" id="{D2F2F0A0-455D-459F-90E5-A8674554530D}"/>
                </a:ext>
              </a:extLst>
            </p:cNvPr>
            <p:cNvSpPr/>
            <p:nvPr/>
          </p:nvSpPr>
          <p:spPr bwMode="ltGray">
            <a:xfrm>
              <a:off x="8806407" y="1420044"/>
              <a:ext cx="235733" cy="198142"/>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119" name="组合 118"/>
          <p:cNvGrpSpPr/>
          <p:nvPr/>
        </p:nvGrpSpPr>
        <p:grpSpPr bwMode="blackGray">
          <a:xfrm>
            <a:off x="485526" y="1679151"/>
            <a:ext cx="360000" cy="360000"/>
            <a:chOff x="1233025" y="1253075"/>
            <a:chExt cx="532084" cy="532082"/>
          </a:xfrm>
        </p:grpSpPr>
        <p:sp>
          <p:nvSpPr>
            <p:cNvPr id="121" name="íṩlíḓê">
              <a:extLst>
                <a:ext uri="{FF2B5EF4-FFF2-40B4-BE49-F238E27FC236}">
                  <a16:creationId xmlns:a16="http://schemas.microsoft.com/office/drawing/2014/main" xmlns="" id="{FBC6DF09-FCD2-4E57-B557-9F103A335C85}"/>
                </a:ext>
              </a:extLst>
            </p:cNvPr>
            <p:cNvSpPr/>
            <p:nvPr/>
          </p:nvSpPr>
          <p:spPr bwMode="blackGray">
            <a:xfrm rot="10800000" flipV="1">
              <a:off x="1233025"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0B0F0"/>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dirty="0">
                <a:latin typeface="Huawei Sans" panose="020C0503030203020204" pitchFamily="34" charset="0"/>
              </a:endParaRPr>
            </a:p>
          </p:txBody>
        </p:sp>
        <p:sp>
          <p:nvSpPr>
            <p:cNvPr id="122" name="cloud-computing_161788"/>
            <p:cNvSpPr>
              <a:spLocks noChangeAspect="1"/>
            </p:cNvSpPr>
            <p:nvPr/>
          </p:nvSpPr>
          <p:spPr bwMode="blackGray">
            <a:xfrm>
              <a:off x="1352309" y="1372594"/>
              <a:ext cx="293519" cy="293040"/>
            </a:xfrm>
            <a:custGeom>
              <a:avLst/>
              <a:gdLst>
                <a:gd name="connsiteX0" fmla="*/ 46142 w 606580"/>
                <a:gd name="connsiteY0" fmla="*/ 341782 h 605592"/>
                <a:gd name="connsiteX1" fmla="*/ 46142 w 606580"/>
                <a:gd name="connsiteY1" fmla="*/ 468218 h 605592"/>
                <a:gd name="connsiteX2" fmla="*/ 251785 w 606580"/>
                <a:gd name="connsiteY2" fmla="*/ 468218 h 605592"/>
                <a:gd name="connsiteX3" fmla="*/ 251785 w 606580"/>
                <a:gd name="connsiteY3" fmla="*/ 341782 h 605592"/>
                <a:gd name="connsiteX4" fmla="*/ 0 w 606580"/>
                <a:gd name="connsiteY4" fmla="*/ 297010 h 605592"/>
                <a:gd name="connsiteX5" fmla="*/ 297927 w 606580"/>
                <a:gd name="connsiteY5" fmla="*/ 297010 h 605592"/>
                <a:gd name="connsiteX6" fmla="*/ 297927 w 606580"/>
                <a:gd name="connsiteY6" fmla="*/ 512433 h 605592"/>
                <a:gd name="connsiteX7" fmla="*/ 197844 w 606580"/>
                <a:gd name="connsiteY7" fmla="*/ 512433 h 605592"/>
                <a:gd name="connsiteX8" fmla="*/ 207128 w 606580"/>
                <a:gd name="connsiteY8" fmla="*/ 562860 h 605592"/>
                <a:gd name="connsiteX9" fmla="*/ 237766 w 606580"/>
                <a:gd name="connsiteY9" fmla="*/ 562860 h 605592"/>
                <a:gd name="connsiteX10" fmla="*/ 237766 w 606580"/>
                <a:gd name="connsiteY10" fmla="*/ 605592 h 605592"/>
                <a:gd name="connsiteX11" fmla="*/ 60625 w 606580"/>
                <a:gd name="connsiteY11" fmla="*/ 605592 h 605592"/>
                <a:gd name="connsiteX12" fmla="*/ 60625 w 606580"/>
                <a:gd name="connsiteY12" fmla="*/ 562860 h 605592"/>
                <a:gd name="connsiteX13" fmla="*/ 90891 w 606580"/>
                <a:gd name="connsiteY13" fmla="*/ 562860 h 605592"/>
                <a:gd name="connsiteX14" fmla="*/ 100176 w 606580"/>
                <a:gd name="connsiteY14" fmla="*/ 512433 h 605592"/>
                <a:gd name="connsiteX15" fmla="*/ 0 w 606580"/>
                <a:gd name="connsiteY15" fmla="*/ 512433 h 605592"/>
                <a:gd name="connsiteX16" fmla="*/ 440020 w 606580"/>
                <a:gd name="connsiteY16" fmla="*/ 278733 h 605592"/>
                <a:gd name="connsiteX17" fmla="*/ 453483 w 606580"/>
                <a:gd name="connsiteY17" fmla="*/ 292178 h 605592"/>
                <a:gd name="connsiteX18" fmla="*/ 453483 w 606580"/>
                <a:gd name="connsiteY18" fmla="*/ 415781 h 605592"/>
                <a:gd name="connsiteX19" fmla="*/ 440484 w 606580"/>
                <a:gd name="connsiteY19" fmla="*/ 429319 h 605592"/>
                <a:gd name="connsiteX20" fmla="*/ 354788 w 606580"/>
                <a:gd name="connsiteY20" fmla="*/ 429319 h 605592"/>
                <a:gd name="connsiteX21" fmla="*/ 341325 w 606580"/>
                <a:gd name="connsiteY21" fmla="*/ 415781 h 605592"/>
                <a:gd name="connsiteX22" fmla="*/ 354788 w 606580"/>
                <a:gd name="connsiteY22" fmla="*/ 402336 h 605592"/>
                <a:gd name="connsiteX23" fmla="*/ 426465 w 606580"/>
                <a:gd name="connsiteY23" fmla="*/ 402336 h 605592"/>
                <a:gd name="connsiteX24" fmla="*/ 426465 w 606580"/>
                <a:gd name="connsiteY24" fmla="*/ 292178 h 605592"/>
                <a:gd name="connsiteX25" fmla="*/ 440020 w 606580"/>
                <a:gd name="connsiteY25" fmla="*/ 278733 h 605592"/>
                <a:gd name="connsiteX26" fmla="*/ 410109 w 606580"/>
                <a:gd name="connsiteY26" fmla="*/ 0 h 605592"/>
                <a:gd name="connsiteX27" fmla="*/ 485782 w 606580"/>
                <a:gd name="connsiteY27" fmla="*/ 36057 h 605592"/>
                <a:gd name="connsiteX28" fmla="*/ 542328 w 606580"/>
                <a:gd name="connsiteY28" fmla="*/ 52185 h 605592"/>
                <a:gd name="connsiteX29" fmla="*/ 562291 w 606580"/>
                <a:gd name="connsiteY29" fmla="*/ 103350 h 605592"/>
                <a:gd name="connsiteX30" fmla="*/ 606580 w 606580"/>
                <a:gd name="connsiteY30" fmla="*/ 168697 h 605592"/>
                <a:gd name="connsiteX31" fmla="*/ 536293 w 606580"/>
                <a:gd name="connsiteY31" fmla="*/ 238864 h 605592"/>
                <a:gd name="connsiteX32" fmla="*/ 311502 w 606580"/>
                <a:gd name="connsiteY32" fmla="*/ 238864 h 605592"/>
                <a:gd name="connsiteX33" fmla="*/ 241122 w 606580"/>
                <a:gd name="connsiteY33" fmla="*/ 168697 h 605592"/>
                <a:gd name="connsiteX34" fmla="*/ 311502 w 606580"/>
                <a:gd name="connsiteY34" fmla="*/ 98530 h 605592"/>
                <a:gd name="connsiteX35" fmla="*/ 410109 w 606580"/>
                <a:gd name="connsiteY35"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580" h="605592">
                  <a:moveTo>
                    <a:pt x="46142" y="341782"/>
                  </a:moveTo>
                  <a:lnTo>
                    <a:pt x="46142" y="468218"/>
                  </a:lnTo>
                  <a:lnTo>
                    <a:pt x="251785" y="468218"/>
                  </a:lnTo>
                  <a:lnTo>
                    <a:pt x="251785" y="341782"/>
                  </a:lnTo>
                  <a:close/>
                  <a:moveTo>
                    <a:pt x="0" y="297010"/>
                  </a:moveTo>
                  <a:lnTo>
                    <a:pt x="297927" y="297010"/>
                  </a:lnTo>
                  <a:lnTo>
                    <a:pt x="297927" y="512433"/>
                  </a:lnTo>
                  <a:lnTo>
                    <a:pt x="197844" y="512433"/>
                  </a:lnTo>
                  <a:lnTo>
                    <a:pt x="207128" y="562860"/>
                  </a:lnTo>
                  <a:lnTo>
                    <a:pt x="237766" y="562860"/>
                  </a:lnTo>
                  <a:lnTo>
                    <a:pt x="237766" y="605592"/>
                  </a:lnTo>
                  <a:lnTo>
                    <a:pt x="60625" y="605592"/>
                  </a:lnTo>
                  <a:lnTo>
                    <a:pt x="60625" y="562860"/>
                  </a:lnTo>
                  <a:lnTo>
                    <a:pt x="90891" y="562860"/>
                  </a:lnTo>
                  <a:lnTo>
                    <a:pt x="100176" y="512433"/>
                  </a:lnTo>
                  <a:lnTo>
                    <a:pt x="0" y="512433"/>
                  </a:lnTo>
                  <a:close/>
                  <a:moveTo>
                    <a:pt x="440020" y="278733"/>
                  </a:moveTo>
                  <a:cubicBezTo>
                    <a:pt x="447634" y="278733"/>
                    <a:pt x="453483" y="285038"/>
                    <a:pt x="453483" y="292178"/>
                  </a:cubicBezTo>
                  <a:lnTo>
                    <a:pt x="453483" y="415781"/>
                  </a:lnTo>
                  <a:cubicBezTo>
                    <a:pt x="453947" y="423477"/>
                    <a:pt x="447634" y="429319"/>
                    <a:pt x="440484" y="429319"/>
                  </a:cubicBezTo>
                  <a:lnTo>
                    <a:pt x="354788" y="429319"/>
                  </a:lnTo>
                  <a:cubicBezTo>
                    <a:pt x="347174" y="429319"/>
                    <a:pt x="341325" y="423014"/>
                    <a:pt x="341325" y="415781"/>
                  </a:cubicBezTo>
                  <a:cubicBezTo>
                    <a:pt x="341325" y="408641"/>
                    <a:pt x="347639" y="402336"/>
                    <a:pt x="354788" y="402336"/>
                  </a:cubicBezTo>
                  <a:lnTo>
                    <a:pt x="426465" y="402336"/>
                  </a:lnTo>
                  <a:lnTo>
                    <a:pt x="426465" y="292178"/>
                  </a:lnTo>
                  <a:cubicBezTo>
                    <a:pt x="426465" y="284482"/>
                    <a:pt x="432778" y="278733"/>
                    <a:pt x="440020" y="278733"/>
                  </a:cubicBezTo>
                  <a:close/>
                  <a:moveTo>
                    <a:pt x="410109" y="0"/>
                  </a:moveTo>
                  <a:cubicBezTo>
                    <a:pt x="440935" y="0"/>
                    <a:pt x="468419" y="13996"/>
                    <a:pt x="485782" y="36057"/>
                  </a:cubicBezTo>
                  <a:cubicBezTo>
                    <a:pt x="508530" y="30495"/>
                    <a:pt x="531000" y="41247"/>
                    <a:pt x="542328" y="52185"/>
                  </a:cubicBezTo>
                  <a:cubicBezTo>
                    <a:pt x="554584" y="63771"/>
                    <a:pt x="562940" y="81197"/>
                    <a:pt x="562291" y="103350"/>
                  </a:cubicBezTo>
                  <a:cubicBezTo>
                    <a:pt x="588289" y="113917"/>
                    <a:pt x="606580" y="138943"/>
                    <a:pt x="606580" y="168697"/>
                  </a:cubicBezTo>
                  <a:cubicBezTo>
                    <a:pt x="606580" y="207627"/>
                    <a:pt x="574825" y="238864"/>
                    <a:pt x="536293" y="238864"/>
                  </a:cubicBezTo>
                  <a:lnTo>
                    <a:pt x="311502" y="238864"/>
                  </a:lnTo>
                  <a:cubicBezTo>
                    <a:pt x="272505" y="238864"/>
                    <a:pt x="241122" y="207627"/>
                    <a:pt x="241122" y="168697"/>
                  </a:cubicBezTo>
                  <a:cubicBezTo>
                    <a:pt x="241122" y="129767"/>
                    <a:pt x="272970" y="98530"/>
                    <a:pt x="311502" y="98530"/>
                  </a:cubicBezTo>
                  <a:cubicBezTo>
                    <a:pt x="311502" y="44213"/>
                    <a:pt x="355792" y="0"/>
                    <a:pt x="410109" y="0"/>
                  </a:cubicBezTo>
                  <a:close/>
                </a:path>
              </a:pathLst>
            </a:custGeom>
            <a:solidFill>
              <a:schemeClr val="bg1"/>
            </a:solidFill>
            <a:ln>
              <a:noFill/>
            </a:ln>
          </p:spPr>
        </p:sp>
      </p:grpSp>
      <p:grpSp>
        <p:nvGrpSpPr>
          <p:cNvPr id="123" name="组合 122"/>
          <p:cNvGrpSpPr/>
          <p:nvPr/>
        </p:nvGrpSpPr>
        <p:grpSpPr bwMode="ltGray">
          <a:xfrm>
            <a:off x="485526" y="2634701"/>
            <a:ext cx="360000" cy="360000"/>
            <a:chOff x="3086107" y="1253075"/>
            <a:chExt cx="532084" cy="532082"/>
          </a:xfrm>
        </p:grpSpPr>
        <p:sp>
          <p:nvSpPr>
            <p:cNvPr id="124" name="iṡ1ïdé">
              <a:extLst>
                <a:ext uri="{FF2B5EF4-FFF2-40B4-BE49-F238E27FC236}">
                  <a16:creationId xmlns:a16="http://schemas.microsoft.com/office/drawing/2014/main" xmlns="" id="{3FC487D0-A815-4107-8A36-7C156E98B5FA}"/>
                </a:ext>
              </a:extLst>
            </p:cNvPr>
            <p:cNvSpPr/>
            <p:nvPr/>
          </p:nvSpPr>
          <p:spPr bwMode="ltGray">
            <a:xfrm rot="10800000" flipV="1">
              <a:off x="3086107"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125" name="basic-rainbow_61924"/>
            <p:cNvSpPr>
              <a:spLocks noChangeAspect="1"/>
            </p:cNvSpPr>
            <p:nvPr/>
          </p:nvSpPr>
          <p:spPr bwMode="ltGray">
            <a:xfrm>
              <a:off x="3182722" y="1438186"/>
              <a:ext cx="339705" cy="180000"/>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540" h="2940">
                  <a:moveTo>
                    <a:pt x="2770" y="0"/>
                  </a:moveTo>
                  <a:cubicBezTo>
                    <a:pt x="1243" y="0"/>
                    <a:pt x="0" y="1243"/>
                    <a:pt x="0" y="2770"/>
                  </a:cubicBezTo>
                  <a:cubicBezTo>
                    <a:pt x="0" y="2864"/>
                    <a:pt x="76" y="2940"/>
                    <a:pt x="170" y="2940"/>
                  </a:cubicBezTo>
                  <a:lnTo>
                    <a:pt x="194" y="2940"/>
                  </a:lnTo>
                  <a:lnTo>
                    <a:pt x="1452" y="2940"/>
                  </a:lnTo>
                  <a:lnTo>
                    <a:pt x="1476" y="2940"/>
                  </a:lnTo>
                  <a:cubicBezTo>
                    <a:pt x="1570" y="2940"/>
                    <a:pt x="1646" y="2864"/>
                    <a:pt x="1646" y="2770"/>
                  </a:cubicBezTo>
                  <a:cubicBezTo>
                    <a:pt x="1646" y="2150"/>
                    <a:pt x="2151" y="1646"/>
                    <a:pt x="2770" y="1646"/>
                  </a:cubicBezTo>
                  <a:cubicBezTo>
                    <a:pt x="3390" y="1646"/>
                    <a:pt x="3894" y="2150"/>
                    <a:pt x="3894" y="2770"/>
                  </a:cubicBezTo>
                  <a:cubicBezTo>
                    <a:pt x="3894" y="2864"/>
                    <a:pt x="3970" y="2940"/>
                    <a:pt x="4064" y="2940"/>
                  </a:cubicBezTo>
                  <a:lnTo>
                    <a:pt x="4089" y="2940"/>
                  </a:lnTo>
                  <a:lnTo>
                    <a:pt x="5346" y="2940"/>
                  </a:lnTo>
                  <a:lnTo>
                    <a:pt x="5370" y="2940"/>
                  </a:lnTo>
                  <a:cubicBezTo>
                    <a:pt x="5464" y="2940"/>
                    <a:pt x="5540" y="2864"/>
                    <a:pt x="5540" y="2770"/>
                  </a:cubicBezTo>
                  <a:cubicBezTo>
                    <a:pt x="5540" y="1243"/>
                    <a:pt x="4298" y="0"/>
                    <a:pt x="2770" y="0"/>
                  </a:cubicBezTo>
                  <a:close/>
                  <a:moveTo>
                    <a:pt x="2770" y="341"/>
                  </a:moveTo>
                  <a:cubicBezTo>
                    <a:pt x="4053" y="341"/>
                    <a:pt x="5105" y="1339"/>
                    <a:pt x="5193" y="2600"/>
                  </a:cubicBezTo>
                  <a:lnTo>
                    <a:pt x="4909" y="2600"/>
                  </a:lnTo>
                  <a:cubicBezTo>
                    <a:pt x="4821" y="1496"/>
                    <a:pt x="3896" y="624"/>
                    <a:pt x="2770" y="624"/>
                  </a:cubicBezTo>
                  <a:cubicBezTo>
                    <a:pt x="1644" y="624"/>
                    <a:pt x="719" y="1496"/>
                    <a:pt x="632" y="2600"/>
                  </a:cubicBezTo>
                  <a:lnTo>
                    <a:pt x="347" y="2600"/>
                  </a:lnTo>
                  <a:cubicBezTo>
                    <a:pt x="435" y="1339"/>
                    <a:pt x="1488" y="341"/>
                    <a:pt x="2770" y="341"/>
                  </a:cubicBezTo>
                  <a:close/>
                  <a:moveTo>
                    <a:pt x="2770" y="1306"/>
                  </a:moveTo>
                  <a:cubicBezTo>
                    <a:pt x="2020" y="1306"/>
                    <a:pt x="1401" y="1872"/>
                    <a:pt x="1316" y="2600"/>
                  </a:cubicBezTo>
                  <a:lnTo>
                    <a:pt x="974" y="2600"/>
                  </a:lnTo>
                  <a:cubicBezTo>
                    <a:pt x="1060" y="1684"/>
                    <a:pt x="1832" y="965"/>
                    <a:pt x="2770" y="965"/>
                  </a:cubicBezTo>
                  <a:cubicBezTo>
                    <a:pt x="3708" y="965"/>
                    <a:pt x="4481" y="1684"/>
                    <a:pt x="4567" y="2600"/>
                  </a:cubicBezTo>
                  <a:lnTo>
                    <a:pt x="4224" y="2600"/>
                  </a:lnTo>
                  <a:cubicBezTo>
                    <a:pt x="4139" y="1872"/>
                    <a:pt x="3520" y="1306"/>
                    <a:pt x="2770" y="1306"/>
                  </a:cubicBezTo>
                  <a:close/>
                </a:path>
              </a:pathLst>
            </a:custGeom>
            <a:solidFill>
              <a:schemeClr val="bg1"/>
            </a:solidFill>
            <a:ln>
              <a:noFill/>
            </a:ln>
          </p:spPr>
        </p:sp>
      </p:grpSp>
    </p:spTree>
    <p:extLst>
      <p:ext uri="{BB962C8B-B14F-4D97-AF65-F5344CB8AC3E}">
        <p14:creationId xmlns:p14="http://schemas.microsoft.com/office/powerpoint/2010/main" val="32549029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1"/>
          </p:nvPr>
        </p:nvSpPr>
        <p:spPr>
          <a:xfrm>
            <a:off x="551685" y="1524678"/>
            <a:ext cx="11306175" cy="4680000"/>
          </a:xfrm>
        </p:spPr>
        <p:txBody>
          <a:bodyPr/>
          <a:lstStyle/>
          <a:p>
            <a:r>
              <a:rPr lang="ru-RU" dirty="0"/>
              <a:t>По окончании данного курса обучающиеся получат следующие знания:</a:t>
            </a:r>
          </a:p>
          <a:p>
            <a:pPr lvl="1"/>
            <a:r>
              <a:rPr lang="ru-RU" dirty="0"/>
              <a:t>Основные концепции WLAN и история семейства протоколов 802.11</a:t>
            </a:r>
          </a:p>
          <a:p>
            <a:pPr lvl="1"/>
            <a:r>
              <a:rPr lang="ru-RU" dirty="0"/>
              <a:t>Использование различных устройств WLAN</a:t>
            </a:r>
          </a:p>
          <a:p>
            <a:pPr lvl="1"/>
            <a:r>
              <a:rPr lang="ru-RU" dirty="0"/>
              <a:t>Отличие разных сетевых архитектур WLAN</a:t>
            </a:r>
          </a:p>
          <a:p>
            <a:pPr lvl="1"/>
            <a:r>
              <a:rPr lang="ru-RU" dirty="0"/>
              <a:t>Рабочий процесс WLAN</a:t>
            </a:r>
          </a:p>
          <a:p>
            <a:pPr lvl="1"/>
            <a:r>
              <a:rPr lang="ru-RU" dirty="0"/>
              <a:t>Базовое конфигурирование WLAN</a:t>
            </a:r>
          </a:p>
        </p:txBody>
      </p:sp>
    </p:spTree>
    <p:extLst>
      <p:ext uri="{BB962C8B-B14F-4D97-AF65-F5344CB8AC3E}">
        <p14:creationId xmlns:p14="http://schemas.microsoft.com/office/powerpoint/2010/main" val="406146356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a:xfrm>
            <a:off x="2782888" y="1242453"/>
            <a:ext cx="8975164" cy="4680000"/>
          </a:xfrm>
        </p:spPr>
        <p:txBody>
          <a:bodyPr/>
          <a:lstStyle/>
          <a:p>
            <a:r>
              <a:rPr lang="ru-RU" sz="2000"/>
              <a:t>AC осуществляет централизованное управление и контроль точек доступа посредством туннелей CAPWAP.</a:t>
            </a:r>
          </a:p>
        </p:txBody>
      </p:sp>
      <p:sp>
        <p:nvSpPr>
          <p:cNvPr id="2" name="标题 1"/>
          <p:cNvSpPr>
            <a:spLocks noGrp="1"/>
          </p:cNvSpPr>
          <p:nvPr>
            <p:ph type="title"/>
          </p:nvPr>
        </p:nvSpPr>
        <p:spPr/>
        <p:txBody>
          <a:bodyPr/>
          <a:lstStyle/>
          <a:p>
            <a:r>
              <a:rPr lang="ru-RU"/>
              <a:t>Установление туннеля CAPWAP</a:t>
            </a:r>
          </a:p>
        </p:txBody>
      </p:sp>
      <p:sp>
        <p:nvSpPr>
          <p:cNvPr id="59" name="圆角矩形 75"/>
          <p:cNvSpPr/>
          <p:nvPr/>
        </p:nvSpPr>
        <p:spPr>
          <a:xfrm>
            <a:off x="3012773" y="2277458"/>
            <a:ext cx="5544000" cy="39402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ru-RU" b="1" dirty="0">
                <a:solidFill>
                  <a:prstClr val="white"/>
                </a:solidFill>
                <a:latin typeface="Huawei Sans" panose="020C0503030203020204" pitchFamily="34" charset="0"/>
              </a:rPr>
              <a:t>Шаг 1. Обнаружение AC</a:t>
            </a:r>
          </a:p>
        </p:txBody>
      </p:sp>
      <p:sp>
        <p:nvSpPr>
          <p:cNvPr id="62" name="圆角矩形 75"/>
          <p:cNvSpPr/>
          <p:nvPr/>
        </p:nvSpPr>
        <p:spPr>
          <a:xfrm>
            <a:off x="3011360" y="2708963"/>
            <a:ext cx="5544000" cy="149915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ctr" anchorCtr="0">
            <a:noAutofit/>
          </a:bodyPr>
          <a:lstStyle/>
          <a:p>
            <a:pPr marL="177800" indent="-177800">
              <a:spcAft>
                <a:spcPts val="300"/>
              </a:spcAft>
              <a:buFont typeface="Arial" panose="020B0604020202020204" pitchFamily="34" charset="0"/>
              <a:buChar char="•"/>
            </a:pPr>
            <a:r>
              <a:rPr lang="ru-RU" sz="1200" dirty="0">
                <a:solidFill>
                  <a:schemeClr val="tx1"/>
                </a:solidFill>
                <a:latin typeface="Huawei Sans" panose="020C0503030203020204" pitchFamily="34" charset="0"/>
              </a:rPr>
              <a:t>AP отправляет пакет </a:t>
            </a:r>
            <a:r>
              <a:rPr lang="ru-RU" sz="1200" dirty="0" err="1">
                <a:solidFill>
                  <a:schemeClr val="tx1"/>
                </a:solidFill>
                <a:latin typeface="Huawei Sans" panose="020C0503030203020204" pitchFamily="34" charset="0"/>
              </a:rPr>
              <a:t>Discovery</a:t>
            </a:r>
            <a:r>
              <a:rPr lang="ru-RU" sz="1200" dirty="0">
                <a:solidFill>
                  <a:schemeClr val="tx1"/>
                </a:solidFill>
                <a:latin typeface="Huawei Sans" panose="020C0503030203020204" pitchFamily="34" charset="0"/>
              </a:rPr>
              <a:t> </a:t>
            </a:r>
            <a:r>
              <a:rPr lang="ru-RU" sz="1200" dirty="0" err="1">
                <a:solidFill>
                  <a:schemeClr val="tx1"/>
                </a:solidFill>
                <a:latin typeface="Huawei Sans" panose="020C0503030203020204" pitchFamily="34" charset="0"/>
              </a:rPr>
              <a:t>Request</a:t>
            </a:r>
            <a:r>
              <a:rPr lang="ru-RU" sz="1200" dirty="0">
                <a:solidFill>
                  <a:schemeClr val="tx1"/>
                </a:solidFill>
                <a:latin typeface="Huawei Sans" panose="020C0503030203020204" pitchFamily="34" charset="0"/>
              </a:rPr>
              <a:t>, чтобы </a:t>
            </a:r>
            <a:r>
              <a:rPr lang="ru-RU" sz="1200" dirty="0">
                <a:solidFill>
                  <a:srgbClr val="EC7061"/>
                </a:solidFill>
                <a:latin typeface="Huawei Sans" panose="020C0503030203020204" pitchFamily="34" charset="0"/>
              </a:rPr>
              <a:t>найти доступный AC.</a:t>
            </a:r>
            <a:r>
              <a:rPr lang="ru-RU" sz="1200" dirty="0">
                <a:latin typeface="Huawei Sans" panose="020C0503030203020204" pitchFamily="34" charset="0"/>
              </a:rPr>
              <a:t>.</a:t>
            </a:r>
          </a:p>
          <a:p>
            <a:pPr marL="177800" indent="-177800">
              <a:spcAft>
                <a:spcPts val="300"/>
              </a:spcAft>
              <a:buFont typeface="Arial" panose="020B0604020202020204" pitchFamily="34" charset="0"/>
              <a:buChar char="•"/>
            </a:pPr>
            <a:r>
              <a:rPr lang="ru-RU" sz="1200" dirty="0">
                <a:solidFill>
                  <a:prstClr val="black"/>
                </a:solidFill>
                <a:latin typeface="Huawei Sans" panose="020C0503030203020204" pitchFamily="34" charset="0"/>
              </a:rPr>
              <a:t>Точки доступа могут осуществлять поиск AC в одном из следующих режимов:</a:t>
            </a:r>
          </a:p>
          <a:p>
            <a:pPr marL="360000" lvl="1" indent="-180000">
              <a:spcAft>
                <a:spcPts val="400"/>
              </a:spcAft>
              <a:buFont typeface="Huawei Sans" panose="020C0503030203020204" pitchFamily="34" charset="0"/>
              <a:buChar char="▫"/>
            </a:pPr>
            <a:r>
              <a:rPr lang="ru-RU" sz="1200" dirty="0">
                <a:solidFill>
                  <a:prstClr val="black"/>
                </a:solidFill>
                <a:latin typeface="Huawei Sans" panose="020C0503030203020204" pitchFamily="34" charset="0"/>
              </a:rPr>
              <a:t>Статический режим: список IP-адресов AC предварительно настроен на точках доступа</a:t>
            </a:r>
          </a:p>
          <a:p>
            <a:pPr marL="360000" lvl="1" indent="-180000">
              <a:spcAft>
                <a:spcPts val="400"/>
              </a:spcAft>
              <a:buFont typeface="Huawei Sans" panose="020C0503030203020204" pitchFamily="34" charset="0"/>
              <a:buChar char="▫"/>
            </a:pPr>
            <a:r>
              <a:rPr lang="ru-RU" sz="1200" dirty="0">
                <a:solidFill>
                  <a:prstClr val="black"/>
                </a:solidFill>
                <a:latin typeface="Huawei Sans" panose="020C0503030203020204" pitchFamily="34" charset="0"/>
              </a:rPr>
              <a:t>Динамический режим: DHCP, DNS и широковещательная рассылка</a:t>
            </a:r>
          </a:p>
        </p:txBody>
      </p:sp>
      <p:sp>
        <p:nvSpPr>
          <p:cNvPr id="84" name="圆角矩形 75"/>
          <p:cNvSpPr/>
          <p:nvPr/>
        </p:nvSpPr>
        <p:spPr>
          <a:xfrm>
            <a:off x="3012773" y="4245604"/>
            <a:ext cx="5544000" cy="39402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ru-RU" b="1" dirty="0">
                <a:solidFill>
                  <a:prstClr val="white"/>
                </a:solidFill>
                <a:latin typeface="Huawei Sans" panose="020C0503030203020204" pitchFamily="34" charset="0"/>
              </a:rPr>
              <a:t>Шаг 2. Установление туннеля CAPWAP</a:t>
            </a:r>
          </a:p>
        </p:txBody>
      </p:sp>
      <p:sp>
        <p:nvSpPr>
          <p:cNvPr id="85" name="圆角矩形 75"/>
          <p:cNvSpPr/>
          <p:nvPr/>
        </p:nvSpPr>
        <p:spPr>
          <a:xfrm>
            <a:off x="3011360" y="4677108"/>
            <a:ext cx="5544000" cy="128282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144000" bIns="36000" rtlCol="0" anchor="ctr" anchorCtr="0">
            <a:noAutofit/>
          </a:bodyPr>
          <a:lstStyle/>
          <a:p>
            <a:pPr marL="177800" indent="-177800">
              <a:spcAft>
                <a:spcPts val="400"/>
              </a:spcAft>
              <a:buFont typeface="Arial" panose="020B0604020202020204" pitchFamily="34" charset="0"/>
              <a:buChar char="•"/>
            </a:pPr>
            <a:r>
              <a:rPr lang="ru-RU" sz="1200" dirty="0">
                <a:solidFill>
                  <a:schemeClr val="tx1"/>
                </a:solidFill>
                <a:latin typeface="Huawei Sans" panose="020C0503030203020204" pitchFamily="34" charset="0"/>
              </a:rPr>
              <a:t>AP связываются с AC и </a:t>
            </a:r>
            <a:r>
              <a:rPr lang="ru-RU" sz="1200" dirty="0">
                <a:solidFill>
                  <a:srgbClr val="EC7061"/>
                </a:solidFill>
                <a:latin typeface="Huawei Sans" panose="020C0503030203020204" pitchFamily="34" charset="0"/>
              </a:rPr>
              <a:t>устанавливают туннели CAPWAP</a:t>
            </a:r>
            <a:r>
              <a:rPr lang="ru-RU" sz="1200" dirty="0">
                <a:solidFill>
                  <a:schemeClr val="tx1"/>
                </a:solidFill>
                <a:latin typeface="Huawei Sans" panose="020C0503030203020204" pitchFamily="34" charset="0"/>
              </a:rPr>
              <a:t>, включая туннели данных и туннели управления.</a:t>
            </a:r>
          </a:p>
          <a:p>
            <a:pPr marL="360000" lvl="1" indent="-180000">
              <a:spcAft>
                <a:spcPts val="400"/>
              </a:spcAft>
              <a:buFont typeface="Huawei Sans" panose="020C0503030203020204" pitchFamily="34" charset="0"/>
              <a:buChar char="▫"/>
            </a:pPr>
            <a:r>
              <a:rPr lang="ru-RU" sz="1200" dirty="0">
                <a:solidFill>
                  <a:prstClr val="black"/>
                </a:solidFill>
                <a:latin typeface="Huawei Sans" panose="020C0503030203020204" pitchFamily="34" charset="0"/>
              </a:rPr>
              <a:t>Туннель данных передает пакеты сервисных данных от AP в AC для централизованной передачи.</a:t>
            </a:r>
          </a:p>
          <a:p>
            <a:pPr marL="360000" lvl="1" indent="-180000">
              <a:spcAft>
                <a:spcPts val="400"/>
              </a:spcAft>
              <a:buFont typeface="Huawei Sans" panose="020C0503030203020204" pitchFamily="34" charset="0"/>
              <a:buChar char="▫"/>
            </a:pPr>
            <a:r>
              <a:rPr lang="ru-RU" sz="1200" dirty="0">
                <a:solidFill>
                  <a:prstClr val="black"/>
                </a:solidFill>
                <a:latin typeface="Huawei Sans" panose="020C0503030203020204" pitchFamily="34" charset="0"/>
              </a:rPr>
              <a:t>Туннель управления передает управляющие пакеты между AC и AP.</a:t>
            </a:r>
          </a:p>
        </p:txBody>
      </p:sp>
      <p:grpSp>
        <p:nvGrpSpPr>
          <p:cNvPr id="86" name="组合 85"/>
          <p:cNvGrpSpPr/>
          <p:nvPr/>
        </p:nvGrpSpPr>
        <p:grpSpPr>
          <a:xfrm>
            <a:off x="8689337" y="1948048"/>
            <a:ext cx="2951673" cy="2178530"/>
            <a:chOff x="2386961" y="2245431"/>
            <a:chExt cx="2951673" cy="2178530"/>
          </a:xfrm>
        </p:grpSpPr>
        <p:pic>
          <p:nvPicPr>
            <p:cNvPr id="87" name="图片 86"/>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386961" y="2541161"/>
              <a:ext cx="540000" cy="442800"/>
            </a:xfrm>
            <a:prstGeom prst="rect">
              <a:avLst/>
            </a:prstGeom>
          </p:spPr>
        </p:pic>
        <p:pic>
          <p:nvPicPr>
            <p:cNvPr id="88" name="图片 87" descr="AC-蓝.png"/>
            <p:cNvPicPr>
              <a:picLocks noChangeAspect="1"/>
            </p:cNvPicPr>
            <p:nvPr/>
          </p:nvPicPr>
          <p:blipFill>
            <a:blip r:embed="rId4" cstate="print"/>
            <a:stretch>
              <a:fillRect/>
            </a:stretch>
          </p:blipFill>
          <p:spPr>
            <a:xfrm>
              <a:off x="4682588" y="2542143"/>
              <a:ext cx="540000" cy="441818"/>
            </a:xfrm>
            <a:prstGeom prst="rect">
              <a:avLst/>
            </a:prstGeom>
          </p:spPr>
        </p:pic>
        <p:sp>
          <p:nvSpPr>
            <p:cNvPr id="89" name="Text Box 9"/>
            <p:cNvSpPr txBox="1">
              <a:spLocks noChangeArrowheads="1"/>
            </p:cNvSpPr>
            <p:nvPr/>
          </p:nvSpPr>
          <p:spPr bwMode="auto">
            <a:xfrm>
              <a:off x="2442359" y="2245431"/>
              <a:ext cx="518090" cy="307777"/>
            </a:xfrm>
            <a:prstGeom prst="rect">
              <a:avLst/>
            </a:prstGeom>
            <a:noFill/>
            <a:ln w="9525">
              <a:noFill/>
              <a:miter lim="800000"/>
              <a:headEnd/>
              <a:tailEnd/>
            </a:ln>
          </p:spPr>
          <p:txBody>
            <a:bodyPr wrap="square">
              <a:spAutoFit/>
            </a:bodyPr>
            <a:lstStyle/>
            <a:p>
              <a:pPr algn="ctr"/>
              <a:r>
                <a:rPr lang="ru-RU" sz="1400" b="1" dirty="0">
                  <a:solidFill>
                    <a:schemeClr val="tx1"/>
                  </a:solidFill>
                  <a:latin typeface="Huawei Sans" panose="020C0503030203020204" pitchFamily="34" charset="0"/>
                </a:rPr>
                <a:t>AP</a:t>
              </a:r>
            </a:p>
          </p:txBody>
        </p:sp>
        <p:sp>
          <p:nvSpPr>
            <p:cNvPr id="90" name="Text Box 9"/>
            <p:cNvSpPr txBox="1">
              <a:spLocks noChangeArrowheads="1"/>
            </p:cNvSpPr>
            <p:nvPr/>
          </p:nvSpPr>
          <p:spPr bwMode="auto">
            <a:xfrm>
              <a:off x="4737986" y="2245431"/>
              <a:ext cx="600648" cy="307777"/>
            </a:xfrm>
            <a:prstGeom prst="rect">
              <a:avLst/>
            </a:prstGeom>
            <a:noFill/>
            <a:ln w="9525">
              <a:noFill/>
              <a:miter lim="800000"/>
              <a:headEnd/>
              <a:tailEnd/>
            </a:ln>
          </p:spPr>
          <p:txBody>
            <a:bodyPr wrap="square">
              <a:spAutoFit/>
            </a:bodyPr>
            <a:lstStyle/>
            <a:p>
              <a:pPr algn="ctr"/>
              <a:r>
                <a:rPr lang="ru-RU" sz="1400" b="1" dirty="0">
                  <a:solidFill>
                    <a:schemeClr val="tx1"/>
                  </a:solidFill>
                  <a:latin typeface="Huawei Sans" panose="020C0503030203020204" pitchFamily="34" charset="0"/>
                </a:rPr>
                <a:t>AC</a:t>
              </a:r>
            </a:p>
          </p:txBody>
        </p:sp>
        <p:cxnSp>
          <p:nvCxnSpPr>
            <p:cNvPr id="91" name="直接连接符 90"/>
            <p:cNvCxnSpPr>
              <a:stCxn id="87" idx="2"/>
            </p:cNvCxnSpPr>
            <p:nvPr/>
          </p:nvCxnSpPr>
          <p:spPr>
            <a:xfrm flipH="1">
              <a:off x="2656960" y="2983961"/>
              <a:ext cx="1" cy="144000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2" name="直接连接符 91"/>
            <p:cNvCxnSpPr>
              <a:stCxn id="88" idx="2"/>
            </p:cNvCxnSpPr>
            <p:nvPr/>
          </p:nvCxnSpPr>
          <p:spPr>
            <a:xfrm>
              <a:off x="4952588" y="2983961"/>
              <a:ext cx="0" cy="144000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rot="5400000" flipH="1">
              <a:off x="3803369" y="2404313"/>
              <a:ext cx="1" cy="1863616"/>
            </a:xfrm>
            <a:prstGeom prst="line">
              <a:avLst/>
            </a:prstGeom>
            <a:ln w="28575">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rot="5400000" flipH="1">
              <a:off x="3803369" y="2861302"/>
              <a:ext cx="1" cy="1863616"/>
            </a:xfrm>
            <a:prstGeom prst="line">
              <a:avLst/>
            </a:prstGeom>
            <a:ln w="2857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5" name="Text Box 9"/>
            <p:cNvSpPr txBox="1">
              <a:spLocks noChangeArrowheads="1"/>
            </p:cNvSpPr>
            <p:nvPr/>
          </p:nvSpPr>
          <p:spPr bwMode="auto">
            <a:xfrm>
              <a:off x="2871562" y="2997335"/>
              <a:ext cx="1866424" cy="307777"/>
            </a:xfrm>
            <a:prstGeom prst="rect">
              <a:avLst/>
            </a:prstGeom>
            <a:noFill/>
            <a:ln w="9525">
              <a:noFill/>
              <a:miter lim="800000"/>
              <a:headEnd/>
              <a:tailEnd/>
            </a:ln>
          </p:spPr>
          <p:txBody>
            <a:bodyPr wrap="square">
              <a:spAutoFit/>
            </a:bodyPr>
            <a:lstStyle/>
            <a:p>
              <a:r>
                <a:rPr lang="ru-RU" sz="1400">
                  <a:solidFill>
                    <a:schemeClr val="tx1"/>
                  </a:solidFill>
                  <a:latin typeface="Huawei Sans" panose="020C0503030203020204" pitchFamily="34" charset="0"/>
                </a:rPr>
                <a:t>Discovery Request</a:t>
              </a:r>
            </a:p>
          </p:txBody>
        </p:sp>
        <p:sp>
          <p:nvSpPr>
            <p:cNvPr id="96" name="Text Box 9"/>
            <p:cNvSpPr txBox="1">
              <a:spLocks noChangeArrowheads="1"/>
            </p:cNvSpPr>
            <p:nvPr/>
          </p:nvSpPr>
          <p:spPr bwMode="auto">
            <a:xfrm>
              <a:off x="2871561" y="3474046"/>
              <a:ext cx="1997097" cy="307777"/>
            </a:xfrm>
            <a:prstGeom prst="rect">
              <a:avLst/>
            </a:prstGeom>
            <a:noFill/>
            <a:ln w="9525">
              <a:noFill/>
              <a:miter lim="800000"/>
              <a:headEnd/>
              <a:tailEnd/>
            </a:ln>
          </p:spPr>
          <p:txBody>
            <a:bodyPr wrap="square">
              <a:spAutoFit/>
            </a:bodyPr>
            <a:lstStyle/>
            <a:p>
              <a:r>
                <a:rPr lang="ru-RU" sz="1400" dirty="0" err="1">
                  <a:solidFill>
                    <a:schemeClr val="tx1"/>
                  </a:solidFill>
                  <a:latin typeface="Huawei Sans" panose="020C0503030203020204" pitchFamily="34" charset="0"/>
                </a:rPr>
                <a:t>Discovery</a:t>
              </a:r>
              <a:r>
                <a:rPr lang="ru-RU" sz="1400" dirty="0">
                  <a:solidFill>
                    <a:schemeClr val="tx1"/>
                  </a:solidFill>
                  <a:latin typeface="Huawei Sans" panose="020C0503030203020204" pitchFamily="34" charset="0"/>
                </a:rPr>
                <a:t> </a:t>
              </a:r>
              <a:r>
                <a:rPr lang="ru-RU" sz="1400" dirty="0" err="1">
                  <a:solidFill>
                    <a:schemeClr val="tx1"/>
                  </a:solidFill>
                  <a:latin typeface="Huawei Sans" panose="020C0503030203020204" pitchFamily="34" charset="0"/>
                </a:rPr>
                <a:t>Response</a:t>
              </a:r>
              <a:endParaRPr lang="ru-RU" sz="1400" dirty="0">
                <a:solidFill>
                  <a:schemeClr val="tx1"/>
                </a:solidFill>
                <a:latin typeface="Huawei Sans" panose="020C0503030203020204" pitchFamily="34" charset="0"/>
              </a:endParaRPr>
            </a:p>
          </p:txBody>
        </p:sp>
      </p:grpSp>
      <p:sp>
        <p:nvSpPr>
          <p:cNvPr id="44" name="五边形 43"/>
          <p:cNvSpPr/>
          <p:nvPr/>
        </p:nvSpPr>
        <p:spPr bwMode="auto">
          <a:xfrm>
            <a:off x="8148115" y="87153"/>
            <a:ext cx="900100" cy="283663"/>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b="1">
                <a:solidFill>
                  <a:schemeClr val="bg1"/>
                </a:solidFill>
                <a:latin typeface="Huawei Sans" panose="020C0503030203020204" pitchFamily="34" charset="0"/>
              </a:rPr>
              <a:t>Подключение AP</a:t>
            </a:r>
          </a:p>
        </p:txBody>
      </p:sp>
      <p:sp>
        <p:nvSpPr>
          <p:cNvPr id="45" name="燕尾形 44"/>
          <p:cNvSpPr/>
          <p:nvPr/>
        </p:nvSpPr>
        <p:spPr bwMode="auto">
          <a:xfrm>
            <a:off x="8964285" y="87153"/>
            <a:ext cx="1080000" cy="28366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Передача конфигурации</a:t>
            </a:r>
          </a:p>
        </p:txBody>
      </p:sp>
      <p:sp>
        <p:nvSpPr>
          <p:cNvPr id="46" name="燕尾形 45"/>
          <p:cNvSpPr/>
          <p:nvPr/>
        </p:nvSpPr>
        <p:spPr bwMode="auto">
          <a:xfrm>
            <a:off x="9960355" y="87153"/>
            <a:ext cx="108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Подключение STA</a:t>
            </a:r>
          </a:p>
        </p:txBody>
      </p:sp>
      <p:sp>
        <p:nvSpPr>
          <p:cNvPr id="47" name="燕尾形 46"/>
          <p:cNvSpPr/>
          <p:nvPr/>
        </p:nvSpPr>
        <p:spPr bwMode="auto">
          <a:xfrm>
            <a:off x="10956425" y="87153"/>
            <a:ext cx="108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Передача данных</a:t>
            </a:r>
          </a:p>
        </p:txBody>
      </p:sp>
      <p:sp>
        <p:nvSpPr>
          <p:cNvPr id="48" name="isḻïḑe">
            <a:extLst>
              <a:ext uri="{FF2B5EF4-FFF2-40B4-BE49-F238E27FC236}">
                <a16:creationId xmlns:a16="http://schemas.microsoft.com/office/drawing/2014/main" xmlns="" id="{24CBC826-002E-4B71-8291-B729E4BED0E3}"/>
              </a:ext>
            </a:extLst>
          </p:cNvPr>
          <p:cNvSpPr txBox="1"/>
          <p:nvPr/>
        </p:nvSpPr>
        <p:spPr bwMode="ltGray">
          <a:xfrm>
            <a:off x="835785" y="1722141"/>
            <a:ext cx="1808806" cy="27918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en-US"/>
            </a:defPPr>
            <a:lvl1pPr defTabSz="914377">
              <a:lnSpc>
                <a:spcPct val="100000"/>
              </a:lnSpc>
              <a:spcBef>
                <a:spcPct val="0"/>
              </a:spcBef>
              <a:defRPr sz="1200">
                <a:solidFill>
                  <a:schemeClr val="bg1">
                    <a:lumMod val="65000"/>
                  </a:schemeClr>
                </a:solidFill>
                <a:latin typeface="Huawei Sans" panose="020C0503030203020204" pitchFamily="34" charset="0"/>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r>
              <a:rPr lang="ru-RU" dirty="0"/>
              <a:t>Получение IP-адреса</a:t>
            </a:r>
          </a:p>
        </p:txBody>
      </p:sp>
      <p:sp>
        <p:nvSpPr>
          <p:cNvPr id="49" name="ïšļïďe">
            <a:extLst>
              <a:ext uri="{FF2B5EF4-FFF2-40B4-BE49-F238E27FC236}">
                <a16:creationId xmlns:a16="http://schemas.microsoft.com/office/drawing/2014/main" xmlns="" id="{FB41FAD4-0BA5-4580-B72E-A6BFF22F8784}"/>
              </a:ext>
            </a:extLst>
          </p:cNvPr>
          <p:cNvSpPr txBox="1"/>
          <p:nvPr/>
        </p:nvSpPr>
        <p:spPr bwMode="auto">
          <a:xfrm>
            <a:off x="835785" y="2584713"/>
            <a:ext cx="2049257" cy="4638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en-US"/>
            </a:defPPr>
            <a:lvl1pPr defTabSz="914377">
              <a:lnSpc>
                <a:spcPct val="100000"/>
              </a:lnSpc>
              <a:spcBef>
                <a:spcPct val="0"/>
              </a:spcBef>
              <a:defRPr sz="1200" b="1">
                <a:latin typeface="Huawei Sans" panose="020C0503030203020204" pitchFamily="34" charset="0"/>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r>
              <a:rPr lang="ru-RU" dirty="0"/>
              <a:t>Установление туннеля </a:t>
            </a:r>
            <a:br>
              <a:rPr lang="ru-RU" dirty="0"/>
            </a:br>
            <a:r>
              <a:rPr lang="ru-RU" dirty="0"/>
              <a:t>CAPWAP</a:t>
            </a:r>
          </a:p>
        </p:txBody>
      </p:sp>
      <p:sp>
        <p:nvSpPr>
          <p:cNvPr id="50" name="ïṧļíḍê">
            <a:extLst>
              <a:ext uri="{FF2B5EF4-FFF2-40B4-BE49-F238E27FC236}">
                <a16:creationId xmlns:a16="http://schemas.microsoft.com/office/drawing/2014/main" xmlns="" id="{D1BCCD92-D45A-41F7-960F-30FC35568CBF}"/>
              </a:ext>
            </a:extLst>
          </p:cNvPr>
          <p:cNvSpPr txBox="1"/>
          <p:nvPr/>
        </p:nvSpPr>
        <p:spPr bwMode="ltGray">
          <a:xfrm>
            <a:off x="835785" y="3631949"/>
            <a:ext cx="1398438" cy="27918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ru-RU" sz="1200">
                <a:solidFill>
                  <a:schemeClr val="bg1">
                    <a:lumMod val="65000"/>
                  </a:schemeClr>
                </a:solidFill>
                <a:latin typeface="Huawei Sans" panose="020C0503030203020204" pitchFamily="34" charset="0"/>
              </a:rPr>
              <a:t>Контроль доступа AP</a:t>
            </a:r>
          </a:p>
        </p:txBody>
      </p:sp>
      <p:sp>
        <p:nvSpPr>
          <p:cNvPr id="51" name="îş1iḍê">
            <a:extLst>
              <a:ext uri="{FF2B5EF4-FFF2-40B4-BE49-F238E27FC236}">
                <a16:creationId xmlns:a16="http://schemas.microsoft.com/office/drawing/2014/main" xmlns="" id="{F0B068A5-560A-4DB9-9ABC-E179FB4B53B1}"/>
              </a:ext>
            </a:extLst>
          </p:cNvPr>
          <p:cNvSpPr txBox="1"/>
          <p:nvPr/>
        </p:nvSpPr>
        <p:spPr bwMode="ltGray">
          <a:xfrm>
            <a:off x="835785" y="4494521"/>
            <a:ext cx="997687" cy="4638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ru-RU" sz="1200">
                <a:solidFill>
                  <a:schemeClr val="bg1">
                    <a:lumMod val="65000"/>
                  </a:schemeClr>
                </a:solidFill>
                <a:latin typeface="Huawei Sans" panose="020C0503030203020204" pitchFamily="34" charset="0"/>
              </a:rPr>
              <a:t>Обновление AP</a:t>
            </a:r>
          </a:p>
          <a:p>
            <a:pPr eaLnBrk="1" hangingPunct="1">
              <a:lnSpc>
                <a:spcPct val="100000"/>
              </a:lnSpc>
              <a:spcBef>
                <a:spcPct val="0"/>
              </a:spcBef>
            </a:pPr>
            <a:r>
              <a:rPr lang="ru-RU" sz="1200">
                <a:solidFill>
                  <a:schemeClr val="bg1">
                    <a:lumMod val="65000"/>
                  </a:schemeClr>
                </a:solidFill>
                <a:latin typeface="Huawei Sans" panose="020C0503030203020204" pitchFamily="34" charset="0"/>
              </a:rPr>
              <a:t>(Опционально)</a:t>
            </a:r>
          </a:p>
        </p:txBody>
      </p:sp>
      <p:sp>
        <p:nvSpPr>
          <p:cNvPr id="52" name="íşḻïďe">
            <a:extLst>
              <a:ext uri="{FF2B5EF4-FFF2-40B4-BE49-F238E27FC236}">
                <a16:creationId xmlns:a16="http://schemas.microsoft.com/office/drawing/2014/main" xmlns="" id="{05246D82-A4F5-42F2-854D-C3D348D160CE}"/>
              </a:ext>
            </a:extLst>
          </p:cNvPr>
          <p:cNvSpPr txBox="1"/>
          <p:nvPr/>
        </p:nvSpPr>
        <p:spPr bwMode="ltGray">
          <a:xfrm>
            <a:off x="835785" y="5449425"/>
            <a:ext cx="1866514" cy="4638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ru-RU" sz="1200" dirty="0">
                <a:solidFill>
                  <a:schemeClr val="bg1">
                    <a:lumMod val="65000"/>
                  </a:schemeClr>
                </a:solidFill>
                <a:latin typeface="Huawei Sans" panose="020C0503030203020204" pitchFamily="34" charset="0"/>
              </a:rPr>
              <a:t>Обеспечение работы </a:t>
            </a:r>
            <a:br>
              <a:rPr lang="ru-RU" sz="1200" dirty="0">
                <a:solidFill>
                  <a:schemeClr val="bg1">
                    <a:lumMod val="65000"/>
                  </a:schemeClr>
                </a:solidFill>
                <a:latin typeface="Huawei Sans" panose="020C0503030203020204" pitchFamily="34" charset="0"/>
              </a:rPr>
            </a:br>
            <a:r>
              <a:rPr lang="ru-RU" sz="1200" dirty="0">
                <a:solidFill>
                  <a:schemeClr val="bg1">
                    <a:lumMod val="65000"/>
                  </a:schemeClr>
                </a:solidFill>
                <a:latin typeface="Huawei Sans" panose="020C0503030203020204" pitchFamily="34" charset="0"/>
              </a:rPr>
              <a:t>туннеля CAPWAP</a:t>
            </a:r>
          </a:p>
        </p:txBody>
      </p:sp>
      <p:cxnSp>
        <p:nvCxnSpPr>
          <p:cNvPr id="53" name="直接连接符 52">
            <a:extLst>
              <a:ext uri="{FF2B5EF4-FFF2-40B4-BE49-F238E27FC236}">
                <a16:creationId xmlns:a16="http://schemas.microsoft.com/office/drawing/2014/main" xmlns="" id="{4AA622A8-8183-4782-A4A5-6DF01B92BB53}"/>
              </a:ext>
            </a:extLst>
          </p:cNvPr>
          <p:cNvCxnSpPr/>
          <p:nvPr/>
        </p:nvCxnSpPr>
        <p:spPr bwMode="gray">
          <a:xfrm>
            <a:off x="665526" y="1488374"/>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54" name="组合 53"/>
          <p:cNvGrpSpPr/>
          <p:nvPr/>
        </p:nvGrpSpPr>
        <p:grpSpPr bwMode="ltGray">
          <a:xfrm>
            <a:off x="485526" y="3590251"/>
            <a:ext cx="360000" cy="360000"/>
            <a:chOff x="4939189" y="1253075"/>
            <a:chExt cx="532084" cy="532082"/>
          </a:xfrm>
        </p:grpSpPr>
        <p:sp>
          <p:nvSpPr>
            <p:cNvPr id="55" name="iṩ1îdè">
              <a:extLst>
                <a:ext uri="{FF2B5EF4-FFF2-40B4-BE49-F238E27FC236}">
                  <a16:creationId xmlns:a16="http://schemas.microsoft.com/office/drawing/2014/main" xmlns="" id="{7F2033B8-3D85-4EBC-B06A-35DC8DC5989D}"/>
                </a:ext>
              </a:extLst>
            </p:cNvPr>
            <p:cNvSpPr/>
            <p:nvPr/>
          </p:nvSpPr>
          <p:spPr bwMode="ltGray">
            <a:xfrm rot="10800000" flipV="1">
              <a:off x="4939189"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en-US" dirty="0">
                <a:solidFill>
                  <a:schemeClr val="lt1"/>
                </a:solidFill>
                <a:latin typeface="Huawei Sans" panose="020C0503030203020204" pitchFamily="34" charset="0"/>
              </a:endParaRPr>
            </a:p>
          </p:txBody>
        </p:sp>
        <p:sp>
          <p:nvSpPr>
            <p:cNvPr id="56" name="íṧľïḍè">
              <a:extLst>
                <a:ext uri="{FF2B5EF4-FFF2-40B4-BE49-F238E27FC236}">
                  <a16:creationId xmlns:a16="http://schemas.microsoft.com/office/drawing/2014/main" xmlns="" id="{67C630C0-B65A-4B15-BF86-DFDDDEBC1DAB}"/>
                </a:ext>
              </a:extLst>
            </p:cNvPr>
            <p:cNvSpPr/>
            <p:nvPr/>
          </p:nvSpPr>
          <p:spPr bwMode="ltGray">
            <a:xfrm>
              <a:off x="5087365" y="1401420"/>
              <a:ext cx="235733" cy="235390"/>
            </a:xfrm>
            <a:custGeom>
              <a:avLst/>
              <a:gdLst>
                <a:gd name="T0" fmla="*/ 6270 w 7104"/>
                <a:gd name="T1" fmla="*/ 835 h 7104"/>
                <a:gd name="T2" fmla="*/ 3243 w 7104"/>
                <a:gd name="T3" fmla="*/ 835 h 7104"/>
                <a:gd name="T4" fmla="*/ 3076 w 7104"/>
                <a:gd name="T5" fmla="*/ 3675 h 7104"/>
                <a:gd name="T6" fmla="*/ 2661 w 7104"/>
                <a:gd name="T7" fmla="*/ 4091 h 7104"/>
                <a:gd name="T8" fmla="*/ 2516 w 7104"/>
                <a:gd name="T9" fmla="*/ 3946 h 7104"/>
                <a:gd name="T10" fmla="*/ 2163 w 7104"/>
                <a:gd name="T11" fmla="*/ 3946 h 7104"/>
                <a:gd name="T12" fmla="*/ 275 w 7104"/>
                <a:gd name="T13" fmla="*/ 5834 h 7104"/>
                <a:gd name="T14" fmla="*/ 275 w 7104"/>
                <a:gd name="T15" fmla="*/ 6829 h 7104"/>
                <a:gd name="T16" fmla="*/ 1271 w 7104"/>
                <a:gd name="T17" fmla="*/ 6829 h 7104"/>
                <a:gd name="T18" fmla="*/ 3158 w 7104"/>
                <a:gd name="T19" fmla="*/ 4942 h 7104"/>
                <a:gd name="T20" fmla="*/ 3158 w 7104"/>
                <a:gd name="T21" fmla="*/ 4588 h 7104"/>
                <a:gd name="T22" fmla="*/ 3014 w 7104"/>
                <a:gd name="T23" fmla="*/ 4444 h 7104"/>
                <a:gd name="T24" fmla="*/ 3430 w 7104"/>
                <a:gd name="T25" fmla="*/ 4028 h 7104"/>
                <a:gd name="T26" fmla="*/ 6270 w 7104"/>
                <a:gd name="T27" fmla="*/ 3862 h 7104"/>
                <a:gd name="T28" fmla="*/ 6270 w 7104"/>
                <a:gd name="T29" fmla="*/ 835 h 7104"/>
                <a:gd name="T30" fmla="*/ 5497 w 7104"/>
                <a:gd name="T31" fmla="*/ 2856 h 7104"/>
                <a:gd name="T32" fmla="*/ 5497 w 7104"/>
                <a:gd name="T33" fmla="*/ 3356 h 7104"/>
                <a:gd name="T34" fmla="*/ 5247 w 7104"/>
                <a:gd name="T35" fmla="*/ 3606 h 7104"/>
                <a:gd name="T36" fmla="*/ 4248 w 7104"/>
                <a:gd name="T37" fmla="*/ 3606 h 7104"/>
                <a:gd name="T38" fmla="*/ 3999 w 7104"/>
                <a:gd name="T39" fmla="*/ 3356 h 7104"/>
                <a:gd name="T40" fmla="*/ 3999 w 7104"/>
                <a:gd name="T41" fmla="*/ 2856 h 7104"/>
                <a:gd name="T42" fmla="*/ 4198 w 7104"/>
                <a:gd name="T43" fmla="*/ 2348 h 7104"/>
                <a:gd name="T44" fmla="*/ 4748 w 7104"/>
                <a:gd name="T45" fmla="*/ 1091 h 7104"/>
                <a:gd name="T46" fmla="*/ 5298 w 7104"/>
                <a:gd name="T47" fmla="*/ 2348 h 7104"/>
                <a:gd name="T48" fmla="*/ 5497 w 7104"/>
                <a:gd name="T49" fmla="*/ 2856 h 7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04" h="7104">
                  <a:moveTo>
                    <a:pt x="6270" y="835"/>
                  </a:moveTo>
                  <a:cubicBezTo>
                    <a:pt x="5435" y="0"/>
                    <a:pt x="4077" y="0"/>
                    <a:pt x="3243" y="835"/>
                  </a:cubicBezTo>
                  <a:cubicBezTo>
                    <a:pt x="2468" y="1610"/>
                    <a:pt x="2412" y="2836"/>
                    <a:pt x="3076" y="3675"/>
                  </a:cubicBezTo>
                  <a:lnTo>
                    <a:pt x="2661" y="4091"/>
                  </a:lnTo>
                  <a:lnTo>
                    <a:pt x="2516" y="3946"/>
                  </a:lnTo>
                  <a:cubicBezTo>
                    <a:pt x="2419" y="3849"/>
                    <a:pt x="2261" y="3849"/>
                    <a:pt x="2163" y="3946"/>
                  </a:cubicBezTo>
                  <a:lnTo>
                    <a:pt x="275" y="5834"/>
                  </a:lnTo>
                  <a:cubicBezTo>
                    <a:pt x="0" y="6109"/>
                    <a:pt x="0" y="6554"/>
                    <a:pt x="275" y="6829"/>
                  </a:cubicBezTo>
                  <a:cubicBezTo>
                    <a:pt x="550" y="7104"/>
                    <a:pt x="996" y="7104"/>
                    <a:pt x="1271" y="6829"/>
                  </a:cubicBezTo>
                  <a:lnTo>
                    <a:pt x="3158" y="4942"/>
                  </a:lnTo>
                  <a:cubicBezTo>
                    <a:pt x="3256" y="4844"/>
                    <a:pt x="3256" y="4686"/>
                    <a:pt x="3158" y="4588"/>
                  </a:cubicBezTo>
                  <a:lnTo>
                    <a:pt x="3014" y="4444"/>
                  </a:lnTo>
                  <a:lnTo>
                    <a:pt x="3430" y="4028"/>
                  </a:lnTo>
                  <a:cubicBezTo>
                    <a:pt x="4269" y="4692"/>
                    <a:pt x="5495" y="4637"/>
                    <a:pt x="6270" y="3862"/>
                  </a:cubicBezTo>
                  <a:cubicBezTo>
                    <a:pt x="7104" y="3027"/>
                    <a:pt x="7104" y="1670"/>
                    <a:pt x="6270" y="835"/>
                  </a:cubicBezTo>
                  <a:close/>
                  <a:moveTo>
                    <a:pt x="5497" y="2856"/>
                  </a:moveTo>
                  <a:lnTo>
                    <a:pt x="5497" y="3356"/>
                  </a:lnTo>
                  <a:cubicBezTo>
                    <a:pt x="5497" y="3494"/>
                    <a:pt x="5385" y="3606"/>
                    <a:pt x="5247" y="3606"/>
                  </a:cubicBezTo>
                  <a:lnTo>
                    <a:pt x="4248" y="3606"/>
                  </a:lnTo>
                  <a:cubicBezTo>
                    <a:pt x="4110" y="3606"/>
                    <a:pt x="3999" y="3494"/>
                    <a:pt x="3999" y="3356"/>
                  </a:cubicBezTo>
                  <a:lnTo>
                    <a:pt x="3999" y="2856"/>
                  </a:lnTo>
                  <a:cubicBezTo>
                    <a:pt x="3999" y="2660"/>
                    <a:pt x="4074" y="2482"/>
                    <a:pt x="4198" y="2348"/>
                  </a:cubicBezTo>
                  <a:cubicBezTo>
                    <a:pt x="3757" y="1871"/>
                    <a:pt x="4095" y="1091"/>
                    <a:pt x="4748" y="1091"/>
                  </a:cubicBezTo>
                  <a:cubicBezTo>
                    <a:pt x="5400" y="1091"/>
                    <a:pt x="5739" y="1871"/>
                    <a:pt x="5298" y="2348"/>
                  </a:cubicBezTo>
                  <a:cubicBezTo>
                    <a:pt x="5422" y="2482"/>
                    <a:pt x="5497" y="2660"/>
                    <a:pt x="5497" y="2856"/>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57" name="组合 56"/>
          <p:cNvGrpSpPr/>
          <p:nvPr/>
        </p:nvGrpSpPr>
        <p:grpSpPr bwMode="ltGray">
          <a:xfrm>
            <a:off x="485526" y="4545801"/>
            <a:ext cx="360000" cy="360000"/>
            <a:chOff x="6792271" y="1253075"/>
            <a:chExt cx="532084" cy="532082"/>
          </a:xfrm>
        </p:grpSpPr>
        <p:sp>
          <p:nvSpPr>
            <p:cNvPr id="58" name="íŝlíďé">
              <a:extLst>
                <a:ext uri="{FF2B5EF4-FFF2-40B4-BE49-F238E27FC236}">
                  <a16:creationId xmlns:a16="http://schemas.microsoft.com/office/drawing/2014/main" xmlns="" id="{E7C05249-EC6B-4A31-B592-1B7DA1FC1C4D}"/>
                </a:ext>
              </a:extLst>
            </p:cNvPr>
            <p:cNvSpPr/>
            <p:nvPr/>
          </p:nvSpPr>
          <p:spPr bwMode="ltGray">
            <a:xfrm rot="10800000" flipV="1">
              <a:off x="6792271"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en-US" dirty="0">
                <a:solidFill>
                  <a:schemeClr val="lt1"/>
                </a:solidFill>
                <a:latin typeface="Huawei Sans" panose="020C0503030203020204" pitchFamily="34" charset="0"/>
              </a:endParaRPr>
            </a:p>
          </p:txBody>
        </p:sp>
        <p:sp>
          <p:nvSpPr>
            <p:cNvPr id="60" name="iślîḓé">
              <a:extLst>
                <a:ext uri="{FF2B5EF4-FFF2-40B4-BE49-F238E27FC236}">
                  <a16:creationId xmlns:a16="http://schemas.microsoft.com/office/drawing/2014/main" xmlns="" id="{BE7CCCC9-8065-4F6A-AAE6-681F89B69718}"/>
                </a:ext>
              </a:extLst>
            </p:cNvPr>
            <p:cNvSpPr/>
            <p:nvPr/>
          </p:nvSpPr>
          <p:spPr bwMode="ltGray">
            <a:xfrm>
              <a:off x="6940747" y="1401249"/>
              <a:ext cx="235131" cy="235732"/>
            </a:xfrm>
            <a:custGeom>
              <a:avLst/>
              <a:gdLst>
                <a:gd name="connsiteX0" fmla="*/ 283655 w 606580"/>
                <a:gd name="connsiteY0" fmla="*/ 180789 h 608133"/>
                <a:gd name="connsiteX1" fmla="*/ 463969 w 606580"/>
                <a:gd name="connsiteY1" fmla="*/ 329895 h 608133"/>
                <a:gd name="connsiteX2" fmla="*/ 467288 w 606580"/>
                <a:gd name="connsiteY2" fmla="*/ 329803 h 608133"/>
                <a:gd name="connsiteX3" fmla="*/ 606580 w 606580"/>
                <a:gd name="connsiteY3" fmla="*/ 468968 h 608133"/>
                <a:gd name="connsiteX4" fmla="*/ 467288 w 606580"/>
                <a:gd name="connsiteY4" fmla="*/ 608133 h 608133"/>
                <a:gd name="connsiteX5" fmla="*/ 92278 w 606580"/>
                <a:gd name="connsiteY5" fmla="*/ 608133 h 608133"/>
                <a:gd name="connsiteX6" fmla="*/ 0 w 606580"/>
                <a:gd name="connsiteY6" fmla="*/ 508177 h 608133"/>
                <a:gd name="connsiteX7" fmla="*/ 100113 w 606580"/>
                <a:gd name="connsiteY7" fmla="*/ 408221 h 608133"/>
                <a:gd name="connsiteX8" fmla="*/ 105829 w 606580"/>
                <a:gd name="connsiteY8" fmla="*/ 408774 h 608133"/>
                <a:gd name="connsiteX9" fmla="*/ 100113 w 606580"/>
                <a:gd name="connsiteY9" fmla="*/ 364042 h 608133"/>
                <a:gd name="connsiteX10" fmla="*/ 283655 w 606580"/>
                <a:gd name="connsiteY10" fmla="*/ 180789 h 608133"/>
                <a:gd name="connsiteX11" fmla="*/ 399230 w 606580"/>
                <a:gd name="connsiteY11" fmla="*/ 97945 h 608133"/>
                <a:gd name="connsiteX12" fmla="*/ 506377 w 606580"/>
                <a:gd name="connsiteY12" fmla="*/ 204910 h 608133"/>
                <a:gd name="connsiteX13" fmla="*/ 476133 w 606580"/>
                <a:gd name="connsiteY13" fmla="*/ 235195 h 608133"/>
                <a:gd name="connsiteX14" fmla="*/ 445888 w 606580"/>
                <a:gd name="connsiteY14" fmla="*/ 204910 h 608133"/>
                <a:gd name="connsiteX15" fmla="*/ 399230 w 606580"/>
                <a:gd name="connsiteY15" fmla="*/ 158424 h 608133"/>
                <a:gd name="connsiteX16" fmla="*/ 368986 w 606580"/>
                <a:gd name="connsiteY16" fmla="*/ 128230 h 608133"/>
                <a:gd name="connsiteX17" fmla="*/ 399230 w 606580"/>
                <a:gd name="connsiteY17" fmla="*/ 97945 h 608133"/>
                <a:gd name="connsiteX18" fmla="*/ 403459 w 606580"/>
                <a:gd name="connsiteY18" fmla="*/ 0 h 608133"/>
                <a:gd name="connsiteX19" fmla="*/ 403552 w 606580"/>
                <a:gd name="connsiteY19" fmla="*/ 0 h 608133"/>
                <a:gd name="connsiteX20" fmla="*/ 604533 w 606580"/>
                <a:gd name="connsiteY20" fmla="*/ 200633 h 608133"/>
                <a:gd name="connsiteX21" fmla="*/ 574294 w 606580"/>
                <a:gd name="connsiteY21" fmla="*/ 230820 h 608133"/>
                <a:gd name="connsiteX22" fmla="*/ 574201 w 606580"/>
                <a:gd name="connsiteY22" fmla="*/ 230820 h 608133"/>
                <a:gd name="connsiteX23" fmla="*/ 543962 w 606580"/>
                <a:gd name="connsiteY23" fmla="*/ 200633 h 608133"/>
                <a:gd name="connsiteX24" fmla="*/ 403552 w 606580"/>
                <a:gd name="connsiteY24" fmla="*/ 60466 h 608133"/>
                <a:gd name="connsiteX25" fmla="*/ 403459 w 606580"/>
                <a:gd name="connsiteY25" fmla="*/ 60466 h 608133"/>
                <a:gd name="connsiteX26" fmla="*/ 373220 w 606580"/>
                <a:gd name="connsiteY26" fmla="*/ 30187 h 608133"/>
                <a:gd name="connsiteX27" fmla="*/ 403459 w 606580"/>
                <a:gd name="connsiteY27" fmla="*/ 0 h 608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6580" h="608133">
                  <a:moveTo>
                    <a:pt x="283655" y="180789"/>
                  </a:moveTo>
                  <a:cubicBezTo>
                    <a:pt x="373351" y="180789"/>
                    <a:pt x="447929" y="245034"/>
                    <a:pt x="463969" y="329895"/>
                  </a:cubicBezTo>
                  <a:cubicBezTo>
                    <a:pt x="465075" y="329895"/>
                    <a:pt x="466089" y="329803"/>
                    <a:pt x="467288" y="329803"/>
                  </a:cubicBezTo>
                  <a:cubicBezTo>
                    <a:pt x="544263" y="329803"/>
                    <a:pt x="606580" y="392022"/>
                    <a:pt x="606580" y="468968"/>
                  </a:cubicBezTo>
                  <a:cubicBezTo>
                    <a:pt x="606580" y="545730"/>
                    <a:pt x="544263" y="608133"/>
                    <a:pt x="467288" y="608133"/>
                  </a:cubicBezTo>
                  <a:lnTo>
                    <a:pt x="92278" y="608133"/>
                  </a:lnTo>
                  <a:cubicBezTo>
                    <a:pt x="40101" y="604636"/>
                    <a:pt x="0" y="561101"/>
                    <a:pt x="0" y="508177"/>
                  </a:cubicBezTo>
                  <a:cubicBezTo>
                    <a:pt x="0" y="452953"/>
                    <a:pt x="44802" y="408221"/>
                    <a:pt x="100113" y="408221"/>
                  </a:cubicBezTo>
                  <a:cubicBezTo>
                    <a:pt x="102049" y="408221"/>
                    <a:pt x="103893" y="408589"/>
                    <a:pt x="105829" y="408774"/>
                  </a:cubicBezTo>
                  <a:cubicBezTo>
                    <a:pt x="102234" y="394415"/>
                    <a:pt x="100113" y="379505"/>
                    <a:pt x="100113" y="364042"/>
                  </a:cubicBezTo>
                  <a:cubicBezTo>
                    <a:pt x="100113" y="262797"/>
                    <a:pt x="182251" y="180789"/>
                    <a:pt x="283655" y="180789"/>
                  </a:cubicBezTo>
                  <a:close/>
                  <a:moveTo>
                    <a:pt x="399230" y="97945"/>
                  </a:moveTo>
                  <a:cubicBezTo>
                    <a:pt x="458336" y="97945"/>
                    <a:pt x="506377" y="145997"/>
                    <a:pt x="506377" y="204910"/>
                  </a:cubicBezTo>
                  <a:cubicBezTo>
                    <a:pt x="506377" y="221664"/>
                    <a:pt x="492822" y="235195"/>
                    <a:pt x="476133" y="235195"/>
                  </a:cubicBezTo>
                  <a:cubicBezTo>
                    <a:pt x="459443" y="235195"/>
                    <a:pt x="445888" y="221664"/>
                    <a:pt x="445888" y="204910"/>
                  </a:cubicBezTo>
                  <a:cubicBezTo>
                    <a:pt x="445888" y="179227"/>
                    <a:pt x="424957" y="158424"/>
                    <a:pt x="399230" y="158424"/>
                  </a:cubicBezTo>
                  <a:cubicBezTo>
                    <a:pt x="382541" y="158424"/>
                    <a:pt x="368986" y="144892"/>
                    <a:pt x="368986" y="128230"/>
                  </a:cubicBezTo>
                  <a:cubicBezTo>
                    <a:pt x="368986" y="111477"/>
                    <a:pt x="382541" y="97945"/>
                    <a:pt x="399230" y="97945"/>
                  </a:cubicBezTo>
                  <a:close/>
                  <a:moveTo>
                    <a:pt x="403459" y="0"/>
                  </a:moveTo>
                  <a:lnTo>
                    <a:pt x="403552" y="0"/>
                  </a:lnTo>
                  <a:cubicBezTo>
                    <a:pt x="514276" y="0"/>
                    <a:pt x="604441" y="90009"/>
                    <a:pt x="604533" y="200633"/>
                  </a:cubicBezTo>
                  <a:cubicBezTo>
                    <a:pt x="604533" y="217291"/>
                    <a:pt x="590981" y="230820"/>
                    <a:pt x="574294" y="230820"/>
                  </a:cubicBezTo>
                  <a:lnTo>
                    <a:pt x="574201" y="230820"/>
                  </a:lnTo>
                  <a:cubicBezTo>
                    <a:pt x="557514" y="230820"/>
                    <a:pt x="543962" y="217291"/>
                    <a:pt x="543962" y="200633"/>
                  </a:cubicBezTo>
                  <a:cubicBezTo>
                    <a:pt x="543962" y="123325"/>
                    <a:pt x="480902" y="60466"/>
                    <a:pt x="403552" y="60466"/>
                  </a:cubicBezTo>
                  <a:lnTo>
                    <a:pt x="403459" y="60466"/>
                  </a:lnTo>
                  <a:cubicBezTo>
                    <a:pt x="386772" y="60466"/>
                    <a:pt x="373220" y="46937"/>
                    <a:pt x="373220" y="30187"/>
                  </a:cubicBezTo>
                  <a:cubicBezTo>
                    <a:pt x="373220" y="13529"/>
                    <a:pt x="386772" y="0"/>
                    <a:pt x="403459"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61" name="组合 60"/>
          <p:cNvGrpSpPr/>
          <p:nvPr/>
        </p:nvGrpSpPr>
        <p:grpSpPr bwMode="ltGray">
          <a:xfrm>
            <a:off x="485526" y="5501349"/>
            <a:ext cx="360000" cy="360000"/>
            <a:chOff x="8645353" y="1253075"/>
            <a:chExt cx="532084" cy="532082"/>
          </a:xfrm>
        </p:grpSpPr>
        <p:sp>
          <p:nvSpPr>
            <p:cNvPr id="63" name="íṡ1íḋê">
              <a:extLst>
                <a:ext uri="{FF2B5EF4-FFF2-40B4-BE49-F238E27FC236}">
                  <a16:creationId xmlns:a16="http://schemas.microsoft.com/office/drawing/2014/main" xmlns="" id="{87A1502E-FF5A-402F-AE9A-604F51135206}"/>
                </a:ext>
              </a:extLst>
            </p:cNvPr>
            <p:cNvSpPr/>
            <p:nvPr/>
          </p:nvSpPr>
          <p:spPr bwMode="ltGray">
            <a:xfrm rot="10800000" flipV="1">
              <a:off x="8645353"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en-US" dirty="0">
                <a:solidFill>
                  <a:schemeClr val="lt1"/>
                </a:solidFill>
                <a:latin typeface="Huawei Sans" panose="020C0503030203020204" pitchFamily="34" charset="0"/>
              </a:endParaRPr>
            </a:p>
          </p:txBody>
        </p:sp>
        <p:sp>
          <p:nvSpPr>
            <p:cNvPr id="64" name="iṡļidè">
              <a:extLst>
                <a:ext uri="{FF2B5EF4-FFF2-40B4-BE49-F238E27FC236}">
                  <a16:creationId xmlns:a16="http://schemas.microsoft.com/office/drawing/2014/main" xmlns="" id="{D2F2F0A0-455D-459F-90E5-A8674554530D}"/>
                </a:ext>
              </a:extLst>
            </p:cNvPr>
            <p:cNvSpPr/>
            <p:nvPr/>
          </p:nvSpPr>
          <p:spPr bwMode="ltGray">
            <a:xfrm>
              <a:off x="8806407" y="1420044"/>
              <a:ext cx="235733" cy="198142"/>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65" name="组合 64"/>
          <p:cNvGrpSpPr/>
          <p:nvPr/>
        </p:nvGrpSpPr>
        <p:grpSpPr bwMode="ltGray">
          <a:xfrm>
            <a:off x="485526" y="1679151"/>
            <a:ext cx="360000" cy="360000"/>
            <a:chOff x="1233025" y="1253075"/>
            <a:chExt cx="532084" cy="532082"/>
          </a:xfrm>
        </p:grpSpPr>
        <p:sp>
          <p:nvSpPr>
            <p:cNvPr id="66" name="íṩlíḓê">
              <a:extLst>
                <a:ext uri="{FF2B5EF4-FFF2-40B4-BE49-F238E27FC236}">
                  <a16:creationId xmlns:a16="http://schemas.microsoft.com/office/drawing/2014/main" xmlns="" id="{FBC6DF09-FCD2-4E57-B557-9F103A335C85}"/>
                </a:ext>
              </a:extLst>
            </p:cNvPr>
            <p:cNvSpPr/>
            <p:nvPr/>
          </p:nvSpPr>
          <p:spPr bwMode="ltGray">
            <a:xfrm rot="10800000" flipV="1">
              <a:off x="1233025"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67" name="cloud-computing_161788"/>
            <p:cNvSpPr>
              <a:spLocks noChangeAspect="1"/>
            </p:cNvSpPr>
            <p:nvPr/>
          </p:nvSpPr>
          <p:spPr bwMode="ltGray">
            <a:xfrm>
              <a:off x="1352309" y="1372594"/>
              <a:ext cx="293519" cy="293040"/>
            </a:xfrm>
            <a:custGeom>
              <a:avLst/>
              <a:gdLst>
                <a:gd name="connsiteX0" fmla="*/ 46142 w 606580"/>
                <a:gd name="connsiteY0" fmla="*/ 341782 h 605592"/>
                <a:gd name="connsiteX1" fmla="*/ 46142 w 606580"/>
                <a:gd name="connsiteY1" fmla="*/ 468218 h 605592"/>
                <a:gd name="connsiteX2" fmla="*/ 251785 w 606580"/>
                <a:gd name="connsiteY2" fmla="*/ 468218 h 605592"/>
                <a:gd name="connsiteX3" fmla="*/ 251785 w 606580"/>
                <a:gd name="connsiteY3" fmla="*/ 341782 h 605592"/>
                <a:gd name="connsiteX4" fmla="*/ 0 w 606580"/>
                <a:gd name="connsiteY4" fmla="*/ 297010 h 605592"/>
                <a:gd name="connsiteX5" fmla="*/ 297927 w 606580"/>
                <a:gd name="connsiteY5" fmla="*/ 297010 h 605592"/>
                <a:gd name="connsiteX6" fmla="*/ 297927 w 606580"/>
                <a:gd name="connsiteY6" fmla="*/ 512433 h 605592"/>
                <a:gd name="connsiteX7" fmla="*/ 197844 w 606580"/>
                <a:gd name="connsiteY7" fmla="*/ 512433 h 605592"/>
                <a:gd name="connsiteX8" fmla="*/ 207128 w 606580"/>
                <a:gd name="connsiteY8" fmla="*/ 562860 h 605592"/>
                <a:gd name="connsiteX9" fmla="*/ 237766 w 606580"/>
                <a:gd name="connsiteY9" fmla="*/ 562860 h 605592"/>
                <a:gd name="connsiteX10" fmla="*/ 237766 w 606580"/>
                <a:gd name="connsiteY10" fmla="*/ 605592 h 605592"/>
                <a:gd name="connsiteX11" fmla="*/ 60625 w 606580"/>
                <a:gd name="connsiteY11" fmla="*/ 605592 h 605592"/>
                <a:gd name="connsiteX12" fmla="*/ 60625 w 606580"/>
                <a:gd name="connsiteY12" fmla="*/ 562860 h 605592"/>
                <a:gd name="connsiteX13" fmla="*/ 90891 w 606580"/>
                <a:gd name="connsiteY13" fmla="*/ 562860 h 605592"/>
                <a:gd name="connsiteX14" fmla="*/ 100176 w 606580"/>
                <a:gd name="connsiteY14" fmla="*/ 512433 h 605592"/>
                <a:gd name="connsiteX15" fmla="*/ 0 w 606580"/>
                <a:gd name="connsiteY15" fmla="*/ 512433 h 605592"/>
                <a:gd name="connsiteX16" fmla="*/ 440020 w 606580"/>
                <a:gd name="connsiteY16" fmla="*/ 278733 h 605592"/>
                <a:gd name="connsiteX17" fmla="*/ 453483 w 606580"/>
                <a:gd name="connsiteY17" fmla="*/ 292178 h 605592"/>
                <a:gd name="connsiteX18" fmla="*/ 453483 w 606580"/>
                <a:gd name="connsiteY18" fmla="*/ 415781 h 605592"/>
                <a:gd name="connsiteX19" fmla="*/ 440484 w 606580"/>
                <a:gd name="connsiteY19" fmla="*/ 429319 h 605592"/>
                <a:gd name="connsiteX20" fmla="*/ 354788 w 606580"/>
                <a:gd name="connsiteY20" fmla="*/ 429319 h 605592"/>
                <a:gd name="connsiteX21" fmla="*/ 341325 w 606580"/>
                <a:gd name="connsiteY21" fmla="*/ 415781 h 605592"/>
                <a:gd name="connsiteX22" fmla="*/ 354788 w 606580"/>
                <a:gd name="connsiteY22" fmla="*/ 402336 h 605592"/>
                <a:gd name="connsiteX23" fmla="*/ 426465 w 606580"/>
                <a:gd name="connsiteY23" fmla="*/ 402336 h 605592"/>
                <a:gd name="connsiteX24" fmla="*/ 426465 w 606580"/>
                <a:gd name="connsiteY24" fmla="*/ 292178 h 605592"/>
                <a:gd name="connsiteX25" fmla="*/ 440020 w 606580"/>
                <a:gd name="connsiteY25" fmla="*/ 278733 h 605592"/>
                <a:gd name="connsiteX26" fmla="*/ 410109 w 606580"/>
                <a:gd name="connsiteY26" fmla="*/ 0 h 605592"/>
                <a:gd name="connsiteX27" fmla="*/ 485782 w 606580"/>
                <a:gd name="connsiteY27" fmla="*/ 36057 h 605592"/>
                <a:gd name="connsiteX28" fmla="*/ 542328 w 606580"/>
                <a:gd name="connsiteY28" fmla="*/ 52185 h 605592"/>
                <a:gd name="connsiteX29" fmla="*/ 562291 w 606580"/>
                <a:gd name="connsiteY29" fmla="*/ 103350 h 605592"/>
                <a:gd name="connsiteX30" fmla="*/ 606580 w 606580"/>
                <a:gd name="connsiteY30" fmla="*/ 168697 h 605592"/>
                <a:gd name="connsiteX31" fmla="*/ 536293 w 606580"/>
                <a:gd name="connsiteY31" fmla="*/ 238864 h 605592"/>
                <a:gd name="connsiteX32" fmla="*/ 311502 w 606580"/>
                <a:gd name="connsiteY32" fmla="*/ 238864 h 605592"/>
                <a:gd name="connsiteX33" fmla="*/ 241122 w 606580"/>
                <a:gd name="connsiteY33" fmla="*/ 168697 h 605592"/>
                <a:gd name="connsiteX34" fmla="*/ 311502 w 606580"/>
                <a:gd name="connsiteY34" fmla="*/ 98530 h 605592"/>
                <a:gd name="connsiteX35" fmla="*/ 410109 w 606580"/>
                <a:gd name="connsiteY35"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580" h="605592">
                  <a:moveTo>
                    <a:pt x="46142" y="341782"/>
                  </a:moveTo>
                  <a:lnTo>
                    <a:pt x="46142" y="468218"/>
                  </a:lnTo>
                  <a:lnTo>
                    <a:pt x="251785" y="468218"/>
                  </a:lnTo>
                  <a:lnTo>
                    <a:pt x="251785" y="341782"/>
                  </a:lnTo>
                  <a:close/>
                  <a:moveTo>
                    <a:pt x="0" y="297010"/>
                  </a:moveTo>
                  <a:lnTo>
                    <a:pt x="297927" y="297010"/>
                  </a:lnTo>
                  <a:lnTo>
                    <a:pt x="297927" y="512433"/>
                  </a:lnTo>
                  <a:lnTo>
                    <a:pt x="197844" y="512433"/>
                  </a:lnTo>
                  <a:lnTo>
                    <a:pt x="207128" y="562860"/>
                  </a:lnTo>
                  <a:lnTo>
                    <a:pt x="237766" y="562860"/>
                  </a:lnTo>
                  <a:lnTo>
                    <a:pt x="237766" y="605592"/>
                  </a:lnTo>
                  <a:lnTo>
                    <a:pt x="60625" y="605592"/>
                  </a:lnTo>
                  <a:lnTo>
                    <a:pt x="60625" y="562860"/>
                  </a:lnTo>
                  <a:lnTo>
                    <a:pt x="90891" y="562860"/>
                  </a:lnTo>
                  <a:lnTo>
                    <a:pt x="100176" y="512433"/>
                  </a:lnTo>
                  <a:lnTo>
                    <a:pt x="0" y="512433"/>
                  </a:lnTo>
                  <a:close/>
                  <a:moveTo>
                    <a:pt x="440020" y="278733"/>
                  </a:moveTo>
                  <a:cubicBezTo>
                    <a:pt x="447634" y="278733"/>
                    <a:pt x="453483" y="285038"/>
                    <a:pt x="453483" y="292178"/>
                  </a:cubicBezTo>
                  <a:lnTo>
                    <a:pt x="453483" y="415781"/>
                  </a:lnTo>
                  <a:cubicBezTo>
                    <a:pt x="453947" y="423477"/>
                    <a:pt x="447634" y="429319"/>
                    <a:pt x="440484" y="429319"/>
                  </a:cubicBezTo>
                  <a:lnTo>
                    <a:pt x="354788" y="429319"/>
                  </a:lnTo>
                  <a:cubicBezTo>
                    <a:pt x="347174" y="429319"/>
                    <a:pt x="341325" y="423014"/>
                    <a:pt x="341325" y="415781"/>
                  </a:cubicBezTo>
                  <a:cubicBezTo>
                    <a:pt x="341325" y="408641"/>
                    <a:pt x="347639" y="402336"/>
                    <a:pt x="354788" y="402336"/>
                  </a:cubicBezTo>
                  <a:lnTo>
                    <a:pt x="426465" y="402336"/>
                  </a:lnTo>
                  <a:lnTo>
                    <a:pt x="426465" y="292178"/>
                  </a:lnTo>
                  <a:cubicBezTo>
                    <a:pt x="426465" y="284482"/>
                    <a:pt x="432778" y="278733"/>
                    <a:pt x="440020" y="278733"/>
                  </a:cubicBezTo>
                  <a:close/>
                  <a:moveTo>
                    <a:pt x="410109" y="0"/>
                  </a:moveTo>
                  <a:cubicBezTo>
                    <a:pt x="440935" y="0"/>
                    <a:pt x="468419" y="13996"/>
                    <a:pt x="485782" y="36057"/>
                  </a:cubicBezTo>
                  <a:cubicBezTo>
                    <a:pt x="508530" y="30495"/>
                    <a:pt x="531000" y="41247"/>
                    <a:pt x="542328" y="52185"/>
                  </a:cubicBezTo>
                  <a:cubicBezTo>
                    <a:pt x="554584" y="63771"/>
                    <a:pt x="562940" y="81197"/>
                    <a:pt x="562291" y="103350"/>
                  </a:cubicBezTo>
                  <a:cubicBezTo>
                    <a:pt x="588289" y="113917"/>
                    <a:pt x="606580" y="138943"/>
                    <a:pt x="606580" y="168697"/>
                  </a:cubicBezTo>
                  <a:cubicBezTo>
                    <a:pt x="606580" y="207627"/>
                    <a:pt x="574825" y="238864"/>
                    <a:pt x="536293" y="238864"/>
                  </a:cubicBezTo>
                  <a:lnTo>
                    <a:pt x="311502" y="238864"/>
                  </a:lnTo>
                  <a:cubicBezTo>
                    <a:pt x="272505" y="238864"/>
                    <a:pt x="241122" y="207627"/>
                    <a:pt x="241122" y="168697"/>
                  </a:cubicBezTo>
                  <a:cubicBezTo>
                    <a:pt x="241122" y="129767"/>
                    <a:pt x="272970" y="98530"/>
                    <a:pt x="311502" y="98530"/>
                  </a:cubicBezTo>
                  <a:cubicBezTo>
                    <a:pt x="311502" y="44213"/>
                    <a:pt x="355792" y="0"/>
                    <a:pt x="410109" y="0"/>
                  </a:cubicBezTo>
                  <a:close/>
                </a:path>
              </a:pathLst>
            </a:custGeom>
            <a:solidFill>
              <a:schemeClr val="bg1"/>
            </a:solidFill>
            <a:ln>
              <a:noFill/>
            </a:ln>
          </p:spPr>
        </p:sp>
      </p:grpSp>
      <p:grpSp>
        <p:nvGrpSpPr>
          <p:cNvPr id="68" name="组合 67"/>
          <p:cNvGrpSpPr/>
          <p:nvPr/>
        </p:nvGrpSpPr>
        <p:grpSpPr bwMode="invGray">
          <a:xfrm>
            <a:off x="485526" y="2634701"/>
            <a:ext cx="360000" cy="360000"/>
            <a:chOff x="3086107" y="1253075"/>
            <a:chExt cx="532084" cy="532082"/>
          </a:xfrm>
        </p:grpSpPr>
        <p:sp>
          <p:nvSpPr>
            <p:cNvPr id="69" name="iṡ1ïdé">
              <a:extLst>
                <a:ext uri="{FF2B5EF4-FFF2-40B4-BE49-F238E27FC236}">
                  <a16:creationId xmlns:a16="http://schemas.microsoft.com/office/drawing/2014/main" xmlns="" id="{3FC487D0-A815-4107-8A36-7C156E98B5FA}"/>
                </a:ext>
              </a:extLst>
            </p:cNvPr>
            <p:cNvSpPr/>
            <p:nvPr/>
          </p:nvSpPr>
          <p:spPr bwMode="invGray">
            <a:xfrm rot="10800000" flipV="1">
              <a:off x="3086107"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0B0F0"/>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dirty="0">
                <a:latin typeface="Huawei Sans" panose="020C0503030203020204" pitchFamily="34" charset="0"/>
              </a:endParaRPr>
            </a:p>
          </p:txBody>
        </p:sp>
        <p:sp>
          <p:nvSpPr>
            <p:cNvPr id="70" name="basic-rainbow_61924"/>
            <p:cNvSpPr>
              <a:spLocks noChangeAspect="1"/>
            </p:cNvSpPr>
            <p:nvPr/>
          </p:nvSpPr>
          <p:spPr bwMode="invGray">
            <a:xfrm>
              <a:off x="3182722" y="1438186"/>
              <a:ext cx="339705" cy="180000"/>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540" h="2940">
                  <a:moveTo>
                    <a:pt x="2770" y="0"/>
                  </a:moveTo>
                  <a:cubicBezTo>
                    <a:pt x="1243" y="0"/>
                    <a:pt x="0" y="1243"/>
                    <a:pt x="0" y="2770"/>
                  </a:cubicBezTo>
                  <a:cubicBezTo>
                    <a:pt x="0" y="2864"/>
                    <a:pt x="76" y="2940"/>
                    <a:pt x="170" y="2940"/>
                  </a:cubicBezTo>
                  <a:lnTo>
                    <a:pt x="194" y="2940"/>
                  </a:lnTo>
                  <a:lnTo>
                    <a:pt x="1452" y="2940"/>
                  </a:lnTo>
                  <a:lnTo>
                    <a:pt x="1476" y="2940"/>
                  </a:lnTo>
                  <a:cubicBezTo>
                    <a:pt x="1570" y="2940"/>
                    <a:pt x="1646" y="2864"/>
                    <a:pt x="1646" y="2770"/>
                  </a:cubicBezTo>
                  <a:cubicBezTo>
                    <a:pt x="1646" y="2150"/>
                    <a:pt x="2151" y="1646"/>
                    <a:pt x="2770" y="1646"/>
                  </a:cubicBezTo>
                  <a:cubicBezTo>
                    <a:pt x="3390" y="1646"/>
                    <a:pt x="3894" y="2150"/>
                    <a:pt x="3894" y="2770"/>
                  </a:cubicBezTo>
                  <a:cubicBezTo>
                    <a:pt x="3894" y="2864"/>
                    <a:pt x="3970" y="2940"/>
                    <a:pt x="4064" y="2940"/>
                  </a:cubicBezTo>
                  <a:lnTo>
                    <a:pt x="4089" y="2940"/>
                  </a:lnTo>
                  <a:lnTo>
                    <a:pt x="5346" y="2940"/>
                  </a:lnTo>
                  <a:lnTo>
                    <a:pt x="5370" y="2940"/>
                  </a:lnTo>
                  <a:cubicBezTo>
                    <a:pt x="5464" y="2940"/>
                    <a:pt x="5540" y="2864"/>
                    <a:pt x="5540" y="2770"/>
                  </a:cubicBezTo>
                  <a:cubicBezTo>
                    <a:pt x="5540" y="1243"/>
                    <a:pt x="4298" y="0"/>
                    <a:pt x="2770" y="0"/>
                  </a:cubicBezTo>
                  <a:close/>
                  <a:moveTo>
                    <a:pt x="2770" y="341"/>
                  </a:moveTo>
                  <a:cubicBezTo>
                    <a:pt x="4053" y="341"/>
                    <a:pt x="5105" y="1339"/>
                    <a:pt x="5193" y="2600"/>
                  </a:cubicBezTo>
                  <a:lnTo>
                    <a:pt x="4909" y="2600"/>
                  </a:lnTo>
                  <a:cubicBezTo>
                    <a:pt x="4821" y="1496"/>
                    <a:pt x="3896" y="624"/>
                    <a:pt x="2770" y="624"/>
                  </a:cubicBezTo>
                  <a:cubicBezTo>
                    <a:pt x="1644" y="624"/>
                    <a:pt x="719" y="1496"/>
                    <a:pt x="632" y="2600"/>
                  </a:cubicBezTo>
                  <a:lnTo>
                    <a:pt x="347" y="2600"/>
                  </a:lnTo>
                  <a:cubicBezTo>
                    <a:pt x="435" y="1339"/>
                    <a:pt x="1488" y="341"/>
                    <a:pt x="2770" y="341"/>
                  </a:cubicBezTo>
                  <a:close/>
                  <a:moveTo>
                    <a:pt x="2770" y="1306"/>
                  </a:moveTo>
                  <a:cubicBezTo>
                    <a:pt x="2020" y="1306"/>
                    <a:pt x="1401" y="1872"/>
                    <a:pt x="1316" y="2600"/>
                  </a:cubicBezTo>
                  <a:lnTo>
                    <a:pt x="974" y="2600"/>
                  </a:lnTo>
                  <a:cubicBezTo>
                    <a:pt x="1060" y="1684"/>
                    <a:pt x="1832" y="965"/>
                    <a:pt x="2770" y="965"/>
                  </a:cubicBezTo>
                  <a:cubicBezTo>
                    <a:pt x="3708" y="965"/>
                    <a:pt x="4481" y="1684"/>
                    <a:pt x="4567" y="2600"/>
                  </a:cubicBezTo>
                  <a:lnTo>
                    <a:pt x="4224" y="2600"/>
                  </a:lnTo>
                  <a:cubicBezTo>
                    <a:pt x="4139" y="1872"/>
                    <a:pt x="3520" y="1306"/>
                    <a:pt x="2770" y="1306"/>
                  </a:cubicBezTo>
                  <a:close/>
                </a:path>
              </a:pathLst>
            </a:custGeom>
            <a:solidFill>
              <a:schemeClr val="bg1"/>
            </a:solidFill>
            <a:ln>
              <a:noFill/>
            </a:ln>
          </p:spPr>
        </p:sp>
      </p:grpSp>
    </p:spTree>
    <p:extLst>
      <p:ext uri="{BB962C8B-B14F-4D97-AF65-F5344CB8AC3E}">
        <p14:creationId xmlns:p14="http://schemas.microsoft.com/office/powerpoint/2010/main" val="12610180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图片 57"/>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3315721" y="2332082"/>
            <a:ext cx="1381908" cy="690620"/>
          </a:xfrm>
          <a:prstGeom prst="rect">
            <a:avLst/>
          </a:prstGeom>
        </p:spPr>
      </p:pic>
      <p:pic>
        <p:nvPicPr>
          <p:cNvPr id="67" name="图片 66"/>
          <p:cNvPicPr>
            <a:picLocks noChangeAspect="1"/>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5217245" y="2332082"/>
            <a:ext cx="1381908" cy="690620"/>
          </a:xfrm>
          <a:prstGeom prst="rect">
            <a:avLst/>
          </a:prstGeom>
        </p:spPr>
      </p:pic>
      <p:sp>
        <p:nvSpPr>
          <p:cNvPr id="2" name="标题 1"/>
          <p:cNvSpPr>
            <a:spLocks noGrp="1"/>
          </p:cNvSpPr>
          <p:nvPr>
            <p:ph type="title"/>
          </p:nvPr>
        </p:nvSpPr>
        <p:spPr>
          <a:xfrm>
            <a:off x="1551287" y="472881"/>
            <a:ext cx="9831600" cy="640800"/>
          </a:xfrm>
        </p:spPr>
        <p:txBody>
          <a:bodyPr/>
          <a:lstStyle/>
          <a:p>
            <a:r>
              <a:rPr lang="ru-RU" dirty="0"/>
              <a:t>Шаг 1. Динамическое обнаружение точками доступа контроллера доступа</a:t>
            </a:r>
          </a:p>
        </p:txBody>
      </p:sp>
      <p:sp>
        <p:nvSpPr>
          <p:cNvPr id="59" name="圆角矩形 75"/>
          <p:cNvSpPr/>
          <p:nvPr/>
        </p:nvSpPr>
        <p:spPr>
          <a:xfrm>
            <a:off x="2596687" y="1724643"/>
            <a:ext cx="4605813" cy="39402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ru-RU" b="1">
                <a:solidFill>
                  <a:prstClr val="white"/>
                </a:solidFill>
                <a:latin typeface="Huawei Sans" panose="020C0503030203020204" pitchFamily="34" charset="0"/>
              </a:rPr>
              <a:t>Режим DHCP (сеть уровня 3)</a:t>
            </a:r>
          </a:p>
        </p:txBody>
      </p:sp>
      <p:sp>
        <p:nvSpPr>
          <p:cNvPr id="62" name="圆角矩形 75"/>
          <p:cNvSpPr/>
          <p:nvPr/>
        </p:nvSpPr>
        <p:spPr>
          <a:xfrm>
            <a:off x="2595274" y="2156149"/>
            <a:ext cx="4605813" cy="382091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a:lnSpc>
                <a:spcPct val="130000"/>
              </a:lnSpc>
              <a:spcAft>
                <a:spcPts val="300"/>
              </a:spcAft>
            </a:pPr>
            <a:endParaRPr lang="en-US" altLang="zh-CN" sz="1600" dirty="0">
              <a:solidFill>
                <a:prstClr val="black"/>
              </a:solidFill>
              <a:latin typeface="Huawei Sans" panose="020C0503030203020204" pitchFamily="34" charset="0"/>
            </a:endParaRPr>
          </a:p>
        </p:txBody>
      </p:sp>
      <p:pic>
        <p:nvPicPr>
          <p:cNvPr id="68" name="图片 67"/>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761997" y="2487283"/>
            <a:ext cx="540000" cy="442800"/>
          </a:xfrm>
          <a:prstGeom prst="rect">
            <a:avLst/>
          </a:prstGeom>
        </p:spPr>
      </p:pic>
      <p:pic>
        <p:nvPicPr>
          <p:cNvPr id="73" name="图片 72" descr="AC-蓝.png"/>
          <p:cNvPicPr>
            <a:picLocks noChangeAspect="1"/>
          </p:cNvPicPr>
          <p:nvPr/>
        </p:nvPicPr>
        <p:blipFill>
          <a:blip r:embed="rId5" cstate="print"/>
          <a:stretch>
            <a:fillRect/>
          </a:stretch>
        </p:blipFill>
        <p:spPr>
          <a:xfrm>
            <a:off x="6525818" y="2488265"/>
            <a:ext cx="540000" cy="441818"/>
          </a:xfrm>
          <a:prstGeom prst="rect">
            <a:avLst/>
          </a:prstGeom>
        </p:spPr>
      </p:pic>
      <p:sp>
        <p:nvSpPr>
          <p:cNvPr id="74" name="Text Box 9"/>
          <p:cNvSpPr txBox="1">
            <a:spLocks noChangeArrowheads="1"/>
          </p:cNvSpPr>
          <p:nvPr/>
        </p:nvSpPr>
        <p:spPr bwMode="auto">
          <a:xfrm>
            <a:off x="2817395" y="2192891"/>
            <a:ext cx="585367" cy="307777"/>
          </a:xfrm>
          <a:prstGeom prst="rect">
            <a:avLst/>
          </a:prstGeom>
          <a:noFill/>
          <a:ln w="9525">
            <a:noFill/>
            <a:miter lim="800000"/>
            <a:headEnd/>
            <a:tailEnd/>
          </a:ln>
        </p:spPr>
        <p:txBody>
          <a:bodyPr wrap="square">
            <a:spAutoFit/>
          </a:bodyPr>
          <a:lstStyle/>
          <a:p>
            <a:pPr algn="ctr"/>
            <a:r>
              <a:rPr lang="ru-RU" sz="1400" b="1" dirty="0">
                <a:solidFill>
                  <a:schemeClr val="tx1"/>
                </a:solidFill>
                <a:latin typeface="Huawei Sans" panose="020C0503030203020204" pitchFamily="34" charset="0"/>
              </a:rPr>
              <a:t>AP</a:t>
            </a:r>
          </a:p>
        </p:txBody>
      </p:sp>
      <p:sp>
        <p:nvSpPr>
          <p:cNvPr id="75" name="Text Box 9"/>
          <p:cNvSpPr txBox="1">
            <a:spLocks noChangeArrowheads="1"/>
          </p:cNvSpPr>
          <p:nvPr/>
        </p:nvSpPr>
        <p:spPr bwMode="auto">
          <a:xfrm>
            <a:off x="6581216" y="2192891"/>
            <a:ext cx="484602" cy="307777"/>
          </a:xfrm>
          <a:prstGeom prst="rect">
            <a:avLst/>
          </a:prstGeom>
          <a:noFill/>
          <a:ln w="9525">
            <a:noFill/>
            <a:miter lim="800000"/>
            <a:headEnd/>
            <a:tailEnd/>
          </a:ln>
        </p:spPr>
        <p:txBody>
          <a:bodyPr wrap="square">
            <a:spAutoFit/>
          </a:bodyPr>
          <a:lstStyle/>
          <a:p>
            <a:pPr algn="ctr"/>
            <a:r>
              <a:rPr lang="ru-RU" sz="1400" b="1" dirty="0">
                <a:solidFill>
                  <a:schemeClr val="tx1"/>
                </a:solidFill>
                <a:latin typeface="Huawei Sans" panose="020C0503030203020204" pitchFamily="34" charset="0"/>
              </a:rPr>
              <a:t>AC</a:t>
            </a:r>
          </a:p>
        </p:txBody>
      </p:sp>
      <p:cxnSp>
        <p:nvCxnSpPr>
          <p:cNvPr id="11" name="直接连接符 10"/>
          <p:cNvCxnSpPr>
            <a:stCxn id="68" idx="2"/>
          </p:cNvCxnSpPr>
          <p:nvPr/>
        </p:nvCxnSpPr>
        <p:spPr>
          <a:xfrm>
            <a:off x="3031997" y="2930083"/>
            <a:ext cx="0" cy="288000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73" idx="2"/>
          </p:cNvCxnSpPr>
          <p:nvPr/>
        </p:nvCxnSpPr>
        <p:spPr>
          <a:xfrm>
            <a:off x="6795818" y="2930083"/>
            <a:ext cx="0" cy="288000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3052330" y="3080801"/>
            <a:ext cx="1889434" cy="292961"/>
            <a:chOff x="2575826" y="2687616"/>
            <a:chExt cx="1889434" cy="292961"/>
          </a:xfrm>
        </p:grpSpPr>
        <p:cxnSp>
          <p:nvCxnSpPr>
            <p:cNvPr id="77" name="直接连接符 76"/>
            <p:cNvCxnSpPr/>
            <p:nvPr/>
          </p:nvCxnSpPr>
          <p:spPr>
            <a:xfrm rot="5400000" flipH="1">
              <a:off x="3533451" y="2048769"/>
              <a:ext cx="1" cy="1863616"/>
            </a:xfrm>
            <a:prstGeom prst="line">
              <a:avLst/>
            </a:prstGeom>
            <a:ln w="1905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80" name="Text Box 9"/>
            <p:cNvSpPr txBox="1">
              <a:spLocks noChangeArrowheads="1"/>
            </p:cNvSpPr>
            <p:nvPr/>
          </p:nvSpPr>
          <p:spPr bwMode="auto">
            <a:xfrm>
              <a:off x="2575826" y="2687616"/>
              <a:ext cx="1866424" cy="276999"/>
            </a:xfrm>
            <a:prstGeom prst="rect">
              <a:avLst/>
            </a:prstGeom>
            <a:noFill/>
            <a:ln w="9525">
              <a:noFill/>
              <a:miter lim="800000"/>
              <a:headEnd/>
              <a:tailEnd/>
            </a:ln>
          </p:spPr>
          <p:txBody>
            <a:bodyPr wrap="square">
              <a:spAutoFit/>
            </a:bodyPr>
            <a:lstStyle/>
            <a:p>
              <a:pPr algn="ctr"/>
              <a:r>
                <a:rPr lang="ru-RU" sz="1200">
                  <a:solidFill>
                    <a:schemeClr val="tx1"/>
                  </a:solidFill>
                  <a:latin typeface="Huawei Sans" panose="020C0503030203020204" pitchFamily="34" charset="0"/>
                </a:rPr>
                <a:t>DHCP Discover</a:t>
              </a:r>
            </a:p>
          </p:txBody>
        </p:sp>
      </p:grpSp>
      <p:sp>
        <p:nvSpPr>
          <p:cNvPr id="51" name="圆角矩形 75"/>
          <p:cNvSpPr/>
          <p:nvPr/>
        </p:nvSpPr>
        <p:spPr>
          <a:xfrm>
            <a:off x="7303265" y="1724642"/>
            <a:ext cx="4604400" cy="607439"/>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ru-RU" b="1" dirty="0">
                <a:solidFill>
                  <a:prstClr val="white"/>
                </a:solidFill>
                <a:latin typeface="Huawei Sans" panose="020C0503030203020204" pitchFamily="34" charset="0"/>
              </a:rPr>
              <a:t>Режим широковещательной рассылки (сеть уровня 2)</a:t>
            </a:r>
          </a:p>
        </p:txBody>
      </p:sp>
      <p:sp>
        <p:nvSpPr>
          <p:cNvPr id="52" name="圆角矩形 75"/>
          <p:cNvSpPr/>
          <p:nvPr/>
        </p:nvSpPr>
        <p:spPr>
          <a:xfrm>
            <a:off x="7301852" y="2156149"/>
            <a:ext cx="4604400" cy="382091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a:lnSpc>
                <a:spcPct val="130000"/>
              </a:lnSpc>
              <a:spcAft>
                <a:spcPts val="3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p:txBody>
      </p:sp>
      <p:pic>
        <p:nvPicPr>
          <p:cNvPr id="54" name="图片 53"/>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4710860" y="2490554"/>
            <a:ext cx="540000" cy="442800"/>
          </a:xfrm>
          <a:prstGeom prst="rect">
            <a:avLst/>
          </a:prstGeom>
        </p:spPr>
      </p:pic>
      <p:sp>
        <p:nvSpPr>
          <p:cNvPr id="57" name="Text Box 9"/>
          <p:cNvSpPr txBox="1">
            <a:spLocks noChangeArrowheads="1"/>
          </p:cNvSpPr>
          <p:nvPr/>
        </p:nvSpPr>
        <p:spPr bwMode="auto">
          <a:xfrm>
            <a:off x="4289403" y="2192891"/>
            <a:ext cx="1489558" cy="307777"/>
          </a:xfrm>
          <a:prstGeom prst="rect">
            <a:avLst/>
          </a:prstGeom>
          <a:noFill/>
          <a:ln w="9525">
            <a:noFill/>
            <a:miter lim="800000"/>
            <a:headEnd/>
            <a:tailEnd/>
          </a:ln>
        </p:spPr>
        <p:txBody>
          <a:bodyPr wrap="square">
            <a:spAutoFit/>
          </a:bodyPr>
          <a:lstStyle/>
          <a:p>
            <a:pPr algn="ctr"/>
            <a:r>
              <a:rPr lang="ru-RU" sz="1400" b="1" dirty="0">
                <a:solidFill>
                  <a:schemeClr val="tx1"/>
                </a:solidFill>
                <a:latin typeface="Huawei Sans" panose="020C0503030203020204" pitchFamily="34" charset="0"/>
              </a:rPr>
              <a:t>DHCP-сервер</a:t>
            </a:r>
          </a:p>
        </p:txBody>
      </p:sp>
      <p:cxnSp>
        <p:nvCxnSpPr>
          <p:cNvPr id="60" name="直接连接符 59"/>
          <p:cNvCxnSpPr>
            <a:stCxn id="54" idx="2"/>
          </p:cNvCxnSpPr>
          <p:nvPr/>
        </p:nvCxnSpPr>
        <p:spPr>
          <a:xfrm flipH="1">
            <a:off x="4974244" y="2933353"/>
            <a:ext cx="0" cy="198000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3052330" y="3428351"/>
            <a:ext cx="1889434" cy="461665"/>
            <a:chOff x="2575826" y="2995582"/>
            <a:chExt cx="1889434" cy="461665"/>
          </a:xfrm>
        </p:grpSpPr>
        <p:cxnSp>
          <p:nvCxnSpPr>
            <p:cNvPr id="78" name="直接连接符 77"/>
            <p:cNvCxnSpPr/>
            <p:nvPr/>
          </p:nvCxnSpPr>
          <p:spPr>
            <a:xfrm rot="5400000" flipH="1">
              <a:off x="3533451" y="2504807"/>
              <a:ext cx="1" cy="1863616"/>
            </a:xfrm>
            <a:prstGeom prst="line">
              <a:avLst/>
            </a:prstGeom>
            <a:ln w="19050">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1" name="Text Box 9"/>
            <p:cNvSpPr txBox="1">
              <a:spLocks noChangeArrowheads="1"/>
            </p:cNvSpPr>
            <p:nvPr/>
          </p:nvSpPr>
          <p:spPr bwMode="auto">
            <a:xfrm>
              <a:off x="2575826" y="2995582"/>
              <a:ext cx="1866424" cy="461665"/>
            </a:xfrm>
            <a:prstGeom prst="rect">
              <a:avLst/>
            </a:prstGeom>
            <a:noFill/>
            <a:ln w="9525">
              <a:noFill/>
              <a:miter lim="800000"/>
              <a:headEnd/>
              <a:tailEnd/>
            </a:ln>
          </p:spPr>
          <p:txBody>
            <a:bodyPr wrap="square">
              <a:spAutoFit/>
            </a:bodyPr>
            <a:lstStyle/>
            <a:p>
              <a:pPr algn="ctr"/>
              <a:r>
                <a:rPr lang="ru-RU" sz="1200">
                  <a:solidFill>
                    <a:schemeClr val="tx1"/>
                  </a:solidFill>
                  <a:latin typeface="Huawei Sans" panose="020C0503030203020204" pitchFamily="34" charset="0"/>
                </a:rPr>
                <a:t>DHCP Offer</a:t>
              </a:r>
            </a:p>
            <a:p>
              <a:pPr algn="ctr"/>
              <a:r>
                <a:rPr lang="ru-RU" sz="1200">
                  <a:latin typeface="Huawei Sans" panose="020C0503030203020204" pitchFamily="34" charset="0"/>
                </a:rPr>
                <a:t>(option 43)</a:t>
              </a:r>
            </a:p>
          </p:txBody>
        </p:sp>
      </p:grpSp>
      <p:grpSp>
        <p:nvGrpSpPr>
          <p:cNvPr id="12" name="组合 11"/>
          <p:cNvGrpSpPr/>
          <p:nvPr/>
        </p:nvGrpSpPr>
        <p:grpSpPr>
          <a:xfrm>
            <a:off x="3052330" y="4072118"/>
            <a:ext cx="1889434" cy="280082"/>
            <a:chOff x="2575826" y="3657454"/>
            <a:chExt cx="1889434" cy="280082"/>
          </a:xfrm>
        </p:grpSpPr>
        <p:cxnSp>
          <p:nvCxnSpPr>
            <p:cNvPr id="63" name="直接连接符 62"/>
            <p:cNvCxnSpPr/>
            <p:nvPr/>
          </p:nvCxnSpPr>
          <p:spPr>
            <a:xfrm rot="5400000" flipH="1">
              <a:off x="3533451" y="3005728"/>
              <a:ext cx="1" cy="1863616"/>
            </a:xfrm>
            <a:prstGeom prst="line">
              <a:avLst/>
            </a:prstGeom>
            <a:ln w="1905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4" name="Text Box 9"/>
            <p:cNvSpPr txBox="1">
              <a:spLocks noChangeArrowheads="1"/>
            </p:cNvSpPr>
            <p:nvPr/>
          </p:nvSpPr>
          <p:spPr bwMode="auto">
            <a:xfrm>
              <a:off x="2575826" y="3657454"/>
              <a:ext cx="1866424" cy="276999"/>
            </a:xfrm>
            <a:prstGeom prst="rect">
              <a:avLst/>
            </a:prstGeom>
            <a:noFill/>
            <a:ln w="9525">
              <a:noFill/>
              <a:miter lim="800000"/>
              <a:headEnd/>
              <a:tailEnd/>
            </a:ln>
          </p:spPr>
          <p:txBody>
            <a:bodyPr wrap="square">
              <a:spAutoFit/>
            </a:bodyPr>
            <a:lstStyle/>
            <a:p>
              <a:pPr algn="ctr"/>
              <a:r>
                <a:rPr lang="ru-RU" sz="1200">
                  <a:solidFill>
                    <a:schemeClr val="tx1"/>
                  </a:solidFill>
                  <a:latin typeface="Huawei Sans" panose="020C0503030203020204" pitchFamily="34" charset="0"/>
                </a:rPr>
                <a:t>DHCP Request</a:t>
              </a:r>
            </a:p>
          </p:txBody>
        </p:sp>
      </p:grpSp>
      <p:grpSp>
        <p:nvGrpSpPr>
          <p:cNvPr id="13" name="组合 12"/>
          <p:cNvGrpSpPr/>
          <p:nvPr/>
        </p:nvGrpSpPr>
        <p:grpSpPr>
          <a:xfrm>
            <a:off x="3052330" y="4368689"/>
            <a:ext cx="1889434" cy="479133"/>
            <a:chOff x="2575826" y="3975504"/>
            <a:chExt cx="1889434" cy="479133"/>
          </a:xfrm>
        </p:grpSpPr>
        <p:cxnSp>
          <p:nvCxnSpPr>
            <p:cNvPr id="65" name="直接连接符 64"/>
            <p:cNvCxnSpPr/>
            <p:nvPr/>
          </p:nvCxnSpPr>
          <p:spPr>
            <a:xfrm rot="5400000" flipH="1">
              <a:off x="3533451" y="3522829"/>
              <a:ext cx="1" cy="1863616"/>
            </a:xfrm>
            <a:prstGeom prst="line">
              <a:avLst/>
            </a:prstGeom>
            <a:ln w="19050">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6" name="Text Box 9"/>
            <p:cNvSpPr txBox="1">
              <a:spLocks noChangeArrowheads="1"/>
            </p:cNvSpPr>
            <p:nvPr/>
          </p:nvSpPr>
          <p:spPr bwMode="auto">
            <a:xfrm>
              <a:off x="2575826" y="3975504"/>
              <a:ext cx="1866424" cy="461665"/>
            </a:xfrm>
            <a:prstGeom prst="rect">
              <a:avLst/>
            </a:prstGeom>
            <a:noFill/>
            <a:ln w="9525">
              <a:noFill/>
              <a:miter lim="800000"/>
              <a:headEnd/>
              <a:tailEnd/>
            </a:ln>
          </p:spPr>
          <p:txBody>
            <a:bodyPr wrap="square">
              <a:spAutoFit/>
            </a:bodyPr>
            <a:lstStyle/>
            <a:p>
              <a:pPr algn="ctr"/>
              <a:r>
                <a:rPr lang="ru-RU" sz="1200">
                  <a:solidFill>
                    <a:schemeClr val="tx1"/>
                  </a:solidFill>
                  <a:latin typeface="Huawei Sans" panose="020C0503030203020204" pitchFamily="34" charset="0"/>
                </a:rPr>
                <a:t>DHCP Ack</a:t>
              </a:r>
            </a:p>
            <a:p>
              <a:pPr algn="ctr"/>
              <a:r>
                <a:rPr lang="ru-RU" sz="1200">
                  <a:latin typeface="Huawei Sans" panose="020C0503030203020204" pitchFamily="34" charset="0"/>
                </a:rPr>
                <a:t>(option 43)</a:t>
              </a:r>
            </a:p>
          </p:txBody>
        </p:sp>
      </p:grpSp>
      <p:cxnSp>
        <p:nvCxnSpPr>
          <p:cNvPr id="69" name="直接连接符 68"/>
          <p:cNvCxnSpPr/>
          <p:nvPr/>
        </p:nvCxnSpPr>
        <p:spPr>
          <a:xfrm flipH="1">
            <a:off x="3104342" y="5272318"/>
            <a:ext cx="3635985" cy="0"/>
          </a:xfrm>
          <a:prstGeom prst="line">
            <a:avLst/>
          </a:prstGeom>
          <a:ln w="1905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70" name="Text Box 9"/>
          <p:cNvSpPr txBox="1">
            <a:spLocks noChangeArrowheads="1"/>
          </p:cNvSpPr>
          <p:nvPr/>
        </p:nvSpPr>
        <p:spPr bwMode="auto">
          <a:xfrm>
            <a:off x="4120430" y="4973458"/>
            <a:ext cx="1658531" cy="276999"/>
          </a:xfrm>
          <a:prstGeom prst="rect">
            <a:avLst/>
          </a:prstGeom>
          <a:noFill/>
          <a:ln w="9525">
            <a:noFill/>
            <a:miter lim="800000"/>
            <a:headEnd/>
            <a:tailEnd/>
          </a:ln>
        </p:spPr>
        <p:txBody>
          <a:bodyPr wrap="square">
            <a:spAutoFit/>
          </a:bodyPr>
          <a:lstStyle/>
          <a:p>
            <a:pPr algn="ctr"/>
            <a:r>
              <a:rPr lang="ru-RU" sz="1200">
                <a:latin typeface="Huawei Sans" panose="020C0503030203020204" pitchFamily="34" charset="0"/>
              </a:rPr>
              <a:t>Discovery Request</a:t>
            </a:r>
          </a:p>
        </p:txBody>
      </p:sp>
      <p:cxnSp>
        <p:nvCxnSpPr>
          <p:cNvPr id="82" name="直接连接符 81"/>
          <p:cNvCxnSpPr/>
          <p:nvPr/>
        </p:nvCxnSpPr>
        <p:spPr>
          <a:xfrm flipH="1">
            <a:off x="3104342" y="5603454"/>
            <a:ext cx="3635985" cy="0"/>
          </a:xfrm>
          <a:prstGeom prst="line">
            <a:avLst/>
          </a:prstGeom>
          <a:ln w="19050">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3" name="Text Box 9"/>
          <p:cNvSpPr txBox="1">
            <a:spLocks noChangeArrowheads="1"/>
          </p:cNvSpPr>
          <p:nvPr/>
        </p:nvSpPr>
        <p:spPr bwMode="auto">
          <a:xfrm>
            <a:off x="4120430" y="5304594"/>
            <a:ext cx="1658531" cy="276999"/>
          </a:xfrm>
          <a:prstGeom prst="rect">
            <a:avLst/>
          </a:prstGeom>
          <a:noFill/>
          <a:ln w="9525">
            <a:noFill/>
            <a:miter lim="800000"/>
            <a:headEnd/>
            <a:tailEnd/>
          </a:ln>
        </p:spPr>
        <p:txBody>
          <a:bodyPr wrap="square">
            <a:spAutoFit/>
          </a:bodyPr>
          <a:lstStyle/>
          <a:p>
            <a:pPr algn="ctr"/>
            <a:r>
              <a:rPr lang="ru-RU" sz="1200">
                <a:latin typeface="Huawei Sans" panose="020C0503030203020204" pitchFamily="34" charset="0"/>
              </a:rPr>
              <a:t>Discovery Response</a:t>
            </a:r>
          </a:p>
        </p:txBody>
      </p:sp>
      <p:sp>
        <p:nvSpPr>
          <p:cNvPr id="71" name="Text Box 9"/>
          <p:cNvSpPr txBox="1">
            <a:spLocks noChangeArrowheads="1"/>
          </p:cNvSpPr>
          <p:nvPr/>
        </p:nvSpPr>
        <p:spPr bwMode="auto">
          <a:xfrm>
            <a:off x="3311932" y="2506280"/>
            <a:ext cx="1396047" cy="461665"/>
          </a:xfrm>
          <a:prstGeom prst="rect">
            <a:avLst/>
          </a:prstGeom>
          <a:noFill/>
          <a:ln w="9525">
            <a:noFill/>
            <a:miter lim="800000"/>
            <a:headEnd/>
            <a:tailEnd/>
          </a:ln>
        </p:spPr>
        <p:txBody>
          <a:bodyPr wrap="square">
            <a:spAutoFit/>
          </a:bodyPr>
          <a:lstStyle/>
          <a:p>
            <a:pPr algn="ctr"/>
            <a:r>
              <a:rPr lang="ru-RU" sz="1200">
                <a:latin typeface="Huawei Sans" panose="020C0503030203020204" pitchFamily="34" charset="0"/>
              </a:rPr>
              <a:t>Кампусная сеть уровня 2</a:t>
            </a:r>
          </a:p>
        </p:txBody>
      </p:sp>
      <p:sp>
        <p:nvSpPr>
          <p:cNvPr id="72" name="Text Box 9"/>
          <p:cNvSpPr txBox="1">
            <a:spLocks noChangeArrowheads="1"/>
          </p:cNvSpPr>
          <p:nvPr/>
        </p:nvSpPr>
        <p:spPr bwMode="auto">
          <a:xfrm>
            <a:off x="5218452" y="2506280"/>
            <a:ext cx="1396047" cy="461665"/>
          </a:xfrm>
          <a:prstGeom prst="rect">
            <a:avLst/>
          </a:prstGeom>
          <a:noFill/>
          <a:ln w="9525">
            <a:noFill/>
            <a:miter lim="800000"/>
            <a:headEnd/>
            <a:tailEnd/>
          </a:ln>
        </p:spPr>
        <p:txBody>
          <a:bodyPr wrap="square">
            <a:spAutoFit/>
          </a:bodyPr>
          <a:lstStyle/>
          <a:p>
            <a:pPr algn="ctr"/>
            <a:r>
              <a:rPr lang="ru-RU" sz="1200">
                <a:latin typeface="Huawei Sans" panose="020C0503030203020204" pitchFamily="34" charset="0"/>
              </a:rPr>
              <a:t>Кампусная сеть уровня 3</a:t>
            </a:r>
          </a:p>
        </p:txBody>
      </p:sp>
      <p:pic>
        <p:nvPicPr>
          <p:cNvPr id="103" name="图片 102" descr="AC-蓝.png"/>
          <p:cNvPicPr>
            <a:picLocks noChangeAspect="1"/>
          </p:cNvPicPr>
          <p:nvPr/>
        </p:nvPicPr>
        <p:blipFill>
          <a:blip r:embed="rId5" cstate="print"/>
          <a:stretch>
            <a:fillRect/>
          </a:stretch>
        </p:blipFill>
        <p:spPr>
          <a:xfrm>
            <a:off x="9310599" y="2707208"/>
            <a:ext cx="540000" cy="441818"/>
          </a:xfrm>
          <a:prstGeom prst="rect">
            <a:avLst/>
          </a:prstGeom>
        </p:spPr>
      </p:pic>
      <p:pic>
        <p:nvPicPr>
          <p:cNvPr id="105" name="图片 104"/>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9310599" y="4582596"/>
            <a:ext cx="540000" cy="442800"/>
          </a:xfrm>
          <a:prstGeom prst="rect">
            <a:avLst/>
          </a:prstGeom>
        </p:spPr>
      </p:pic>
      <p:sp>
        <p:nvSpPr>
          <p:cNvPr id="106" name="Text Box 9"/>
          <p:cNvSpPr txBox="1">
            <a:spLocks noChangeArrowheads="1"/>
          </p:cNvSpPr>
          <p:nvPr/>
        </p:nvSpPr>
        <p:spPr bwMode="auto">
          <a:xfrm>
            <a:off x="9365998" y="2411834"/>
            <a:ext cx="484601" cy="307777"/>
          </a:xfrm>
          <a:prstGeom prst="rect">
            <a:avLst/>
          </a:prstGeom>
          <a:noFill/>
          <a:ln w="9525">
            <a:noFill/>
            <a:miter lim="800000"/>
            <a:headEnd/>
            <a:tailEnd/>
          </a:ln>
        </p:spPr>
        <p:txBody>
          <a:bodyPr wrap="square">
            <a:spAutoFit/>
          </a:bodyPr>
          <a:lstStyle/>
          <a:p>
            <a:pPr algn="ctr"/>
            <a:r>
              <a:rPr lang="ru-RU" sz="1400" b="1" dirty="0">
                <a:solidFill>
                  <a:schemeClr val="tx1"/>
                </a:solidFill>
                <a:latin typeface="Huawei Sans" panose="020C0503030203020204" pitchFamily="34" charset="0"/>
              </a:rPr>
              <a:t>AC</a:t>
            </a:r>
          </a:p>
        </p:txBody>
      </p:sp>
      <p:sp>
        <p:nvSpPr>
          <p:cNvPr id="107" name="Text Box 9"/>
          <p:cNvSpPr txBox="1">
            <a:spLocks noChangeArrowheads="1"/>
          </p:cNvSpPr>
          <p:nvPr/>
        </p:nvSpPr>
        <p:spPr bwMode="auto">
          <a:xfrm>
            <a:off x="9365998" y="5026101"/>
            <a:ext cx="585366" cy="307777"/>
          </a:xfrm>
          <a:prstGeom prst="rect">
            <a:avLst/>
          </a:prstGeom>
          <a:noFill/>
          <a:ln w="9525">
            <a:noFill/>
            <a:miter lim="800000"/>
            <a:headEnd/>
            <a:tailEnd/>
          </a:ln>
        </p:spPr>
        <p:txBody>
          <a:bodyPr wrap="square">
            <a:spAutoFit/>
          </a:bodyPr>
          <a:lstStyle/>
          <a:p>
            <a:pPr algn="ctr"/>
            <a:r>
              <a:rPr lang="ru-RU" sz="1400" b="1" dirty="0">
                <a:solidFill>
                  <a:schemeClr val="tx1"/>
                </a:solidFill>
                <a:latin typeface="Huawei Sans" panose="020C0503030203020204" pitchFamily="34" charset="0"/>
              </a:rPr>
              <a:t>AP</a:t>
            </a:r>
          </a:p>
        </p:txBody>
      </p:sp>
      <p:cxnSp>
        <p:nvCxnSpPr>
          <p:cNvPr id="108" name="直接连接符 107"/>
          <p:cNvCxnSpPr/>
          <p:nvPr/>
        </p:nvCxnSpPr>
        <p:spPr>
          <a:xfrm>
            <a:off x="9580599" y="3149026"/>
            <a:ext cx="0" cy="1433570"/>
          </a:xfrm>
          <a:prstGeom prst="line">
            <a:avLst/>
          </a:prstGeom>
          <a:ln w="28575">
            <a:solidFill>
              <a:srgbClr val="EC7061"/>
            </a:solidFill>
            <a:prstDash val="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09" name="Text Box 9"/>
          <p:cNvSpPr txBox="1">
            <a:spLocks noChangeArrowheads="1"/>
          </p:cNvSpPr>
          <p:nvPr/>
        </p:nvSpPr>
        <p:spPr bwMode="auto">
          <a:xfrm>
            <a:off x="9480537" y="3722344"/>
            <a:ext cx="2427128" cy="523220"/>
          </a:xfrm>
          <a:prstGeom prst="rect">
            <a:avLst/>
          </a:prstGeom>
          <a:noFill/>
          <a:ln w="9525">
            <a:noFill/>
            <a:miter lim="800000"/>
            <a:headEnd/>
            <a:tailEnd/>
          </a:ln>
        </p:spPr>
        <p:txBody>
          <a:bodyPr wrap="square">
            <a:spAutoFit/>
          </a:bodyPr>
          <a:lstStyle/>
          <a:p>
            <a:pPr algn="ctr"/>
            <a:r>
              <a:rPr lang="ru-RU" sz="1400" b="1" dirty="0">
                <a:solidFill>
                  <a:srgbClr val="EC7061"/>
                </a:solidFill>
                <a:latin typeface="Huawei Sans" panose="020C0503030203020204" pitchFamily="34" charset="0"/>
              </a:rPr>
              <a:t>Широковещательный запрос</a:t>
            </a:r>
          </a:p>
        </p:txBody>
      </p:sp>
      <p:sp>
        <p:nvSpPr>
          <p:cNvPr id="104" name="五边形 103"/>
          <p:cNvSpPr/>
          <p:nvPr/>
        </p:nvSpPr>
        <p:spPr bwMode="auto">
          <a:xfrm>
            <a:off x="8148115" y="87153"/>
            <a:ext cx="900100" cy="283663"/>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b="1">
                <a:solidFill>
                  <a:schemeClr val="bg1"/>
                </a:solidFill>
                <a:latin typeface="Huawei Sans" panose="020C0503030203020204" pitchFamily="34" charset="0"/>
              </a:rPr>
              <a:t>Подключение AP</a:t>
            </a:r>
          </a:p>
        </p:txBody>
      </p:sp>
      <p:sp>
        <p:nvSpPr>
          <p:cNvPr id="110" name="燕尾形 109"/>
          <p:cNvSpPr/>
          <p:nvPr/>
        </p:nvSpPr>
        <p:spPr bwMode="auto">
          <a:xfrm>
            <a:off x="8964285" y="87153"/>
            <a:ext cx="1080000" cy="28366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Передача конфигурации</a:t>
            </a:r>
          </a:p>
        </p:txBody>
      </p:sp>
      <p:sp>
        <p:nvSpPr>
          <p:cNvPr id="111" name="燕尾形 110"/>
          <p:cNvSpPr/>
          <p:nvPr/>
        </p:nvSpPr>
        <p:spPr bwMode="auto">
          <a:xfrm>
            <a:off x="9960355" y="87153"/>
            <a:ext cx="108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Подключение STA</a:t>
            </a:r>
          </a:p>
        </p:txBody>
      </p:sp>
      <p:sp>
        <p:nvSpPr>
          <p:cNvPr id="112" name="燕尾形 111"/>
          <p:cNvSpPr/>
          <p:nvPr/>
        </p:nvSpPr>
        <p:spPr bwMode="auto">
          <a:xfrm>
            <a:off x="10956425" y="87153"/>
            <a:ext cx="108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Передача данных</a:t>
            </a:r>
          </a:p>
        </p:txBody>
      </p:sp>
      <p:sp>
        <p:nvSpPr>
          <p:cNvPr id="113" name="isḻïḑe">
            <a:extLst>
              <a:ext uri="{FF2B5EF4-FFF2-40B4-BE49-F238E27FC236}">
                <a16:creationId xmlns:a16="http://schemas.microsoft.com/office/drawing/2014/main" xmlns="" id="{24CBC826-002E-4B71-8291-B729E4BED0E3}"/>
              </a:ext>
            </a:extLst>
          </p:cNvPr>
          <p:cNvSpPr txBox="1"/>
          <p:nvPr/>
        </p:nvSpPr>
        <p:spPr bwMode="ltGray">
          <a:xfrm>
            <a:off x="835785" y="1722141"/>
            <a:ext cx="1626064" cy="27918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en-US"/>
            </a:defPPr>
            <a:lvl1pPr defTabSz="914377">
              <a:lnSpc>
                <a:spcPct val="100000"/>
              </a:lnSpc>
              <a:spcBef>
                <a:spcPct val="0"/>
              </a:spcBef>
              <a:defRPr sz="1200">
                <a:solidFill>
                  <a:schemeClr val="bg1">
                    <a:lumMod val="65000"/>
                  </a:schemeClr>
                </a:solidFill>
                <a:latin typeface="Huawei Sans" panose="020C0503030203020204" pitchFamily="34" charset="0"/>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r>
              <a:rPr lang="ru-RU"/>
              <a:t>Выделение IP-адреса</a:t>
            </a:r>
          </a:p>
        </p:txBody>
      </p:sp>
      <p:sp>
        <p:nvSpPr>
          <p:cNvPr id="114" name="ïšļïďe">
            <a:extLst>
              <a:ext uri="{FF2B5EF4-FFF2-40B4-BE49-F238E27FC236}">
                <a16:creationId xmlns:a16="http://schemas.microsoft.com/office/drawing/2014/main" xmlns="" id="{FB41FAD4-0BA5-4580-B72E-A6BFF22F8784}"/>
              </a:ext>
            </a:extLst>
          </p:cNvPr>
          <p:cNvSpPr txBox="1"/>
          <p:nvPr/>
        </p:nvSpPr>
        <p:spPr bwMode="auto">
          <a:xfrm>
            <a:off x="835785" y="2584713"/>
            <a:ext cx="1624220" cy="4638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spAutoFit/>
          </a:bodyPr>
          <a:lstStyle>
            <a:defPPr>
              <a:defRPr lang="en-US"/>
            </a:defPPr>
            <a:lvl1pPr defTabSz="914377">
              <a:lnSpc>
                <a:spcPct val="100000"/>
              </a:lnSpc>
              <a:spcBef>
                <a:spcPct val="0"/>
              </a:spcBef>
              <a:defRPr sz="1200" b="1">
                <a:latin typeface="Huawei Sans" panose="020C0503030203020204" pitchFamily="34" charset="0"/>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r>
              <a:rPr lang="ru-RU" dirty="0"/>
              <a:t>Установление туннеля CAPWAP</a:t>
            </a:r>
          </a:p>
        </p:txBody>
      </p:sp>
      <p:sp>
        <p:nvSpPr>
          <p:cNvPr id="115" name="ïṧļíḍê">
            <a:extLst>
              <a:ext uri="{FF2B5EF4-FFF2-40B4-BE49-F238E27FC236}">
                <a16:creationId xmlns:a16="http://schemas.microsoft.com/office/drawing/2014/main" xmlns="" id="{D1BCCD92-D45A-41F7-960F-30FC35568CBF}"/>
              </a:ext>
            </a:extLst>
          </p:cNvPr>
          <p:cNvSpPr txBox="1"/>
          <p:nvPr/>
        </p:nvSpPr>
        <p:spPr bwMode="ltGray">
          <a:xfrm>
            <a:off x="835785" y="3631949"/>
            <a:ext cx="1398438" cy="27918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ru-RU" sz="1200">
                <a:solidFill>
                  <a:schemeClr val="bg1">
                    <a:lumMod val="65000"/>
                  </a:schemeClr>
                </a:solidFill>
                <a:latin typeface="Huawei Sans" panose="020C0503030203020204" pitchFamily="34" charset="0"/>
              </a:rPr>
              <a:t>Контроль доступа AP</a:t>
            </a:r>
          </a:p>
        </p:txBody>
      </p:sp>
      <p:sp>
        <p:nvSpPr>
          <p:cNvPr id="116" name="îş1iḍê">
            <a:extLst>
              <a:ext uri="{FF2B5EF4-FFF2-40B4-BE49-F238E27FC236}">
                <a16:creationId xmlns:a16="http://schemas.microsoft.com/office/drawing/2014/main" xmlns="" id="{F0B068A5-560A-4DB9-9ABC-E179FB4B53B1}"/>
              </a:ext>
            </a:extLst>
          </p:cNvPr>
          <p:cNvSpPr txBox="1"/>
          <p:nvPr/>
        </p:nvSpPr>
        <p:spPr bwMode="ltGray">
          <a:xfrm>
            <a:off x="835785" y="4494521"/>
            <a:ext cx="997687" cy="4638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ru-RU" sz="1200">
                <a:solidFill>
                  <a:schemeClr val="bg1">
                    <a:lumMod val="65000"/>
                  </a:schemeClr>
                </a:solidFill>
                <a:latin typeface="Huawei Sans" panose="020C0503030203020204" pitchFamily="34" charset="0"/>
              </a:rPr>
              <a:t>Обновление AP</a:t>
            </a:r>
          </a:p>
          <a:p>
            <a:pPr eaLnBrk="1" hangingPunct="1">
              <a:lnSpc>
                <a:spcPct val="100000"/>
              </a:lnSpc>
              <a:spcBef>
                <a:spcPct val="0"/>
              </a:spcBef>
            </a:pPr>
            <a:r>
              <a:rPr lang="ru-RU" sz="1200">
                <a:solidFill>
                  <a:schemeClr val="bg1">
                    <a:lumMod val="65000"/>
                  </a:schemeClr>
                </a:solidFill>
                <a:latin typeface="Huawei Sans" panose="020C0503030203020204" pitchFamily="34" charset="0"/>
              </a:rPr>
              <a:t>(Опционально)</a:t>
            </a:r>
          </a:p>
        </p:txBody>
      </p:sp>
      <p:sp>
        <p:nvSpPr>
          <p:cNvPr id="117" name="íşḻïďe">
            <a:extLst>
              <a:ext uri="{FF2B5EF4-FFF2-40B4-BE49-F238E27FC236}">
                <a16:creationId xmlns:a16="http://schemas.microsoft.com/office/drawing/2014/main" xmlns="" id="{05246D82-A4F5-42F2-854D-C3D348D160CE}"/>
              </a:ext>
            </a:extLst>
          </p:cNvPr>
          <p:cNvSpPr txBox="1"/>
          <p:nvPr/>
        </p:nvSpPr>
        <p:spPr bwMode="ltGray">
          <a:xfrm>
            <a:off x="835785" y="5449425"/>
            <a:ext cx="1821630" cy="4638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ru-RU" sz="1200" dirty="0">
                <a:solidFill>
                  <a:schemeClr val="bg1">
                    <a:lumMod val="65000"/>
                  </a:schemeClr>
                </a:solidFill>
                <a:latin typeface="Huawei Sans" panose="020C0503030203020204" pitchFamily="34" charset="0"/>
              </a:rPr>
              <a:t>Обеспечение работы</a:t>
            </a:r>
            <a:br>
              <a:rPr lang="ru-RU" sz="1200" dirty="0">
                <a:solidFill>
                  <a:schemeClr val="bg1">
                    <a:lumMod val="65000"/>
                  </a:schemeClr>
                </a:solidFill>
                <a:latin typeface="Huawei Sans" panose="020C0503030203020204" pitchFamily="34" charset="0"/>
              </a:rPr>
            </a:br>
            <a:r>
              <a:rPr lang="ru-RU" sz="1200" dirty="0">
                <a:solidFill>
                  <a:schemeClr val="bg1">
                    <a:lumMod val="65000"/>
                  </a:schemeClr>
                </a:solidFill>
                <a:latin typeface="Huawei Sans" panose="020C0503030203020204" pitchFamily="34" charset="0"/>
              </a:rPr>
              <a:t> туннеля CAPWAP</a:t>
            </a:r>
          </a:p>
        </p:txBody>
      </p:sp>
      <p:cxnSp>
        <p:nvCxnSpPr>
          <p:cNvPr id="118" name="直接连接符 117">
            <a:extLst>
              <a:ext uri="{FF2B5EF4-FFF2-40B4-BE49-F238E27FC236}">
                <a16:creationId xmlns:a16="http://schemas.microsoft.com/office/drawing/2014/main" xmlns="" id="{4AA622A8-8183-4782-A4A5-6DF01B92BB53}"/>
              </a:ext>
            </a:extLst>
          </p:cNvPr>
          <p:cNvCxnSpPr/>
          <p:nvPr/>
        </p:nvCxnSpPr>
        <p:spPr bwMode="gray">
          <a:xfrm>
            <a:off x="665526" y="1488374"/>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119" name="组合 118"/>
          <p:cNvGrpSpPr/>
          <p:nvPr/>
        </p:nvGrpSpPr>
        <p:grpSpPr bwMode="ltGray">
          <a:xfrm>
            <a:off x="485526" y="3590251"/>
            <a:ext cx="360000" cy="360000"/>
            <a:chOff x="4939189" y="1253075"/>
            <a:chExt cx="532084" cy="532082"/>
          </a:xfrm>
        </p:grpSpPr>
        <p:sp>
          <p:nvSpPr>
            <p:cNvPr id="120" name="iṩ1îdè">
              <a:extLst>
                <a:ext uri="{FF2B5EF4-FFF2-40B4-BE49-F238E27FC236}">
                  <a16:creationId xmlns:a16="http://schemas.microsoft.com/office/drawing/2014/main" xmlns="" id="{7F2033B8-3D85-4EBC-B06A-35DC8DC5989D}"/>
                </a:ext>
              </a:extLst>
            </p:cNvPr>
            <p:cNvSpPr/>
            <p:nvPr/>
          </p:nvSpPr>
          <p:spPr bwMode="ltGray">
            <a:xfrm rot="10800000" flipV="1">
              <a:off x="4939189"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en-US" dirty="0">
                <a:solidFill>
                  <a:schemeClr val="lt1"/>
                </a:solidFill>
                <a:latin typeface="Huawei Sans" panose="020C0503030203020204" pitchFamily="34" charset="0"/>
              </a:endParaRPr>
            </a:p>
          </p:txBody>
        </p:sp>
        <p:sp>
          <p:nvSpPr>
            <p:cNvPr id="121" name="íṧľïḍè">
              <a:extLst>
                <a:ext uri="{FF2B5EF4-FFF2-40B4-BE49-F238E27FC236}">
                  <a16:creationId xmlns:a16="http://schemas.microsoft.com/office/drawing/2014/main" xmlns="" id="{67C630C0-B65A-4B15-BF86-DFDDDEBC1DAB}"/>
                </a:ext>
              </a:extLst>
            </p:cNvPr>
            <p:cNvSpPr/>
            <p:nvPr/>
          </p:nvSpPr>
          <p:spPr bwMode="ltGray">
            <a:xfrm>
              <a:off x="5087365" y="1401420"/>
              <a:ext cx="235733" cy="235390"/>
            </a:xfrm>
            <a:custGeom>
              <a:avLst/>
              <a:gdLst>
                <a:gd name="T0" fmla="*/ 6270 w 7104"/>
                <a:gd name="T1" fmla="*/ 835 h 7104"/>
                <a:gd name="T2" fmla="*/ 3243 w 7104"/>
                <a:gd name="T3" fmla="*/ 835 h 7104"/>
                <a:gd name="T4" fmla="*/ 3076 w 7104"/>
                <a:gd name="T5" fmla="*/ 3675 h 7104"/>
                <a:gd name="T6" fmla="*/ 2661 w 7104"/>
                <a:gd name="T7" fmla="*/ 4091 h 7104"/>
                <a:gd name="T8" fmla="*/ 2516 w 7104"/>
                <a:gd name="T9" fmla="*/ 3946 h 7104"/>
                <a:gd name="T10" fmla="*/ 2163 w 7104"/>
                <a:gd name="T11" fmla="*/ 3946 h 7104"/>
                <a:gd name="T12" fmla="*/ 275 w 7104"/>
                <a:gd name="T13" fmla="*/ 5834 h 7104"/>
                <a:gd name="T14" fmla="*/ 275 w 7104"/>
                <a:gd name="T15" fmla="*/ 6829 h 7104"/>
                <a:gd name="T16" fmla="*/ 1271 w 7104"/>
                <a:gd name="T17" fmla="*/ 6829 h 7104"/>
                <a:gd name="T18" fmla="*/ 3158 w 7104"/>
                <a:gd name="T19" fmla="*/ 4942 h 7104"/>
                <a:gd name="T20" fmla="*/ 3158 w 7104"/>
                <a:gd name="T21" fmla="*/ 4588 h 7104"/>
                <a:gd name="T22" fmla="*/ 3014 w 7104"/>
                <a:gd name="T23" fmla="*/ 4444 h 7104"/>
                <a:gd name="T24" fmla="*/ 3430 w 7104"/>
                <a:gd name="T25" fmla="*/ 4028 h 7104"/>
                <a:gd name="T26" fmla="*/ 6270 w 7104"/>
                <a:gd name="T27" fmla="*/ 3862 h 7104"/>
                <a:gd name="T28" fmla="*/ 6270 w 7104"/>
                <a:gd name="T29" fmla="*/ 835 h 7104"/>
                <a:gd name="T30" fmla="*/ 5497 w 7104"/>
                <a:gd name="T31" fmla="*/ 2856 h 7104"/>
                <a:gd name="T32" fmla="*/ 5497 w 7104"/>
                <a:gd name="T33" fmla="*/ 3356 h 7104"/>
                <a:gd name="T34" fmla="*/ 5247 w 7104"/>
                <a:gd name="T35" fmla="*/ 3606 h 7104"/>
                <a:gd name="T36" fmla="*/ 4248 w 7104"/>
                <a:gd name="T37" fmla="*/ 3606 h 7104"/>
                <a:gd name="T38" fmla="*/ 3999 w 7104"/>
                <a:gd name="T39" fmla="*/ 3356 h 7104"/>
                <a:gd name="T40" fmla="*/ 3999 w 7104"/>
                <a:gd name="T41" fmla="*/ 2856 h 7104"/>
                <a:gd name="T42" fmla="*/ 4198 w 7104"/>
                <a:gd name="T43" fmla="*/ 2348 h 7104"/>
                <a:gd name="T44" fmla="*/ 4748 w 7104"/>
                <a:gd name="T45" fmla="*/ 1091 h 7104"/>
                <a:gd name="T46" fmla="*/ 5298 w 7104"/>
                <a:gd name="T47" fmla="*/ 2348 h 7104"/>
                <a:gd name="T48" fmla="*/ 5497 w 7104"/>
                <a:gd name="T49" fmla="*/ 2856 h 7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04" h="7104">
                  <a:moveTo>
                    <a:pt x="6270" y="835"/>
                  </a:moveTo>
                  <a:cubicBezTo>
                    <a:pt x="5435" y="0"/>
                    <a:pt x="4077" y="0"/>
                    <a:pt x="3243" y="835"/>
                  </a:cubicBezTo>
                  <a:cubicBezTo>
                    <a:pt x="2468" y="1610"/>
                    <a:pt x="2412" y="2836"/>
                    <a:pt x="3076" y="3675"/>
                  </a:cubicBezTo>
                  <a:lnTo>
                    <a:pt x="2661" y="4091"/>
                  </a:lnTo>
                  <a:lnTo>
                    <a:pt x="2516" y="3946"/>
                  </a:lnTo>
                  <a:cubicBezTo>
                    <a:pt x="2419" y="3849"/>
                    <a:pt x="2261" y="3849"/>
                    <a:pt x="2163" y="3946"/>
                  </a:cubicBezTo>
                  <a:lnTo>
                    <a:pt x="275" y="5834"/>
                  </a:lnTo>
                  <a:cubicBezTo>
                    <a:pt x="0" y="6109"/>
                    <a:pt x="0" y="6554"/>
                    <a:pt x="275" y="6829"/>
                  </a:cubicBezTo>
                  <a:cubicBezTo>
                    <a:pt x="550" y="7104"/>
                    <a:pt x="996" y="7104"/>
                    <a:pt x="1271" y="6829"/>
                  </a:cubicBezTo>
                  <a:lnTo>
                    <a:pt x="3158" y="4942"/>
                  </a:lnTo>
                  <a:cubicBezTo>
                    <a:pt x="3256" y="4844"/>
                    <a:pt x="3256" y="4686"/>
                    <a:pt x="3158" y="4588"/>
                  </a:cubicBezTo>
                  <a:lnTo>
                    <a:pt x="3014" y="4444"/>
                  </a:lnTo>
                  <a:lnTo>
                    <a:pt x="3430" y="4028"/>
                  </a:lnTo>
                  <a:cubicBezTo>
                    <a:pt x="4269" y="4692"/>
                    <a:pt x="5495" y="4637"/>
                    <a:pt x="6270" y="3862"/>
                  </a:cubicBezTo>
                  <a:cubicBezTo>
                    <a:pt x="7104" y="3027"/>
                    <a:pt x="7104" y="1670"/>
                    <a:pt x="6270" y="835"/>
                  </a:cubicBezTo>
                  <a:close/>
                  <a:moveTo>
                    <a:pt x="5497" y="2856"/>
                  </a:moveTo>
                  <a:lnTo>
                    <a:pt x="5497" y="3356"/>
                  </a:lnTo>
                  <a:cubicBezTo>
                    <a:pt x="5497" y="3494"/>
                    <a:pt x="5385" y="3606"/>
                    <a:pt x="5247" y="3606"/>
                  </a:cubicBezTo>
                  <a:lnTo>
                    <a:pt x="4248" y="3606"/>
                  </a:lnTo>
                  <a:cubicBezTo>
                    <a:pt x="4110" y="3606"/>
                    <a:pt x="3999" y="3494"/>
                    <a:pt x="3999" y="3356"/>
                  </a:cubicBezTo>
                  <a:lnTo>
                    <a:pt x="3999" y="2856"/>
                  </a:lnTo>
                  <a:cubicBezTo>
                    <a:pt x="3999" y="2660"/>
                    <a:pt x="4074" y="2482"/>
                    <a:pt x="4198" y="2348"/>
                  </a:cubicBezTo>
                  <a:cubicBezTo>
                    <a:pt x="3757" y="1871"/>
                    <a:pt x="4095" y="1091"/>
                    <a:pt x="4748" y="1091"/>
                  </a:cubicBezTo>
                  <a:cubicBezTo>
                    <a:pt x="5400" y="1091"/>
                    <a:pt x="5739" y="1871"/>
                    <a:pt x="5298" y="2348"/>
                  </a:cubicBezTo>
                  <a:cubicBezTo>
                    <a:pt x="5422" y="2482"/>
                    <a:pt x="5497" y="2660"/>
                    <a:pt x="5497" y="2856"/>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122" name="组合 121"/>
          <p:cNvGrpSpPr/>
          <p:nvPr/>
        </p:nvGrpSpPr>
        <p:grpSpPr bwMode="ltGray">
          <a:xfrm>
            <a:off x="485526" y="4545801"/>
            <a:ext cx="360000" cy="360000"/>
            <a:chOff x="6792271" y="1253075"/>
            <a:chExt cx="532084" cy="532082"/>
          </a:xfrm>
        </p:grpSpPr>
        <p:sp>
          <p:nvSpPr>
            <p:cNvPr id="123" name="íŝlíďé">
              <a:extLst>
                <a:ext uri="{FF2B5EF4-FFF2-40B4-BE49-F238E27FC236}">
                  <a16:creationId xmlns:a16="http://schemas.microsoft.com/office/drawing/2014/main" xmlns="" id="{E7C05249-EC6B-4A31-B592-1B7DA1FC1C4D}"/>
                </a:ext>
              </a:extLst>
            </p:cNvPr>
            <p:cNvSpPr/>
            <p:nvPr/>
          </p:nvSpPr>
          <p:spPr bwMode="ltGray">
            <a:xfrm rot="10800000" flipV="1">
              <a:off x="6792271"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en-US" dirty="0">
                <a:solidFill>
                  <a:schemeClr val="lt1"/>
                </a:solidFill>
                <a:latin typeface="Huawei Sans" panose="020C0503030203020204" pitchFamily="34" charset="0"/>
              </a:endParaRPr>
            </a:p>
          </p:txBody>
        </p:sp>
        <p:sp>
          <p:nvSpPr>
            <p:cNvPr id="124" name="iślîḓé">
              <a:extLst>
                <a:ext uri="{FF2B5EF4-FFF2-40B4-BE49-F238E27FC236}">
                  <a16:creationId xmlns:a16="http://schemas.microsoft.com/office/drawing/2014/main" xmlns="" id="{BE7CCCC9-8065-4F6A-AAE6-681F89B69718}"/>
                </a:ext>
              </a:extLst>
            </p:cNvPr>
            <p:cNvSpPr/>
            <p:nvPr/>
          </p:nvSpPr>
          <p:spPr bwMode="ltGray">
            <a:xfrm>
              <a:off x="6940747" y="1401249"/>
              <a:ext cx="235131" cy="235732"/>
            </a:xfrm>
            <a:custGeom>
              <a:avLst/>
              <a:gdLst>
                <a:gd name="connsiteX0" fmla="*/ 283655 w 606580"/>
                <a:gd name="connsiteY0" fmla="*/ 180789 h 608133"/>
                <a:gd name="connsiteX1" fmla="*/ 463969 w 606580"/>
                <a:gd name="connsiteY1" fmla="*/ 329895 h 608133"/>
                <a:gd name="connsiteX2" fmla="*/ 467288 w 606580"/>
                <a:gd name="connsiteY2" fmla="*/ 329803 h 608133"/>
                <a:gd name="connsiteX3" fmla="*/ 606580 w 606580"/>
                <a:gd name="connsiteY3" fmla="*/ 468968 h 608133"/>
                <a:gd name="connsiteX4" fmla="*/ 467288 w 606580"/>
                <a:gd name="connsiteY4" fmla="*/ 608133 h 608133"/>
                <a:gd name="connsiteX5" fmla="*/ 92278 w 606580"/>
                <a:gd name="connsiteY5" fmla="*/ 608133 h 608133"/>
                <a:gd name="connsiteX6" fmla="*/ 0 w 606580"/>
                <a:gd name="connsiteY6" fmla="*/ 508177 h 608133"/>
                <a:gd name="connsiteX7" fmla="*/ 100113 w 606580"/>
                <a:gd name="connsiteY7" fmla="*/ 408221 h 608133"/>
                <a:gd name="connsiteX8" fmla="*/ 105829 w 606580"/>
                <a:gd name="connsiteY8" fmla="*/ 408774 h 608133"/>
                <a:gd name="connsiteX9" fmla="*/ 100113 w 606580"/>
                <a:gd name="connsiteY9" fmla="*/ 364042 h 608133"/>
                <a:gd name="connsiteX10" fmla="*/ 283655 w 606580"/>
                <a:gd name="connsiteY10" fmla="*/ 180789 h 608133"/>
                <a:gd name="connsiteX11" fmla="*/ 399230 w 606580"/>
                <a:gd name="connsiteY11" fmla="*/ 97945 h 608133"/>
                <a:gd name="connsiteX12" fmla="*/ 506377 w 606580"/>
                <a:gd name="connsiteY12" fmla="*/ 204910 h 608133"/>
                <a:gd name="connsiteX13" fmla="*/ 476133 w 606580"/>
                <a:gd name="connsiteY13" fmla="*/ 235195 h 608133"/>
                <a:gd name="connsiteX14" fmla="*/ 445888 w 606580"/>
                <a:gd name="connsiteY14" fmla="*/ 204910 h 608133"/>
                <a:gd name="connsiteX15" fmla="*/ 399230 w 606580"/>
                <a:gd name="connsiteY15" fmla="*/ 158424 h 608133"/>
                <a:gd name="connsiteX16" fmla="*/ 368986 w 606580"/>
                <a:gd name="connsiteY16" fmla="*/ 128230 h 608133"/>
                <a:gd name="connsiteX17" fmla="*/ 399230 w 606580"/>
                <a:gd name="connsiteY17" fmla="*/ 97945 h 608133"/>
                <a:gd name="connsiteX18" fmla="*/ 403459 w 606580"/>
                <a:gd name="connsiteY18" fmla="*/ 0 h 608133"/>
                <a:gd name="connsiteX19" fmla="*/ 403552 w 606580"/>
                <a:gd name="connsiteY19" fmla="*/ 0 h 608133"/>
                <a:gd name="connsiteX20" fmla="*/ 604533 w 606580"/>
                <a:gd name="connsiteY20" fmla="*/ 200633 h 608133"/>
                <a:gd name="connsiteX21" fmla="*/ 574294 w 606580"/>
                <a:gd name="connsiteY21" fmla="*/ 230820 h 608133"/>
                <a:gd name="connsiteX22" fmla="*/ 574201 w 606580"/>
                <a:gd name="connsiteY22" fmla="*/ 230820 h 608133"/>
                <a:gd name="connsiteX23" fmla="*/ 543962 w 606580"/>
                <a:gd name="connsiteY23" fmla="*/ 200633 h 608133"/>
                <a:gd name="connsiteX24" fmla="*/ 403552 w 606580"/>
                <a:gd name="connsiteY24" fmla="*/ 60466 h 608133"/>
                <a:gd name="connsiteX25" fmla="*/ 403459 w 606580"/>
                <a:gd name="connsiteY25" fmla="*/ 60466 h 608133"/>
                <a:gd name="connsiteX26" fmla="*/ 373220 w 606580"/>
                <a:gd name="connsiteY26" fmla="*/ 30187 h 608133"/>
                <a:gd name="connsiteX27" fmla="*/ 403459 w 606580"/>
                <a:gd name="connsiteY27" fmla="*/ 0 h 608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6580" h="608133">
                  <a:moveTo>
                    <a:pt x="283655" y="180789"/>
                  </a:moveTo>
                  <a:cubicBezTo>
                    <a:pt x="373351" y="180789"/>
                    <a:pt x="447929" y="245034"/>
                    <a:pt x="463969" y="329895"/>
                  </a:cubicBezTo>
                  <a:cubicBezTo>
                    <a:pt x="465075" y="329895"/>
                    <a:pt x="466089" y="329803"/>
                    <a:pt x="467288" y="329803"/>
                  </a:cubicBezTo>
                  <a:cubicBezTo>
                    <a:pt x="544263" y="329803"/>
                    <a:pt x="606580" y="392022"/>
                    <a:pt x="606580" y="468968"/>
                  </a:cubicBezTo>
                  <a:cubicBezTo>
                    <a:pt x="606580" y="545730"/>
                    <a:pt x="544263" y="608133"/>
                    <a:pt x="467288" y="608133"/>
                  </a:cubicBezTo>
                  <a:lnTo>
                    <a:pt x="92278" y="608133"/>
                  </a:lnTo>
                  <a:cubicBezTo>
                    <a:pt x="40101" y="604636"/>
                    <a:pt x="0" y="561101"/>
                    <a:pt x="0" y="508177"/>
                  </a:cubicBezTo>
                  <a:cubicBezTo>
                    <a:pt x="0" y="452953"/>
                    <a:pt x="44802" y="408221"/>
                    <a:pt x="100113" y="408221"/>
                  </a:cubicBezTo>
                  <a:cubicBezTo>
                    <a:pt x="102049" y="408221"/>
                    <a:pt x="103893" y="408589"/>
                    <a:pt x="105829" y="408774"/>
                  </a:cubicBezTo>
                  <a:cubicBezTo>
                    <a:pt x="102234" y="394415"/>
                    <a:pt x="100113" y="379505"/>
                    <a:pt x="100113" y="364042"/>
                  </a:cubicBezTo>
                  <a:cubicBezTo>
                    <a:pt x="100113" y="262797"/>
                    <a:pt x="182251" y="180789"/>
                    <a:pt x="283655" y="180789"/>
                  </a:cubicBezTo>
                  <a:close/>
                  <a:moveTo>
                    <a:pt x="399230" y="97945"/>
                  </a:moveTo>
                  <a:cubicBezTo>
                    <a:pt x="458336" y="97945"/>
                    <a:pt x="506377" y="145997"/>
                    <a:pt x="506377" y="204910"/>
                  </a:cubicBezTo>
                  <a:cubicBezTo>
                    <a:pt x="506377" y="221664"/>
                    <a:pt x="492822" y="235195"/>
                    <a:pt x="476133" y="235195"/>
                  </a:cubicBezTo>
                  <a:cubicBezTo>
                    <a:pt x="459443" y="235195"/>
                    <a:pt x="445888" y="221664"/>
                    <a:pt x="445888" y="204910"/>
                  </a:cubicBezTo>
                  <a:cubicBezTo>
                    <a:pt x="445888" y="179227"/>
                    <a:pt x="424957" y="158424"/>
                    <a:pt x="399230" y="158424"/>
                  </a:cubicBezTo>
                  <a:cubicBezTo>
                    <a:pt x="382541" y="158424"/>
                    <a:pt x="368986" y="144892"/>
                    <a:pt x="368986" y="128230"/>
                  </a:cubicBezTo>
                  <a:cubicBezTo>
                    <a:pt x="368986" y="111477"/>
                    <a:pt x="382541" y="97945"/>
                    <a:pt x="399230" y="97945"/>
                  </a:cubicBezTo>
                  <a:close/>
                  <a:moveTo>
                    <a:pt x="403459" y="0"/>
                  </a:moveTo>
                  <a:lnTo>
                    <a:pt x="403552" y="0"/>
                  </a:lnTo>
                  <a:cubicBezTo>
                    <a:pt x="514276" y="0"/>
                    <a:pt x="604441" y="90009"/>
                    <a:pt x="604533" y="200633"/>
                  </a:cubicBezTo>
                  <a:cubicBezTo>
                    <a:pt x="604533" y="217291"/>
                    <a:pt x="590981" y="230820"/>
                    <a:pt x="574294" y="230820"/>
                  </a:cubicBezTo>
                  <a:lnTo>
                    <a:pt x="574201" y="230820"/>
                  </a:lnTo>
                  <a:cubicBezTo>
                    <a:pt x="557514" y="230820"/>
                    <a:pt x="543962" y="217291"/>
                    <a:pt x="543962" y="200633"/>
                  </a:cubicBezTo>
                  <a:cubicBezTo>
                    <a:pt x="543962" y="123325"/>
                    <a:pt x="480902" y="60466"/>
                    <a:pt x="403552" y="60466"/>
                  </a:cubicBezTo>
                  <a:lnTo>
                    <a:pt x="403459" y="60466"/>
                  </a:lnTo>
                  <a:cubicBezTo>
                    <a:pt x="386772" y="60466"/>
                    <a:pt x="373220" y="46937"/>
                    <a:pt x="373220" y="30187"/>
                  </a:cubicBezTo>
                  <a:cubicBezTo>
                    <a:pt x="373220" y="13529"/>
                    <a:pt x="386772" y="0"/>
                    <a:pt x="403459"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125" name="组合 124"/>
          <p:cNvGrpSpPr/>
          <p:nvPr/>
        </p:nvGrpSpPr>
        <p:grpSpPr bwMode="ltGray">
          <a:xfrm>
            <a:off x="485526" y="5501349"/>
            <a:ext cx="360000" cy="360000"/>
            <a:chOff x="8645353" y="1253075"/>
            <a:chExt cx="532084" cy="532082"/>
          </a:xfrm>
        </p:grpSpPr>
        <p:sp>
          <p:nvSpPr>
            <p:cNvPr id="126" name="íṡ1íḋê">
              <a:extLst>
                <a:ext uri="{FF2B5EF4-FFF2-40B4-BE49-F238E27FC236}">
                  <a16:creationId xmlns:a16="http://schemas.microsoft.com/office/drawing/2014/main" xmlns="" id="{87A1502E-FF5A-402F-AE9A-604F51135206}"/>
                </a:ext>
              </a:extLst>
            </p:cNvPr>
            <p:cNvSpPr/>
            <p:nvPr/>
          </p:nvSpPr>
          <p:spPr bwMode="ltGray">
            <a:xfrm rot="10800000" flipV="1">
              <a:off x="8645353"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en-US" dirty="0">
                <a:solidFill>
                  <a:schemeClr val="lt1"/>
                </a:solidFill>
                <a:latin typeface="Huawei Sans" panose="020C0503030203020204" pitchFamily="34" charset="0"/>
              </a:endParaRPr>
            </a:p>
          </p:txBody>
        </p:sp>
        <p:sp>
          <p:nvSpPr>
            <p:cNvPr id="127" name="iṡļidè">
              <a:extLst>
                <a:ext uri="{FF2B5EF4-FFF2-40B4-BE49-F238E27FC236}">
                  <a16:creationId xmlns:a16="http://schemas.microsoft.com/office/drawing/2014/main" xmlns="" id="{D2F2F0A0-455D-459F-90E5-A8674554530D}"/>
                </a:ext>
              </a:extLst>
            </p:cNvPr>
            <p:cNvSpPr/>
            <p:nvPr/>
          </p:nvSpPr>
          <p:spPr bwMode="ltGray">
            <a:xfrm>
              <a:off x="8806407" y="1420044"/>
              <a:ext cx="235733" cy="198142"/>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128" name="组合 127"/>
          <p:cNvGrpSpPr/>
          <p:nvPr/>
        </p:nvGrpSpPr>
        <p:grpSpPr bwMode="ltGray">
          <a:xfrm>
            <a:off x="485526" y="1679151"/>
            <a:ext cx="360000" cy="360000"/>
            <a:chOff x="1233025" y="1253075"/>
            <a:chExt cx="532084" cy="532082"/>
          </a:xfrm>
        </p:grpSpPr>
        <p:sp>
          <p:nvSpPr>
            <p:cNvPr id="129" name="íṩlíḓê">
              <a:extLst>
                <a:ext uri="{FF2B5EF4-FFF2-40B4-BE49-F238E27FC236}">
                  <a16:creationId xmlns:a16="http://schemas.microsoft.com/office/drawing/2014/main" xmlns="" id="{FBC6DF09-FCD2-4E57-B557-9F103A335C85}"/>
                </a:ext>
              </a:extLst>
            </p:cNvPr>
            <p:cNvSpPr/>
            <p:nvPr/>
          </p:nvSpPr>
          <p:spPr bwMode="ltGray">
            <a:xfrm rot="10800000" flipV="1">
              <a:off x="1233025"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130" name="cloud-computing_161788"/>
            <p:cNvSpPr>
              <a:spLocks noChangeAspect="1"/>
            </p:cNvSpPr>
            <p:nvPr/>
          </p:nvSpPr>
          <p:spPr bwMode="ltGray">
            <a:xfrm>
              <a:off x="1352309" y="1372594"/>
              <a:ext cx="293519" cy="293040"/>
            </a:xfrm>
            <a:custGeom>
              <a:avLst/>
              <a:gdLst>
                <a:gd name="connsiteX0" fmla="*/ 46142 w 606580"/>
                <a:gd name="connsiteY0" fmla="*/ 341782 h 605592"/>
                <a:gd name="connsiteX1" fmla="*/ 46142 w 606580"/>
                <a:gd name="connsiteY1" fmla="*/ 468218 h 605592"/>
                <a:gd name="connsiteX2" fmla="*/ 251785 w 606580"/>
                <a:gd name="connsiteY2" fmla="*/ 468218 h 605592"/>
                <a:gd name="connsiteX3" fmla="*/ 251785 w 606580"/>
                <a:gd name="connsiteY3" fmla="*/ 341782 h 605592"/>
                <a:gd name="connsiteX4" fmla="*/ 0 w 606580"/>
                <a:gd name="connsiteY4" fmla="*/ 297010 h 605592"/>
                <a:gd name="connsiteX5" fmla="*/ 297927 w 606580"/>
                <a:gd name="connsiteY5" fmla="*/ 297010 h 605592"/>
                <a:gd name="connsiteX6" fmla="*/ 297927 w 606580"/>
                <a:gd name="connsiteY6" fmla="*/ 512433 h 605592"/>
                <a:gd name="connsiteX7" fmla="*/ 197844 w 606580"/>
                <a:gd name="connsiteY7" fmla="*/ 512433 h 605592"/>
                <a:gd name="connsiteX8" fmla="*/ 207128 w 606580"/>
                <a:gd name="connsiteY8" fmla="*/ 562860 h 605592"/>
                <a:gd name="connsiteX9" fmla="*/ 237766 w 606580"/>
                <a:gd name="connsiteY9" fmla="*/ 562860 h 605592"/>
                <a:gd name="connsiteX10" fmla="*/ 237766 w 606580"/>
                <a:gd name="connsiteY10" fmla="*/ 605592 h 605592"/>
                <a:gd name="connsiteX11" fmla="*/ 60625 w 606580"/>
                <a:gd name="connsiteY11" fmla="*/ 605592 h 605592"/>
                <a:gd name="connsiteX12" fmla="*/ 60625 w 606580"/>
                <a:gd name="connsiteY12" fmla="*/ 562860 h 605592"/>
                <a:gd name="connsiteX13" fmla="*/ 90891 w 606580"/>
                <a:gd name="connsiteY13" fmla="*/ 562860 h 605592"/>
                <a:gd name="connsiteX14" fmla="*/ 100176 w 606580"/>
                <a:gd name="connsiteY14" fmla="*/ 512433 h 605592"/>
                <a:gd name="connsiteX15" fmla="*/ 0 w 606580"/>
                <a:gd name="connsiteY15" fmla="*/ 512433 h 605592"/>
                <a:gd name="connsiteX16" fmla="*/ 440020 w 606580"/>
                <a:gd name="connsiteY16" fmla="*/ 278733 h 605592"/>
                <a:gd name="connsiteX17" fmla="*/ 453483 w 606580"/>
                <a:gd name="connsiteY17" fmla="*/ 292178 h 605592"/>
                <a:gd name="connsiteX18" fmla="*/ 453483 w 606580"/>
                <a:gd name="connsiteY18" fmla="*/ 415781 h 605592"/>
                <a:gd name="connsiteX19" fmla="*/ 440484 w 606580"/>
                <a:gd name="connsiteY19" fmla="*/ 429319 h 605592"/>
                <a:gd name="connsiteX20" fmla="*/ 354788 w 606580"/>
                <a:gd name="connsiteY20" fmla="*/ 429319 h 605592"/>
                <a:gd name="connsiteX21" fmla="*/ 341325 w 606580"/>
                <a:gd name="connsiteY21" fmla="*/ 415781 h 605592"/>
                <a:gd name="connsiteX22" fmla="*/ 354788 w 606580"/>
                <a:gd name="connsiteY22" fmla="*/ 402336 h 605592"/>
                <a:gd name="connsiteX23" fmla="*/ 426465 w 606580"/>
                <a:gd name="connsiteY23" fmla="*/ 402336 h 605592"/>
                <a:gd name="connsiteX24" fmla="*/ 426465 w 606580"/>
                <a:gd name="connsiteY24" fmla="*/ 292178 h 605592"/>
                <a:gd name="connsiteX25" fmla="*/ 440020 w 606580"/>
                <a:gd name="connsiteY25" fmla="*/ 278733 h 605592"/>
                <a:gd name="connsiteX26" fmla="*/ 410109 w 606580"/>
                <a:gd name="connsiteY26" fmla="*/ 0 h 605592"/>
                <a:gd name="connsiteX27" fmla="*/ 485782 w 606580"/>
                <a:gd name="connsiteY27" fmla="*/ 36057 h 605592"/>
                <a:gd name="connsiteX28" fmla="*/ 542328 w 606580"/>
                <a:gd name="connsiteY28" fmla="*/ 52185 h 605592"/>
                <a:gd name="connsiteX29" fmla="*/ 562291 w 606580"/>
                <a:gd name="connsiteY29" fmla="*/ 103350 h 605592"/>
                <a:gd name="connsiteX30" fmla="*/ 606580 w 606580"/>
                <a:gd name="connsiteY30" fmla="*/ 168697 h 605592"/>
                <a:gd name="connsiteX31" fmla="*/ 536293 w 606580"/>
                <a:gd name="connsiteY31" fmla="*/ 238864 h 605592"/>
                <a:gd name="connsiteX32" fmla="*/ 311502 w 606580"/>
                <a:gd name="connsiteY32" fmla="*/ 238864 h 605592"/>
                <a:gd name="connsiteX33" fmla="*/ 241122 w 606580"/>
                <a:gd name="connsiteY33" fmla="*/ 168697 h 605592"/>
                <a:gd name="connsiteX34" fmla="*/ 311502 w 606580"/>
                <a:gd name="connsiteY34" fmla="*/ 98530 h 605592"/>
                <a:gd name="connsiteX35" fmla="*/ 410109 w 606580"/>
                <a:gd name="connsiteY35"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580" h="605592">
                  <a:moveTo>
                    <a:pt x="46142" y="341782"/>
                  </a:moveTo>
                  <a:lnTo>
                    <a:pt x="46142" y="468218"/>
                  </a:lnTo>
                  <a:lnTo>
                    <a:pt x="251785" y="468218"/>
                  </a:lnTo>
                  <a:lnTo>
                    <a:pt x="251785" y="341782"/>
                  </a:lnTo>
                  <a:close/>
                  <a:moveTo>
                    <a:pt x="0" y="297010"/>
                  </a:moveTo>
                  <a:lnTo>
                    <a:pt x="297927" y="297010"/>
                  </a:lnTo>
                  <a:lnTo>
                    <a:pt x="297927" y="512433"/>
                  </a:lnTo>
                  <a:lnTo>
                    <a:pt x="197844" y="512433"/>
                  </a:lnTo>
                  <a:lnTo>
                    <a:pt x="207128" y="562860"/>
                  </a:lnTo>
                  <a:lnTo>
                    <a:pt x="237766" y="562860"/>
                  </a:lnTo>
                  <a:lnTo>
                    <a:pt x="237766" y="605592"/>
                  </a:lnTo>
                  <a:lnTo>
                    <a:pt x="60625" y="605592"/>
                  </a:lnTo>
                  <a:lnTo>
                    <a:pt x="60625" y="562860"/>
                  </a:lnTo>
                  <a:lnTo>
                    <a:pt x="90891" y="562860"/>
                  </a:lnTo>
                  <a:lnTo>
                    <a:pt x="100176" y="512433"/>
                  </a:lnTo>
                  <a:lnTo>
                    <a:pt x="0" y="512433"/>
                  </a:lnTo>
                  <a:close/>
                  <a:moveTo>
                    <a:pt x="440020" y="278733"/>
                  </a:moveTo>
                  <a:cubicBezTo>
                    <a:pt x="447634" y="278733"/>
                    <a:pt x="453483" y="285038"/>
                    <a:pt x="453483" y="292178"/>
                  </a:cubicBezTo>
                  <a:lnTo>
                    <a:pt x="453483" y="415781"/>
                  </a:lnTo>
                  <a:cubicBezTo>
                    <a:pt x="453947" y="423477"/>
                    <a:pt x="447634" y="429319"/>
                    <a:pt x="440484" y="429319"/>
                  </a:cubicBezTo>
                  <a:lnTo>
                    <a:pt x="354788" y="429319"/>
                  </a:lnTo>
                  <a:cubicBezTo>
                    <a:pt x="347174" y="429319"/>
                    <a:pt x="341325" y="423014"/>
                    <a:pt x="341325" y="415781"/>
                  </a:cubicBezTo>
                  <a:cubicBezTo>
                    <a:pt x="341325" y="408641"/>
                    <a:pt x="347639" y="402336"/>
                    <a:pt x="354788" y="402336"/>
                  </a:cubicBezTo>
                  <a:lnTo>
                    <a:pt x="426465" y="402336"/>
                  </a:lnTo>
                  <a:lnTo>
                    <a:pt x="426465" y="292178"/>
                  </a:lnTo>
                  <a:cubicBezTo>
                    <a:pt x="426465" y="284482"/>
                    <a:pt x="432778" y="278733"/>
                    <a:pt x="440020" y="278733"/>
                  </a:cubicBezTo>
                  <a:close/>
                  <a:moveTo>
                    <a:pt x="410109" y="0"/>
                  </a:moveTo>
                  <a:cubicBezTo>
                    <a:pt x="440935" y="0"/>
                    <a:pt x="468419" y="13996"/>
                    <a:pt x="485782" y="36057"/>
                  </a:cubicBezTo>
                  <a:cubicBezTo>
                    <a:pt x="508530" y="30495"/>
                    <a:pt x="531000" y="41247"/>
                    <a:pt x="542328" y="52185"/>
                  </a:cubicBezTo>
                  <a:cubicBezTo>
                    <a:pt x="554584" y="63771"/>
                    <a:pt x="562940" y="81197"/>
                    <a:pt x="562291" y="103350"/>
                  </a:cubicBezTo>
                  <a:cubicBezTo>
                    <a:pt x="588289" y="113917"/>
                    <a:pt x="606580" y="138943"/>
                    <a:pt x="606580" y="168697"/>
                  </a:cubicBezTo>
                  <a:cubicBezTo>
                    <a:pt x="606580" y="207627"/>
                    <a:pt x="574825" y="238864"/>
                    <a:pt x="536293" y="238864"/>
                  </a:cubicBezTo>
                  <a:lnTo>
                    <a:pt x="311502" y="238864"/>
                  </a:lnTo>
                  <a:cubicBezTo>
                    <a:pt x="272505" y="238864"/>
                    <a:pt x="241122" y="207627"/>
                    <a:pt x="241122" y="168697"/>
                  </a:cubicBezTo>
                  <a:cubicBezTo>
                    <a:pt x="241122" y="129767"/>
                    <a:pt x="272970" y="98530"/>
                    <a:pt x="311502" y="98530"/>
                  </a:cubicBezTo>
                  <a:cubicBezTo>
                    <a:pt x="311502" y="44213"/>
                    <a:pt x="355792" y="0"/>
                    <a:pt x="410109" y="0"/>
                  </a:cubicBezTo>
                  <a:close/>
                </a:path>
              </a:pathLst>
            </a:custGeom>
            <a:solidFill>
              <a:schemeClr val="bg1"/>
            </a:solidFill>
            <a:ln>
              <a:noFill/>
            </a:ln>
          </p:spPr>
        </p:sp>
      </p:grpSp>
      <p:grpSp>
        <p:nvGrpSpPr>
          <p:cNvPr id="131" name="组合 130"/>
          <p:cNvGrpSpPr/>
          <p:nvPr/>
        </p:nvGrpSpPr>
        <p:grpSpPr bwMode="invGray">
          <a:xfrm>
            <a:off x="485526" y="2634701"/>
            <a:ext cx="360000" cy="360000"/>
            <a:chOff x="3086107" y="1253075"/>
            <a:chExt cx="532084" cy="532082"/>
          </a:xfrm>
        </p:grpSpPr>
        <p:sp>
          <p:nvSpPr>
            <p:cNvPr id="132" name="iṡ1ïdé">
              <a:extLst>
                <a:ext uri="{FF2B5EF4-FFF2-40B4-BE49-F238E27FC236}">
                  <a16:creationId xmlns:a16="http://schemas.microsoft.com/office/drawing/2014/main" xmlns="" id="{3FC487D0-A815-4107-8A36-7C156E98B5FA}"/>
                </a:ext>
              </a:extLst>
            </p:cNvPr>
            <p:cNvSpPr/>
            <p:nvPr/>
          </p:nvSpPr>
          <p:spPr bwMode="invGray">
            <a:xfrm rot="10800000" flipV="1">
              <a:off x="3086107"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0B0F0"/>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dirty="0">
                <a:latin typeface="Huawei Sans" panose="020C0503030203020204" pitchFamily="34" charset="0"/>
              </a:endParaRPr>
            </a:p>
          </p:txBody>
        </p:sp>
        <p:sp>
          <p:nvSpPr>
            <p:cNvPr id="133" name="basic-rainbow_61924"/>
            <p:cNvSpPr>
              <a:spLocks noChangeAspect="1"/>
            </p:cNvSpPr>
            <p:nvPr/>
          </p:nvSpPr>
          <p:spPr bwMode="invGray">
            <a:xfrm>
              <a:off x="3182722" y="1438186"/>
              <a:ext cx="339705" cy="180000"/>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540" h="2940">
                  <a:moveTo>
                    <a:pt x="2770" y="0"/>
                  </a:moveTo>
                  <a:cubicBezTo>
                    <a:pt x="1243" y="0"/>
                    <a:pt x="0" y="1243"/>
                    <a:pt x="0" y="2770"/>
                  </a:cubicBezTo>
                  <a:cubicBezTo>
                    <a:pt x="0" y="2864"/>
                    <a:pt x="76" y="2940"/>
                    <a:pt x="170" y="2940"/>
                  </a:cubicBezTo>
                  <a:lnTo>
                    <a:pt x="194" y="2940"/>
                  </a:lnTo>
                  <a:lnTo>
                    <a:pt x="1452" y="2940"/>
                  </a:lnTo>
                  <a:lnTo>
                    <a:pt x="1476" y="2940"/>
                  </a:lnTo>
                  <a:cubicBezTo>
                    <a:pt x="1570" y="2940"/>
                    <a:pt x="1646" y="2864"/>
                    <a:pt x="1646" y="2770"/>
                  </a:cubicBezTo>
                  <a:cubicBezTo>
                    <a:pt x="1646" y="2150"/>
                    <a:pt x="2151" y="1646"/>
                    <a:pt x="2770" y="1646"/>
                  </a:cubicBezTo>
                  <a:cubicBezTo>
                    <a:pt x="3390" y="1646"/>
                    <a:pt x="3894" y="2150"/>
                    <a:pt x="3894" y="2770"/>
                  </a:cubicBezTo>
                  <a:cubicBezTo>
                    <a:pt x="3894" y="2864"/>
                    <a:pt x="3970" y="2940"/>
                    <a:pt x="4064" y="2940"/>
                  </a:cubicBezTo>
                  <a:lnTo>
                    <a:pt x="4089" y="2940"/>
                  </a:lnTo>
                  <a:lnTo>
                    <a:pt x="5346" y="2940"/>
                  </a:lnTo>
                  <a:lnTo>
                    <a:pt x="5370" y="2940"/>
                  </a:lnTo>
                  <a:cubicBezTo>
                    <a:pt x="5464" y="2940"/>
                    <a:pt x="5540" y="2864"/>
                    <a:pt x="5540" y="2770"/>
                  </a:cubicBezTo>
                  <a:cubicBezTo>
                    <a:pt x="5540" y="1243"/>
                    <a:pt x="4298" y="0"/>
                    <a:pt x="2770" y="0"/>
                  </a:cubicBezTo>
                  <a:close/>
                  <a:moveTo>
                    <a:pt x="2770" y="341"/>
                  </a:moveTo>
                  <a:cubicBezTo>
                    <a:pt x="4053" y="341"/>
                    <a:pt x="5105" y="1339"/>
                    <a:pt x="5193" y="2600"/>
                  </a:cubicBezTo>
                  <a:lnTo>
                    <a:pt x="4909" y="2600"/>
                  </a:lnTo>
                  <a:cubicBezTo>
                    <a:pt x="4821" y="1496"/>
                    <a:pt x="3896" y="624"/>
                    <a:pt x="2770" y="624"/>
                  </a:cubicBezTo>
                  <a:cubicBezTo>
                    <a:pt x="1644" y="624"/>
                    <a:pt x="719" y="1496"/>
                    <a:pt x="632" y="2600"/>
                  </a:cubicBezTo>
                  <a:lnTo>
                    <a:pt x="347" y="2600"/>
                  </a:lnTo>
                  <a:cubicBezTo>
                    <a:pt x="435" y="1339"/>
                    <a:pt x="1488" y="341"/>
                    <a:pt x="2770" y="341"/>
                  </a:cubicBezTo>
                  <a:close/>
                  <a:moveTo>
                    <a:pt x="2770" y="1306"/>
                  </a:moveTo>
                  <a:cubicBezTo>
                    <a:pt x="2020" y="1306"/>
                    <a:pt x="1401" y="1872"/>
                    <a:pt x="1316" y="2600"/>
                  </a:cubicBezTo>
                  <a:lnTo>
                    <a:pt x="974" y="2600"/>
                  </a:lnTo>
                  <a:cubicBezTo>
                    <a:pt x="1060" y="1684"/>
                    <a:pt x="1832" y="965"/>
                    <a:pt x="2770" y="965"/>
                  </a:cubicBezTo>
                  <a:cubicBezTo>
                    <a:pt x="3708" y="965"/>
                    <a:pt x="4481" y="1684"/>
                    <a:pt x="4567" y="2600"/>
                  </a:cubicBezTo>
                  <a:lnTo>
                    <a:pt x="4224" y="2600"/>
                  </a:lnTo>
                  <a:cubicBezTo>
                    <a:pt x="4139" y="1872"/>
                    <a:pt x="3520" y="1306"/>
                    <a:pt x="2770" y="1306"/>
                  </a:cubicBezTo>
                  <a:close/>
                </a:path>
              </a:pathLst>
            </a:custGeom>
            <a:solidFill>
              <a:schemeClr val="bg1"/>
            </a:solidFill>
            <a:ln>
              <a:noFill/>
            </a:ln>
          </p:spPr>
        </p:sp>
      </p:grpSp>
    </p:spTree>
    <p:extLst>
      <p:ext uri="{BB962C8B-B14F-4D97-AF65-F5344CB8AC3E}">
        <p14:creationId xmlns:p14="http://schemas.microsoft.com/office/powerpoint/2010/main" val="410720107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762972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ru-RU" dirty="0"/>
              <a:t>Шаг 2. Установление туннеля CAPWAP</a:t>
            </a:r>
          </a:p>
        </p:txBody>
      </p:sp>
      <p:sp>
        <p:nvSpPr>
          <p:cNvPr id="160" name="圆角矩形 75"/>
          <p:cNvSpPr/>
          <p:nvPr/>
        </p:nvSpPr>
        <p:spPr>
          <a:xfrm>
            <a:off x="7003897" y="1503855"/>
            <a:ext cx="4742015" cy="39402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ru-RU" b="1" dirty="0">
                <a:solidFill>
                  <a:prstClr val="white"/>
                </a:solidFill>
                <a:latin typeface="Huawei Sans" panose="020C0503030203020204" pitchFamily="34" charset="0"/>
              </a:rPr>
              <a:t>Установление туннеля CAPWAP</a:t>
            </a:r>
          </a:p>
        </p:txBody>
      </p:sp>
      <p:sp>
        <p:nvSpPr>
          <p:cNvPr id="161" name="圆角矩形 75"/>
          <p:cNvSpPr/>
          <p:nvPr/>
        </p:nvSpPr>
        <p:spPr>
          <a:xfrm>
            <a:off x="7002484" y="1935359"/>
            <a:ext cx="4742015" cy="395226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ctr" anchorCtr="0">
            <a:noAutofit/>
          </a:bodyPr>
          <a:lstStyle/>
          <a:p>
            <a:pPr marL="177800" indent="-177800">
              <a:lnSpc>
                <a:spcPct val="130000"/>
              </a:lnSpc>
              <a:spcAft>
                <a:spcPts val="400"/>
              </a:spcAft>
              <a:buFont typeface="Arial" panose="020B0604020202020204" pitchFamily="34" charset="0"/>
              <a:buChar char="•"/>
            </a:pPr>
            <a:r>
              <a:rPr lang="ru-RU" sz="1200" dirty="0">
                <a:solidFill>
                  <a:schemeClr val="tx1"/>
                </a:solidFill>
                <a:latin typeface="Huawei Sans" panose="020C0503030203020204" pitchFamily="34" charset="0"/>
              </a:rPr>
              <a:t>AP связываются с AC и </a:t>
            </a:r>
            <a:r>
              <a:rPr lang="ru-RU" sz="1200" dirty="0">
                <a:solidFill>
                  <a:srgbClr val="EC7061"/>
                </a:solidFill>
                <a:latin typeface="Huawei Sans" panose="020C0503030203020204" pitchFamily="34" charset="0"/>
              </a:rPr>
              <a:t>устанавливают туннели CAPWAP</a:t>
            </a:r>
            <a:r>
              <a:rPr lang="ru-RU" sz="1200" dirty="0">
                <a:solidFill>
                  <a:schemeClr val="tx1"/>
                </a:solidFill>
                <a:latin typeface="Huawei Sans" panose="020C0503030203020204" pitchFamily="34" charset="0"/>
              </a:rPr>
              <a:t>, включая туннели данных и туннели управления.</a:t>
            </a:r>
          </a:p>
          <a:p>
            <a:pPr marL="360000" lvl="1" indent="-180000">
              <a:lnSpc>
                <a:spcPct val="130000"/>
              </a:lnSpc>
              <a:spcAft>
                <a:spcPts val="400"/>
              </a:spcAft>
              <a:buFont typeface="Huawei Sans" panose="020C0503030203020204" pitchFamily="34" charset="0"/>
              <a:buChar char="▫"/>
            </a:pPr>
            <a:r>
              <a:rPr lang="ru-RU" sz="1200" dirty="0">
                <a:solidFill>
                  <a:prstClr val="black"/>
                </a:solidFill>
                <a:latin typeface="Huawei Sans" panose="020C0503030203020204" pitchFamily="34" charset="0"/>
              </a:rPr>
              <a:t>Туннель данных передает пакеты сервисных данных от AP в AC для централизованной передачи. Для обеспечения безопасности</a:t>
            </a:r>
            <a:r>
              <a:rPr lang="en-US" sz="1200" dirty="0">
                <a:solidFill>
                  <a:srgbClr val="FF0000"/>
                </a:solidFill>
                <a:latin typeface="Huawei Sans" panose="020C0503030203020204" pitchFamily="34" charset="0"/>
              </a:rPr>
              <a:t> </a:t>
            </a:r>
            <a:r>
              <a:rPr lang="ru-RU" sz="1200" dirty="0">
                <a:solidFill>
                  <a:schemeClr val="tx1"/>
                </a:solidFill>
                <a:latin typeface="Huawei Sans" panose="020C0503030203020204" pitchFamily="34" charset="0"/>
              </a:rPr>
              <a:t>передачи</a:t>
            </a:r>
            <a:r>
              <a:rPr lang="ru-RU" sz="1200" dirty="0">
                <a:solidFill>
                  <a:prstClr val="black"/>
                </a:solidFill>
                <a:latin typeface="Huawei Sans" panose="020C0503030203020204" pitchFamily="34" charset="0"/>
              </a:rPr>
              <a:t> пакетов данных</a:t>
            </a:r>
            <a:r>
              <a:rPr lang="ru-RU" sz="1200" dirty="0">
                <a:solidFill>
                  <a:schemeClr val="tx1"/>
                </a:solidFill>
                <a:latin typeface="Huawei Sans" panose="020C0503030203020204" pitchFamily="34" charset="0"/>
              </a:rPr>
              <a:t> в  </a:t>
            </a:r>
            <a:r>
              <a:rPr lang="ru-RU" sz="1200" dirty="0">
                <a:solidFill>
                  <a:prstClr val="black"/>
                </a:solidFill>
                <a:latin typeface="Huawei Sans" panose="020C0503030203020204" pitchFamily="34" charset="0"/>
              </a:rPr>
              <a:t>CAPWAP </a:t>
            </a:r>
            <a:r>
              <a:rPr lang="ru-RU" sz="1200" dirty="0">
                <a:solidFill>
                  <a:schemeClr val="tx1"/>
                </a:solidFill>
                <a:latin typeface="Huawei Sans" panose="020C0503030203020204" pitchFamily="34" charset="0"/>
              </a:rPr>
              <a:t>туннеле</a:t>
            </a:r>
            <a:r>
              <a:rPr lang="ru-RU" sz="1200" dirty="0">
                <a:solidFill>
                  <a:srgbClr val="FF0000"/>
                </a:solidFill>
                <a:latin typeface="Huawei Sans" panose="020C0503030203020204" pitchFamily="34" charset="0"/>
              </a:rPr>
              <a:t> </a:t>
            </a:r>
            <a:r>
              <a:rPr lang="ru-RU" sz="1200" dirty="0">
                <a:solidFill>
                  <a:schemeClr val="tx1"/>
                </a:solidFill>
                <a:latin typeface="Huawei Sans" panose="020C0503030203020204" pitchFamily="34" charset="0"/>
              </a:rPr>
              <a:t>можно включить механизм </a:t>
            </a:r>
            <a:r>
              <a:rPr lang="ru-RU" sz="1200" dirty="0">
                <a:solidFill>
                  <a:prstClr val="black"/>
                </a:solidFill>
                <a:latin typeface="Huawei Sans" panose="020C0503030203020204" pitchFamily="34" charset="0"/>
              </a:rPr>
              <a:t>DTLS (</a:t>
            </a:r>
            <a:r>
              <a:rPr lang="ru-RU" sz="1200" dirty="0" err="1">
                <a:solidFill>
                  <a:prstClr val="black"/>
                </a:solidFill>
                <a:latin typeface="Huawei Sans" panose="020C0503030203020204" pitchFamily="34" charset="0"/>
              </a:rPr>
              <a:t>Datagram</a:t>
            </a:r>
            <a:r>
              <a:rPr lang="ru-RU" sz="1200" dirty="0">
                <a:solidFill>
                  <a:prstClr val="black"/>
                </a:solidFill>
                <a:latin typeface="Huawei Sans" panose="020C0503030203020204" pitchFamily="34" charset="0"/>
              </a:rPr>
              <a:t> </a:t>
            </a:r>
            <a:r>
              <a:rPr lang="ru-RU" sz="1200" dirty="0" err="1">
                <a:solidFill>
                  <a:prstClr val="black"/>
                </a:solidFill>
                <a:latin typeface="Huawei Sans" panose="020C0503030203020204" pitchFamily="34" charset="0"/>
              </a:rPr>
              <a:t>Transport</a:t>
            </a:r>
            <a:r>
              <a:rPr lang="ru-RU" sz="1200" dirty="0">
                <a:solidFill>
                  <a:prstClr val="black"/>
                </a:solidFill>
                <a:latin typeface="Huawei Sans" panose="020C0503030203020204" pitchFamily="34" charset="0"/>
              </a:rPr>
              <a:t> </a:t>
            </a:r>
            <a:r>
              <a:rPr lang="ru-RU" sz="1200" dirty="0" err="1">
                <a:solidFill>
                  <a:prstClr val="black"/>
                </a:solidFill>
                <a:latin typeface="Huawei Sans" panose="020C0503030203020204" pitchFamily="34" charset="0"/>
              </a:rPr>
              <a:t>Layer</a:t>
            </a:r>
            <a:r>
              <a:rPr lang="ru-RU" sz="1200" dirty="0">
                <a:solidFill>
                  <a:prstClr val="black"/>
                </a:solidFill>
                <a:latin typeface="Huawei Sans" panose="020C0503030203020204" pitchFamily="34" charset="0"/>
              </a:rPr>
              <a:t> </a:t>
            </a:r>
            <a:r>
              <a:rPr lang="ru-RU" sz="1200" dirty="0" err="1">
                <a:solidFill>
                  <a:prstClr val="black"/>
                </a:solidFill>
                <a:latin typeface="Huawei Sans" panose="020C0503030203020204" pitchFamily="34" charset="0"/>
              </a:rPr>
              <a:t>Security</a:t>
            </a:r>
            <a:r>
              <a:rPr lang="ru-RU" sz="1200" dirty="0">
                <a:solidFill>
                  <a:prstClr val="black"/>
                </a:solidFill>
                <a:latin typeface="Huawei Sans" panose="020C0503030203020204" pitchFamily="34" charset="0"/>
              </a:rPr>
              <a:t>). После чего, будет осуществляться шифрование и дешифрование пакетов данных CAPWAP с помощью DTLS.</a:t>
            </a:r>
          </a:p>
          <a:p>
            <a:pPr marL="360000" lvl="1" indent="-180000">
              <a:lnSpc>
                <a:spcPct val="130000"/>
              </a:lnSpc>
              <a:spcAft>
                <a:spcPts val="400"/>
              </a:spcAft>
              <a:buFont typeface="Huawei Sans" panose="020C0503030203020204" pitchFamily="34" charset="0"/>
              <a:buChar char="▫"/>
            </a:pPr>
            <a:r>
              <a:rPr lang="ru-RU" sz="1200" dirty="0">
                <a:solidFill>
                  <a:prstClr val="black"/>
                </a:solidFill>
                <a:latin typeface="Huawei Sans" panose="020C0503030203020204" pitchFamily="34" charset="0"/>
              </a:rPr>
              <a:t>Туннель управления передает управляющие пакеты между AC и AP. Для обеспечения безопасности</a:t>
            </a:r>
            <a:r>
              <a:rPr lang="ru-RU" sz="1200" dirty="0">
                <a:solidFill>
                  <a:srgbClr val="FF0000"/>
                </a:solidFill>
                <a:latin typeface="Huawei Sans" panose="020C0503030203020204" pitchFamily="34" charset="0"/>
              </a:rPr>
              <a:t> </a:t>
            </a:r>
            <a:r>
              <a:rPr lang="ru-RU" sz="1200" dirty="0">
                <a:solidFill>
                  <a:schemeClr val="tx1"/>
                </a:solidFill>
                <a:latin typeface="Huawei Sans" panose="020C0503030203020204" pitchFamily="34" charset="0"/>
              </a:rPr>
              <a:t>передачи управляющих пакетов в CAPWAP туннеле можно включить DTLS</a:t>
            </a:r>
            <a:r>
              <a:rPr lang="ru-RU" sz="1200" dirty="0">
                <a:solidFill>
                  <a:prstClr val="black"/>
                </a:solidFill>
                <a:latin typeface="Huawei Sans" panose="020C0503030203020204" pitchFamily="34" charset="0"/>
              </a:rPr>
              <a:t>. После чего, будет осуществляться шифрование и дешифрование управляющих пакетов CAPWAP с помощью DTLS.</a:t>
            </a:r>
          </a:p>
        </p:txBody>
      </p:sp>
      <p:sp>
        <p:nvSpPr>
          <p:cNvPr id="57" name="五边形 56"/>
          <p:cNvSpPr/>
          <p:nvPr/>
        </p:nvSpPr>
        <p:spPr bwMode="auto">
          <a:xfrm>
            <a:off x="8148115" y="87153"/>
            <a:ext cx="900100" cy="283663"/>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b="1">
                <a:solidFill>
                  <a:schemeClr val="bg1"/>
                </a:solidFill>
                <a:latin typeface="Huawei Sans" panose="020C0503030203020204" pitchFamily="34" charset="0"/>
              </a:rPr>
              <a:t>Подключение AP</a:t>
            </a:r>
          </a:p>
        </p:txBody>
      </p:sp>
      <p:sp>
        <p:nvSpPr>
          <p:cNvPr id="59" name="燕尾形 58"/>
          <p:cNvSpPr/>
          <p:nvPr/>
        </p:nvSpPr>
        <p:spPr bwMode="auto">
          <a:xfrm>
            <a:off x="8964285" y="87153"/>
            <a:ext cx="1080000" cy="28366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Передача конфигурации</a:t>
            </a:r>
          </a:p>
        </p:txBody>
      </p:sp>
      <p:sp>
        <p:nvSpPr>
          <p:cNvPr id="60" name="燕尾形 59"/>
          <p:cNvSpPr/>
          <p:nvPr/>
        </p:nvSpPr>
        <p:spPr bwMode="auto">
          <a:xfrm>
            <a:off x="9960355" y="87153"/>
            <a:ext cx="108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Подключение STA</a:t>
            </a:r>
          </a:p>
        </p:txBody>
      </p:sp>
      <p:sp>
        <p:nvSpPr>
          <p:cNvPr id="61" name="燕尾形 60"/>
          <p:cNvSpPr/>
          <p:nvPr/>
        </p:nvSpPr>
        <p:spPr bwMode="auto">
          <a:xfrm>
            <a:off x="10956425" y="87153"/>
            <a:ext cx="108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Передача данных</a:t>
            </a:r>
          </a:p>
        </p:txBody>
      </p:sp>
      <p:cxnSp>
        <p:nvCxnSpPr>
          <p:cNvPr id="62" name="直接连接符 61"/>
          <p:cNvCxnSpPr/>
          <p:nvPr/>
        </p:nvCxnSpPr>
        <p:spPr>
          <a:xfrm flipH="1">
            <a:off x="4823637" y="3302008"/>
            <a:ext cx="117048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4591362" y="2263825"/>
            <a:ext cx="0" cy="199090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4" name="图片 102" descr="AC-蓝.png"/>
          <p:cNvPicPr>
            <a:picLocks noChangeAspect="1"/>
          </p:cNvPicPr>
          <p:nvPr/>
        </p:nvPicPr>
        <p:blipFill>
          <a:blip r:embed="rId3" cstate="print"/>
          <a:stretch>
            <a:fillRect/>
          </a:stretch>
        </p:blipFill>
        <p:spPr>
          <a:xfrm>
            <a:off x="5806937" y="3119439"/>
            <a:ext cx="446281" cy="365139"/>
          </a:xfrm>
          <a:prstGeom prst="rect">
            <a:avLst/>
          </a:prstGeom>
        </p:spPr>
      </p:pic>
      <p:pic>
        <p:nvPicPr>
          <p:cNvPr id="65" name="图片 86" descr="核心交换机.png"/>
          <p:cNvPicPr>
            <a:picLocks noChangeAspect="1"/>
          </p:cNvPicPr>
          <p:nvPr/>
        </p:nvPicPr>
        <p:blipFill>
          <a:blip r:embed="rId4" cstate="print"/>
          <a:stretch>
            <a:fillRect/>
          </a:stretch>
        </p:blipFill>
        <p:spPr>
          <a:xfrm>
            <a:off x="4377355" y="3119439"/>
            <a:ext cx="446281" cy="365139"/>
          </a:xfrm>
          <a:prstGeom prst="rect">
            <a:avLst/>
          </a:prstGeom>
        </p:spPr>
      </p:pic>
      <p:sp>
        <p:nvSpPr>
          <p:cNvPr id="66" name="文本框 65"/>
          <p:cNvSpPr txBox="1"/>
          <p:nvPr/>
        </p:nvSpPr>
        <p:spPr>
          <a:xfrm>
            <a:off x="5756605" y="2864465"/>
            <a:ext cx="386644" cy="276999"/>
          </a:xfrm>
          <a:prstGeom prst="rect">
            <a:avLst/>
          </a:prstGeom>
          <a:noFill/>
        </p:spPr>
        <p:txBody>
          <a:bodyPr wrap="none" rtlCol="0">
            <a:spAutoFit/>
          </a:bodyPr>
          <a:lstStyle/>
          <a:p>
            <a:r>
              <a:rPr lang="ru-RU" sz="1200" b="1">
                <a:latin typeface="Huawei Sans" panose="020C0503030203020204" pitchFamily="34" charset="0"/>
              </a:rPr>
              <a:t>AC</a:t>
            </a:r>
          </a:p>
        </p:txBody>
      </p:sp>
      <p:grpSp>
        <p:nvGrpSpPr>
          <p:cNvPr id="67" name="Group 165"/>
          <p:cNvGrpSpPr/>
          <p:nvPr/>
        </p:nvGrpSpPr>
        <p:grpSpPr>
          <a:xfrm rot="10800000">
            <a:off x="3187675" y="4261076"/>
            <a:ext cx="2818362" cy="896978"/>
            <a:chOff x="-1233037" y="914446"/>
            <a:chExt cx="1573823" cy="778776"/>
          </a:xfrm>
        </p:grpSpPr>
        <p:cxnSp>
          <p:nvCxnSpPr>
            <p:cNvPr id="68" name="Straight Connector 166"/>
            <p:cNvCxnSpPr/>
            <p:nvPr/>
          </p:nvCxnSpPr>
          <p:spPr>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167"/>
            <p:cNvCxnSpPr/>
            <p:nvPr/>
          </p:nvCxnSpPr>
          <p:spPr>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70" name="图片 105" descr="AP.png"/>
          <p:cNvPicPr>
            <a:picLocks noChangeAspect="1"/>
          </p:cNvPicPr>
          <p:nvPr/>
        </p:nvPicPr>
        <p:blipFill>
          <a:blip r:embed="rId5" cstate="print"/>
          <a:stretch>
            <a:fillRect/>
          </a:stretch>
        </p:blipFill>
        <p:spPr>
          <a:xfrm>
            <a:off x="2948591" y="5046346"/>
            <a:ext cx="405710" cy="331945"/>
          </a:xfrm>
          <a:prstGeom prst="rect">
            <a:avLst/>
          </a:prstGeom>
        </p:spPr>
      </p:pic>
      <p:pic>
        <p:nvPicPr>
          <p:cNvPr id="71" name="图片 76" descr="接入交换机.png"/>
          <p:cNvPicPr>
            <a:picLocks noChangeAspect="1"/>
          </p:cNvPicPr>
          <p:nvPr/>
        </p:nvPicPr>
        <p:blipFill>
          <a:blip r:embed="rId6" cstate="print"/>
          <a:stretch>
            <a:fillRect/>
          </a:stretch>
        </p:blipFill>
        <p:spPr>
          <a:xfrm>
            <a:off x="4371159" y="4063352"/>
            <a:ext cx="446281" cy="365139"/>
          </a:xfrm>
          <a:prstGeom prst="rect">
            <a:avLst/>
          </a:prstGeom>
        </p:spPr>
      </p:pic>
      <p:pic>
        <p:nvPicPr>
          <p:cNvPr id="72" name="图片 105" descr="AP.png"/>
          <p:cNvPicPr>
            <a:picLocks noChangeAspect="1"/>
          </p:cNvPicPr>
          <p:nvPr/>
        </p:nvPicPr>
        <p:blipFill>
          <a:blip r:embed="rId5" cstate="print"/>
          <a:stretch>
            <a:fillRect/>
          </a:stretch>
        </p:blipFill>
        <p:spPr>
          <a:xfrm>
            <a:off x="5827222" y="5046346"/>
            <a:ext cx="405710" cy="331945"/>
          </a:xfrm>
          <a:prstGeom prst="rect">
            <a:avLst/>
          </a:prstGeom>
        </p:spPr>
      </p:pic>
      <p:grpSp>
        <p:nvGrpSpPr>
          <p:cNvPr id="73" name="Group 3"/>
          <p:cNvGrpSpPr/>
          <p:nvPr/>
        </p:nvGrpSpPr>
        <p:grpSpPr>
          <a:xfrm>
            <a:off x="4468156" y="5194326"/>
            <a:ext cx="261965" cy="61979"/>
            <a:chOff x="559282" y="6488261"/>
            <a:chExt cx="261965" cy="61979"/>
          </a:xfrm>
          <a:solidFill>
            <a:schemeClr val="bg1">
              <a:lumMod val="50000"/>
            </a:schemeClr>
          </a:solidFill>
        </p:grpSpPr>
        <p:sp>
          <p:nvSpPr>
            <p:cNvPr id="74" name="Oval 1"/>
            <p:cNvSpPr>
              <a:spLocks noChangeAspect="1"/>
            </p:cNvSpPr>
            <p:nvPr/>
          </p:nvSpPr>
          <p:spPr>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sp>
          <p:nvSpPr>
            <p:cNvPr id="75" name="Oval 174"/>
            <p:cNvSpPr>
              <a:spLocks noChangeAspect="1"/>
            </p:cNvSpPr>
            <p:nvPr/>
          </p:nvSpPr>
          <p:spPr>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sp>
          <p:nvSpPr>
            <p:cNvPr id="76" name="Oval 175"/>
            <p:cNvSpPr>
              <a:spLocks noChangeAspect="1"/>
            </p:cNvSpPr>
            <p:nvPr/>
          </p:nvSpPr>
          <p:spPr>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grpSp>
      <p:cxnSp>
        <p:nvCxnSpPr>
          <p:cNvPr id="77" name="直接连接符 76"/>
          <p:cNvCxnSpPr/>
          <p:nvPr/>
        </p:nvCxnSpPr>
        <p:spPr>
          <a:xfrm flipH="1">
            <a:off x="3187674" y="3302008"/>
            <a:ext cx="118348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78" name="图片 72" descr="交换机.png"/>
          <p:cNvPicPr>
            <a:picLocks noChangeAspect="1"/>
          </p:cNvPicPr>
          <p:nvPr/>
        </p:nvPicPr>
        <p:blipFill>
          <a:blip r:embed="rId7" cstate="print"/>
          <a:stretch>
            <a:fillRect/>
          </a:stretch>
        </p:blipFill>
        <p:spPr>
          <a:xfrm>
            <a:off x="2910332" y="3101183"/>
            <a:ext cx="489285" cy="401651"/>
          </a:xfrm>
          <a:prstGeom prst="rect">
            <a:avLst/>
          </a:prstGeom>
        </p:spPr>
      </p:pic>
      <p:pic>
        <p:nvPicPr>
          <p:cNvPr id="80"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364630" y="2008595"/>
            <a:ext cx="446281" cy="365139"/>
          </a:xfrm>
          <a:prstGeom prst="rect">
            <a:avLst/>
          </a:prstGeom>
        </p:spPr>
      </p:pic>
      <p:sp>
        <p:nvSpPr>
          <p:cNvPr id="82" name="文本框 81"/>
          <p:cNvSpPr txBox="1"/>
          <p:nvPr/>
        </p:nvSpPr>
        <p:spPr>
          <a:xfrm>
            <a:off x="2699296" y="2645390"/>
            <a:ext cx="924973" cy="461665"/>
          </a:xfrm>
          <a:prstGeom prst="rect">
            <a:avLst/>
          </a:prstGeom>
          <a:noFill/>
        </p:spPr>
        <p:txBody>
          <a:bodyPr wrap="square" rtlCol="0">
            <a:spAutoFit/>
          </a:bodyPr>
          <a:lstStyle/>
          <a:p>
            <a:pPr algn="ctr"/>
            <a:r>
              <a:rPr lang="ru-RU" sz="1200" b="1">
                <a:latin typeface="Huawei Sans" panose="020C0503030203020204" pitchFamily="34" charset="0"/>
              </a:rPr>
              <a:t>DHCP-сервер</a:t>
            </a:r>
          </a:p>
        </p:txBody>
      </p:sp>
      <p:sp>
        <p:nvSpPr>
          <p:cNvPr id="83" name="任意多边形 82"/>
          <p:cNvSpPr/>
          <p:nvPr/>
        </p:nvSpPr>
        <p:spPr>
          <a:xfrm>
            <a:off x="5302822" y="3510017"/>
            <a:ext cx="678764" cy="1715493"/>
          </a:xfrm>
          <a:custGeom>
            <a:avLst/>
            <a:gdLst>
              <a:gd name="connsiteX0" fmla="*/ 2082800 w 2082800"/>
              <a:gd name="connsiteY0" fmla="*/ 0 h 1557867"/>
              <a:gd name="connsiteX1" fmla="*/ 0 w 2082800"/>
              <a:gd name="connsiteY1" fmla="*/ 1557867 h 1557867"/>
              <a:gd name="connsiteX0" fmla="*/ 2048933 w 2048933"/>
              <a:gd name="connsiteY0" fmla="*/ 0 h 1634067"/>
              <a:gd name="connsiteX1" fmla="*/ 0 w 2048933"/>
              <a:gd name="connsiteY1" fmla="*/ 1634067 h 1634067"/>
              <a:gd name="connsiteX0" fmla="*/ 1905000 w 1905000"/>
              <a:gd name="connsiteY0" fmla="*/ 0 h 1600200"/>
              <a:gd name="connsiteX1" fmla="*/ 0 w 1905000"/>
              <a:gd name="connsiteY1" fmla="*/ 1600200 h 1600200"/>
              <a:gd name="connsiteX0" fmla="*/ 663992 w 663992"/>
              <a:gd name="connsiteY0" fmla="*/ 0 h 1391726"/>
              <a:gd name="connsiteX1" fmla="*/ 0 w 663992"/>
              <a:gd name="connsiteY1" fmla="*/ 1391726 h 1391726"/>
              <a:gd name="connsiteX0" fmla="*/ 975198 w 975198"/>
              <a:gd name="connsiteY0" fmla="*/ 0 h 1391726"/>
              <a:gd name="connsiteX1" fmla="*/ 311206 w 975198"/>
              <a:gd name="connsiteY1" fmla="*/ 1391726 h 1391726"/>
              <a:gd name="connsiteX0" fmla="*/ 1117230 w 1117230"/>
              <a:gd name="connsiteY0" fmla="*/ 0 h 1391726"/>
              <a:gd name="connsiteX1" fmla="*/ 453238 w 1117230"/>
              <a:gd name="connsiteY1" fmla="*/ 1391726 h 1391726"/>
              <a:gd name="connsiteX0" fmla="*/ 630509 w 814802"/>
              <a:gd name="connsiteY0" fmla="*/ 0 h 1249964"/>
              <a:gd name="connsiteX1" fmla="*/ 814801 w 814802"/>
              <a:gd name="connsiteY1" fmla="*/ 1249964 h 1249964"/>
              <a:gd name="connsiteX0" fmla="*/ 651315 w 835606"/>
              <a:gd name="connsiteY0" fmla="*/ 0 h 1249964"/>
              <a:gd name="connsiteX1" fmla="*/ 835607 w 835606"/>
              <a:gd name="connsiteY1" fmla="*/ 1249964 h 1249964"/>
              <a:gd name="connsiteX0" fmla="*/ 654346 w 831569"/>
              <a:gd name="connsiteY0" fmla="*/ 0 h 1201181"/>
              <a:gd name="connsiteX1" fmla="*/ 831568 w 831569"/>
              <a:gd name="connsiteY1" fmla="*/ 1201181 h 1201181"/>
              <a:gd name="connsiteX0" fmla="*/ 669762 w 811638"/>
              <a:gd name="connsiteY0" fmla="*/ 0 h 1223696"/>
              <a:gd name="connsiteX1" fmla="*/ 811639 w 811638"/>
              <a:gd name="connsiteY1" fmla="*/ 1223696 h 1223696"/>
              <a:gd name="connsiteX0" fmla="*/ 636448 w 856086"/>
              <a:gd name="connsiteY0" fmla="*/ 0 h 1193676"/>
              <a:gd name="connsiteX1" fmla="*/ 856085 w 856086"/>
              <a:gd name="connsiteY1" fmla="*/ 1193676 h 1193676"/>
              <a:gd name="connsiteX0" fmla="*/ 663539 w 819553"/>
              <a:gd name="connsiteY0" fmla="*/ 0 h 1189923"/>
              <a:gd name="connsiteX1" fmla="*/ 819554 w 819553"/>
              <a:gd name="connsiteY1" fmla="*/ 1189923 h 1189923"/>
              <a:gd name="connsiteX0" fmla="*/ 657390 w 827544"/>
              <a:gd name="connsiteY0" fmla="*/ 0 h 1133635"/>
              <a:gd name="connsiteX1" fmla="*/ 827543 w 827544"/>
              <a:gd name="connsiteY1" fmla="*/ 1133635 h 1133635"/>
              <a:gd name="connsiteX0" fmla="*/ 881541 w 1051693"/>
              <a:gd name="connsiteY0" fmla="*/ 0 h 1133635"/>
              <a:gd name="connsiteX1" fmla="*/ 1051694 w 1051693"/>
              <a:gd name="connsiteY1" fmla="*/ 1133635 h 1133635"/>
              <a:gd name="connsiteX0" fmla="*/ 978298 w 1148451"/>
              <a:gd name="connsiteY0" fmla="*/ 0 h 1133635"/>
              <a:gd name="connsiteX1" fmla="*/ 1148451 w 1148451"/>
              <a:gd name="connsiteY1" fmla="*/ 1133635 h 1133635"/>
              <a:gd name="connsiteX0" fmla="*/ 1060313 w 1060313"/>
              <a:gd name="connsiteY0" fmla="*/ 0 h 1234953"/>
              <a:gd name="connsiteX1" fmla="*/ 1046672 w 1060313"/>
              <a:gd name="connsiteY1" fmla="*/ 1234953 h 1234953"/>
              <a:gd name="connsiteX0" fmla="*/ 1087324 w 1087324"/>
              <a:gd name="connsiteY0" fmla="*/ 0 h 1294993"/>
              <a:gd name="connsiteX1" fmla="*/ 1017131 w 1087324"/>
              <a:gd name="connsiteY1" fmla="*/ 1294993 h 1294993"/>
              <a:gd name="connsiteX0" fmla="*/ 1043858 w 1065562"/>
              <a:gd name="connsiteY0" fmla="*/ 0 h 1238705"/>
              <a:gd name="connsiteX1" fmla="*/ 1065562 w 1065562"/>
              <a:gd name="connsiteY1" fmla="*/ 1238705 h 1238705"/>
            </a:gdLst>
            <a:ahLst/>
            <a:cxnLst>
              <a:cxn ang="0">
                <a:pos x="connsiteX0" y="connsiteY0"/>
              </a:cxn>
              <a:cxn ang="0">
                <a:pos x="connsiteX1" y="connsiteY1"/>
              </a:cxn>
            </a:cxnLst>
            <a:rect l="l" t="t" r="r" b="b"/>
            <a:pathLst>
              <a:path w="1065562" h="1238705">
                <a:moveTo>
                  <a:pt x="1043858" y="0"/>
                </a:moveTo>
                <a:cubicBezTo>
                  <a:pt x="-484459" y="545213"/>
                  <a:pt x="-210955" y="752281"/>
                  <a:pt x="1065562" y="1238705"/>
                </a:cubicBezTo>
              </a:path>
            </a:pathLst>
          </a:custGeom>
          <a:noFill/>
          <a:ln w="187325" cap="rnd">
            <a:solidFill>
              <a:srgbClr val="00B0F0">
                <a:alpha val="35000"/>
              </a:srgbClr>
            </a:solidFill>
            <a:prstDash val="solid"/>
            <a:headEnd type="none"/>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800" dirty="0">
              <a:latin typeface="Huawei Sans" panose="020C0503030203020204" pitchFamily="34" charset="0"/>
            </a:endParaRPr>
          </a:p>
        </p:txBody>
      </p:sp>
      <p:sp>
        <p:nvSpPr>
          <p:cNvPr id="103" name="任意多边形 102"/>
          <p:cNvSpPr/>
          <p:nvPr/>
        </p:nvSpPr>
        <p:spPr>
          <a:xfrm>
            <a:off x="3230267" y="3333315"/>
            <a:ext cx="2720907" cy="1850959"/>
          </a:xfrm>
          <a:custGeom>
            <a:avLst/>
            <a:gdLst>
              <a:gd name="connsiteX0" fmla="*/ 2082800 w 2082800"/>
              <a:gd name="connsiteY0" fmla="*/ 0 h 1557867"/>
              <a:gd name="connsiteX1" fmla="*/ 0 w 2082800"/>
              <a:gd name="connsiteY1" fmla="*/ 1557867 h 1557867"/>
              <a:gd name="connsiteX0" fmla="*/ 2048933 w 2048933"/>
              <a:gd name="connsiteY0" fmla="*/ 0 h 1634067"/>
              <a:gd name="connsiteX1" fmla="*/ 0 w 2048933"/>
              <a:gd name="connsiteY1" fmla="*/ 1634067 h 1634067"/>
              <a:gd name="connsiteX0" fmla="*/ 1905000 w 1905000"/>
              <a:gd name="connsiteY0" fmla="*/ 0 h 1600200"/>
              <a:gd name="connsiteX1" fmla="*/ 0 w 1905000"/>
              <a:gd name="connsiteY1" fmla="*/ 1600200 h 1600200"/>
              <a:gd name="connsiteX0" fmla="*/ 663992 w 663992"/>
              <a:gd name="connsiteY0" fmla="*/ 0 h 1391726"/>
              <a:gd name="connsiteX1" fmla="*/ 0 w 663992"/>
              <a:gd name="connsiteY1" fmla="*/ 1391726 h 1391726"/>
              <a:gd name="connsiteX0" fmla="*/ 975198 w 975198"/>
              <a:gd name="connsiteY0" fmla="*/ 0 h 1391726"/>
              <a:gd name="connsiteX1" fmla="*/ 311206 w 975198"/>
              <a:gd name="connsiteY1" fmla="*/ 1391726 h 1391726"/>
              <a:gd name="connsiteX0" fmla="*/ 1117230 w 1117230"/>
              <a:gd name="connsiteY0" fmla="*/ 0 h 1391726"/>
              <a:gd name="connsiteX1" fmla="*/ 453238 w 1117230"/>
              <a:gd name="connsiteY1" fmla="*/ 1391726 h 1391726"/>
              <a:gd name="connsiteX0" fmla="*/ 630509 w 814802"/>
              <a:gd name="connsiteY0" fmla="*/ 0 h 1249964"/>
              <a:gd name="connsiteX1" fmla="*/ 814801 w 814802"/>
              <a:gd name="connsiteY1" fmla="*/ 1249964 h 1249964"/>
              <a:gd name="connsiteX0" fmla="*/ 651315 w 835606"/>
              <a:gd name="connsiteY0" fmla="*/ 0 h 1249964"/>
              <a:gd name="connsiteX1" fmla="*/ 835607 w 835606"/>
              <a:gd name="connsiteY1" fmla="*/ 1249964 h 1249964"/>
              <a:gd name="connsiteX0" fmla="*/ 654346 w 831569"/>
              <a:gd name="connsiteY0" fmla="*/ 0 h 1201181"/>
              <a:gd name="connsiteX1" fmla="*/ 831568 w 831569"/>
              <a:gd name="connsiteY1" fmla="*/ 1201181 h 1201181"/>
              <a:gd name="connsiteX0" fmla="*/ 669762 w 811638"/>
              <a:gd name="connsiteY0" fmla="*/ 0 h 1223696"/>
              <a:gd name="connsiteX1" fmla="*/ 811639 w 811638"/>
              <a:gd name="connsiteY1" fmla="*/ 1223696 h 1223696"/>
              <a:gd name="connsiteX0" fmla="*/ 636448 w 856086"/>
              <a:gd name="connsiteY0" fmla="*/ 0 h 1193676"/>
              <a:gd name="connsiteX1" fmla="*/ 856085 w 856086"/>
              <a:gd name="connsiteY1" fmla="*/ 1193676 h 1193676"/>
              <a:gd name="connsiteX0" fmla="*/ 663539 w 819553"/>
              <a:gd name="connsiteY0" fmla="*/ 0 h 1189923"/>
              <a:gd name="connsiteX1" fmla="*/ 819554 w 819553"/>
              <a:gd name="connsiteY1" fmla="*/ 1189923 h 1189923"/>
              <a:gd name="connsiteX0" fmla="*/ 657390 w 827544"/>
              <a:gd name="connsiteY0" fmla="*/ 0 h 1133635"/>
              <a:gd name="connsiteX1" fmla="*/ 827543 w 827544"/>
              <a:gd name="connsiteY1" fmla="*/ 1133635 h 1133635"/>
              <a:gd name="connsiteX0" fmla="*/ 881541 w 1051693"/>
              <a:gd name="connsiteY0" fmla="*/ 0 h 1133635"/>
              <a:gd name="connsiteX1" fmla="*/ 1051694 w 1051693"/>
              <a:gd name="connsiteY1" fmla="*/ 1133635 h 1133635"/>
              <a:gd name="connsiteX0" fmla="*/ 978298 w 1148451"/>
              <a:gd name="connsiteY0" fmla="*/ 0 h 1133635"/>
              <a:gd name="connsiteX1" fmla="*/ 1148451 w 1148451"/>
              <a:gd name="connsiteY1" fmla="*/ 1133635 h 1133635"/>
              <a:gd name="connsiteX0" fmla="*/ 1060313 w 1060313"/>
              <a:gd name="connsiteY0" fmla="*/ 0 h 1234953"/>
              <a:gd name="connsiteX1" fmla="*/ 1046672 w 1060313"/>
              <a:gd name="connsiteY1" fmla="*/ 1234953 h 1234953"/>
              <a:gd name="connsiteX0" fmla="*/ 1087324 w 1087324"/>
              <a:gd name="connsiteY0" fmla="*/ 0 h 1294993"/>
              <a:gd name="connsiteX1" fmla="*/ 1017131 w 1087324"/>
              <a:gd name="connsiteY1" fmla="*/ 1294993 h 1294993"/>
              <a:gd name="connsiteX0" fmla="*/ 1043858 w 1065562"/>
              <a:gd name="connsiteY0" fmla="*/ 0 h 1238705"/>
              <a:gd name="connsiteX1" fmla="*/ 1065562 w 1065562"/>
              <a:gd name="connsiteY1" fmla="*/ 1238705 h 1238705"/>
              <a:gd name="connsiteX0" fmla="*/ 4442244 w 4442245"/>
              <a:gd name="connsiteY0" fmla="*/ 0 h 1360975"/>
              <a:gd name="connsiteX1" fmla="*/ 250559 w 4442245"/>
              <a:gd name="connsiteY1" fmla="*/ 1360975 h 1360975"/>
              <a:gd name="connsiteX0" fmla="*/ 4191685 w 4191685"/>
              <a:gd name="connsiteY0" fmla="*/ 0 h 1360975"/>
              <a:gd name="connsiteX1" fmla="*/ 0 w 4191685"/>
              <a:gd name="connsiteY1" fmla="*/ 1360975 h 1360975"/>
              <a:gd name="connsiteX0" fmla="*/ 4191685 w 4191685"/>
              <a:gd name="connsiteY0" fmla="*/ 0 h 1360975"/>
              <a:gd name="connsiteX1" fmla="*/ 0 w 4191685"/>
              <a:gd name="connsiteY1" fmla="*/ 1360975 h 1360975"/>
              <a:gd name="connsiteX0" fmla="*/ 4191685 w 4191685"/>
              <a:gd name="connsiteY0" fmla="*/ 0 h 1360975"/>
              <a:gd name="connsiteX1" fmla="*/ 0 w 4191685"/>
              <a:gd name="connsiteY1" fmla="*/ 1360975 h 1360975"/>
              <a:gd name="connsiteX0" fmla="*/ 4271434 w 4271434"/>
              <a:gd name="connsiteY0" fmla="*/ 0 h 1336521"/>
              <a:gd name="connsiteX1" fmla="*/ 0 w 4271434"/>
              <a:gd name="connsiteY1" fmla="*/ 1336521 h 1336521"/>
              <a:gd name="connsiteX0" fmla="*/ 4271434 w 4271434"/>
              <a:gd name="connsiteY0" fmla="*/ 0 h 1336521"/>
              <a:gd name="connsiteX1" fmla="*/ 0 w 4271434"/>
              <a:gd name="connsiteY1" fmla="*/ 1336521 h 1336521"/>
            </a:gdLst>
            <a:ahLst/>
            <a:cxnLst>
              <a:cxn ang="0">
                <a:pos x="connsiteX0" y="connsiteY0"/>
              </a:cxn>
              <a:cxn ang="0">
                <a:pos x="connsiteX1" y="connsiteY1"/>
              </a:cxn>
            </a:cxnLst>
            <a:rect l="l" t="t" r="r" b="b"/>
            <a:pathLst>
              <a:path w="4271434" h="1336521">
                <a:moveTo>
                  <a:pt x="4271434" y="0"/>
                </a:moveTo>
                <a:cubicBezTo>
                  <a:pt x="2636786" y="160060"/>
                  <a:pt x="1700770" y="385469"/>
                  <a:pt x="0" y="1336521"/>
                </a:cubicBezTo>
              </a:path>
            </a:pathLst>
          </a:custGeom>
          <a:noFill/>
          <a:ln w="187325" cap="rnd">
            <a:solidFill>
              <a:srgbClr val="00B0F0">
                <a:alpha val="35000"/>
              </a:srgbClr>
            </a:solidFill>
            <a:prstDash val="solid"/>
            <a:headEnd type="none"/>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800" dirty="0">
              <a:latin typeface="Huawei Sans" panose="020C0503030203020204" pitchFamily="34" charset="0"/>
            </a:endParaRPr>
          </a:p>
        </p:txBody>
      </p:sp>
      <p:cxnSp>
        <p:nvCxnSpPr>
          <p:cNvPr id="104" name="直接箭头连接符 103"/>
          <p:cNvCxnSpPr/>
          <p:nvPr/>
        </p:nvCxnSpPr>
        <p:spPr>
          <a:xfrm>
            <a:off x="2878950" y="1580099"/>
            <a:ext cx="1329156" cy="0"/>
          </a:xfrm>
          <a:prstGeom prst="straightConnector1">
            <a:avLst/>
          </a:prstGeom>
          <a:noFill/>
          <a:ln w="203200" cap="rnd">
            <a:solidFill>
              <a:srgbClr val="00B0F0">
                <a:alpha val="35000"/>
              </a:srgbClr>
            </a:solidFill>
            <a:prstDash val="solid"/>
            <a:headEnd type="none"/>
            <a:tailEnd type="none"/>
          </a:ln>
        </p:spPr>
        <p:style>
          <a:lnRef idx="2">
            <a:schemeClr val="accent1">
              <a:shade val="50000"/>
            </a:schemeClr>
          </a:lnRef>
          <a:fillRef idx="1">
            <a:schemeClr val="accent1"/>
          </a:fillRef>
          <a:effectRef idx="0">
            <a:schemeClr val="accent1"/>
          </a:effectRef>
          <a:fontRef idx="minor">
            <a:schemeClr val="lt1"/>
          </a:fontRef>
        </p:style>
      </p:cxnSp>
      <p:sp>
        <p:nvSpPr>
          <p:cNvPr id="105" name="文本框 104"/>
          <p:cNvSpPr txBox="1"/>
          <p:nvPr/>
        </p:nvSpPr>
        <p:spPr>
          <a:xfrm>
            <a:off x="2738321" y="1414803"/>
            <a:ext cx="1610413" cy="27239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defPPr>
              <a:defRPr lang="en-US"/>
            </a:defPPr>
            <a:lvl1pPr algn="ctr">
              <a:defRPr b="1">
                <a:solidFill>
                  <a:prstClr val="white"/>
                </a:solidFill>
                <a:latin typeface="Arial"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ru-RU" sz="1200" dirty="0">
                <a:solidFill>
                  <a:schemeClr val="tx1"/>
                </a:solidFill>
                <a:latin typeface="Huawei Sans" panose="020C0503030203020204" pitchFamily="34" charset="0"/>
              </a:rPr>
              <a:t>Туннель CAPWAP</a:t>
            </a:r>
          </a:p>
        </p:txBody>
      </p:sp>
      <p:sp>
        <p:nvSpPr>
          <p:cNvPr id="106" name="文本框 105"/>
          <p:cNvSpPr txBox="1"/>
          <p:nvPr/>
        </p:nvSpPr>
        <p:spPr>
          <a:xfrm rot="20140990">
            <a:off x="4621763" y="3481419"/>
            <a:ext cx="806631" cy="276999"/>
          </a:xfrm>
          <a:prstGeom prst="rect">
            <a:avLst/>
          </a:prstGeom>
          <a:noFill/>
        </p:spPr>
        <p:txBody>
          <a:bodyPr wrap="none" rtlCol="0">
            <a:spAutoFit/>
          </a:bodyPr>
          <a:lstStyle/>
          <a:p>
            <a:r>
              <a:rPr lang="ru-RU" sz="1200">
                <a:latin typeface="Huawei Sans" panose="020C0503030203020204" pitchFamily="34" charset="0"/>
              </a:rPr>
              <a:t>CAPWAP</a:t>
            </a:r>
          </a:p>
        </p:txBody>
      </p:sp>
      <p:sp>
        <p:nvSpPr>
          <p:cNvPr id="107" name="文本框 106"/>
          <p:cNvSpPr txBox="1"/>
          <p:nvPr/>
        </p:nvSpPr>
        <p:spPr>
          <a:xfrm rot="18717540">
            <a:off x="5129420" y="3792660"/>
            <a:ext cx="806631" cy="276999"/>
          </a:xfrm>
          <a:prstGeom prst="rect">
            <a:avLst/>
          </a:prstGeom>
          <a:noFill/>
        </p:spPr>
        <p:txBody>
          <a:bodyPr wrap="none" rtlCol="0">
            <a:spAutoFit/>
          </a:bodyPr>
          <a:lstStyle/>
          <a:p>
            <a:r>
              <a:rPr lang="ru-RU" sz="1200">
                <a:latin typeface="Huawei Sans" panose="020C0503030203020204" pitchFamily="34" charset="0"/>
              </a:rPr>
              <a:t>CAPWAP</a:t>
            </a:r>
          </a:p>
        </p:txBody>
      </p:sp>
      <p:sp>
        <p:nvSpPr>
          <p:cNvPr id="108" name="Right Arrow 157"/>
          <p:cNvSpPr/>
          <p:nvPr/>
        </p:nvSpPr>
        <p:spPr>
          <a:xfrm>
            <a:off x="6197441" y="3739552"/>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9" name="isḻïḑe">
            <a:extLst>
              <a:ext uri="{FF2B5EF4-FFF2-40B4-BE49-F238E27FC236}">
                <a16:creationId xmlns:a16="http://schemas.microsoft.com/office/drawing/2014/main" xmlns="" id="{24CBC826-002E-4B71-8291-B729E4BED0E3}"/>
              </a:ext>
            </a:extLst>
          </p:cNvPr>
          <p:cNvSpPr txBox="1"/>
          <p:nvPr/>
        </p:nvSpPr>
        <p:spPr bwMode="ltGray">
          <a:xfrm>
            <a:off x="835785" y="1722141"/>
            <a:ext cx="1626064" cy="27918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en-US"/>
            </a:defPPr>
            <a:lvl1pPr defTabSz="914377">
              <a:lnSpc>
                <a:spcPct val="100000"/>
              </a:lnSpc>
              <a:spcBef>
                <a:spcPct val="0"/>
              </a:spcBef>
              <a:defRPr sz="1200">
                <a:solidFill>
                  <a:schemeClr val="bg1">
                    <a:lumMod val="65000"/>
                  </a:schemeClr>
                </a:solidFill>
                <a:latin typeface="Huawei Sans" panose="020C0503030203020204" pitchFamily="34" charset="0"/>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r>
              <a:rPr lang="ru-RU"/>
              <a:t>Выделение IP-адреса</a:t>
            </a:r>
          </a:p>
        </p:txBody>
      </p:sp>
      <p:sp>
        <p:nvSpPr>
          <p:cNvPr id="124" name="ïšļïďe">
            <a:extLst>
              <a:ext uri="{FF2B5EF4-FFF2-40B4-BE49-F238E27FC236}">
                <a16:creationId xmlns:a16="http://schemas.microsoft.com/office/drawing/2014/main" xmlns="" id="{FB41FAD4-0BA5-4580-B72E-A6BFF22F8784}"/>
              </a:ext>
            </a:extLst>
          </p:cNvPr>
          <p:cNvSpPr txBox="1"/>
          <p:nvPr/>
        </p:nvSpPr>
        <p:spPr bwMode="auto">
          <a:xfrm>
            <a:off x="835785" y="2584713"/>
            <a:ext cx="1575088" cy="4638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en-US"/>
            </a:defPPr>
            <a:lvl1pPr defTabSz="914377">
              <a:lnSpc>
                <a:spcPct val="100000"/>
              </a:lnSpc>
              <a:spcBef>
                <a:spcPct val="0"/>
              </a:spcBef>
              <a:defRPr sz="1200" b="1">
                <a:latin typeface="Huawei Sans" panose="020C0503030203020204" pitchFamily="34" charset="0"/>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r>
              <a:rPr lang="ru-RU" dirty="0"/>
              <a:t>Установление </a:t>
            </a:r>
            <a:br>
              <a:rPr lang="ru-RU" dirty="0"/>
            </a:br>
            <a:r>
              <a:rPr lang="ru-RU" dirty="0"/>
              <a:t>туннеля CAPWAP</a:t>
            </a:r>
          </a:p>
        </p:txBody>
      </p:sp>
      <p:sp>
        <p:nvSpPr>
          <p:cNvPr id="125" name="ïṧļíḍê">
            <a:extLst>
              <a:ext uri="{FF2B5EF4-FFF2-40B4-BE49-F238E27FC236}">
                <a16:creationId xmlns:a16="http://schemas.microsoft.com/office/drawing/2014/main" xmlns="" id="{D1BCCD92-D45A-41F7-960F-30FC35568CBF}"/>
              </a:ext>
            </a:extLst>
          </p:cNvPr>
          <p:cNvSpPr txBox="1"/>
          <p:nvPr/>
        </p:nvSpPr>
        <p:spPr bwMode="ltGray">
          <a:xfrm>
            <a:off x="835785" y="3631949"/>
            <a:ext cx="1398438" cy="27918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ru-RU" sz="1200">
                <a:solidFill>
                  <a:schemeClr val="bg1">
                    <a:lumMod val="65000"/>
                  </a:schemeClr>
                </a:solidFill>
                <a:latin typeface="Huawei Sans" panose="020C0503030203020204" pitchFamily="34" charset="0"/>
              </a:rPr>
              <a:t>Контроль доступа AP</a:t>
            </a:r>
          </a:p>
        </p:txBody>
      </p:sp>
      <p:sp>
        <p:nvSpPr>
          <p:cNvPr id="126" name="îş1iḍê">
            <a:extLst>
              <a:ext uri="{FF2B5EF4-FFF2-40B4-BE49-F238E27FC236}">
                <a16:creationId xmlns:a16="http://schemas.microsoft.com/office/drawing/2014/main" xmlns="" id="{F0B068A5-560A-4DB9-9ABC-E179FB4B53B1}"/>
              </a:ext>
            </a:extLst>
          </p:cNvPr>
          <p:cNvSpPr txBox="1"/>
          <p:nvPr/>
        </p:nvSpPr>
        <p:spPr bwMode="ltGray">
          <a:xfrm>
            <a:off x="835785" y="4494521"/>
            <a:ext cx="997687" cy="4638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ru-RU" sz="1200">
                <a:solidFill>
                  <a:schemeClr val="bg1">
                    <a:lumMod val="65000"/>
                  </a:schemeClr>
                </a:solidFill>
                <a:latin typeface="Huawei Sans" panose="020C0503030203020204" pitchFamily="34" charset="0"/>
              </a:rPr>
              <a:t>Обновление AP</a:t>
            </a:r>
          </a:p>
          <a:p>
            <a:pPr eaLnBrk="1" hangingPunct="1">
              <a:lnSpc>
                <a:spcPct val="100000"/>
              </a:lnSpc>
              <a:spcBef>
                <a:spcPct val="0"/>
              </a:spcBef>
            </a:pPr>
            <a:r>
              <a:rPr lang="ru-RU" sz="1200">
                <a:solidFill>
                  <a:schemeClr val="bg1">
                    <a:lumMod val="65000"/>
                  </a:schemeClr>
                </a:solidFill>
                <a:latin typeface="Huawei Sans" panose="020C0503030203020204" pitchFamily="34" charset="0"/>
              </a:rPr>
              <a:t>(Опционально)</a:t>
            </a:r>
          </a:p>
        </p:txBody>
      </p:sp>
      <p:sp>
        <p:nvSpPr>
          <p:cNvPr id="127" name="íşḻïďe">
            <a:extLst>
              <a:ext uri="{FF2B5EF4-FFF2-40B4-BE49-F238E27FC236}">
                <a16:creationId xmlns:a16="http://schemas.microsoft.com/office/drawing/2014/main" xmlns="" id="{05246D82-A4F5-42F2-854D-C3D348D160CE}"/>
              </a:ext>
            </a:extLst>
          </p:cNvPr>
          <p:cNvSpPr txBox="1"/>
          <p:nvPr/>
        </p:nvSpPr>
        <p:spPr bwMode="ltGray">
          <a:xfrm>
            <a:off x="835785" y="5449425"/>
            <a:ext cx="1866514" cy="4638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ru-RU" sz="1200" dirty="0">
                <a:solidFill>
                  <a:schemeClr val="bg1">
                    <a:lumMod val="65000"/>
                  </a:schemeClr>
                </a:solidFill>
                <a:latin typeface="Huawei Sans" panose="020C0503030203020204" pitchFamily="34" charset="0"/>
              </a:rPr>
              <a:t>Обеспечение работы </a:t>
            </a:r>
            <a:br>
              <a:rPr lang="ru-RU" sz="1200" dirty="0">
                <a:solidFill>
                  <a:schemeClr val="bg1">
                    <a:lumMod val="65000"/>
                  </a:schemeClr>
                </a:solidFill>
                <a:latin typeface="Huawei Sans" panose="020C0503030203020204" pitchFamily="34" charset="0"/>
              </a:rPr>
            </a:br>
            <a:r>
              <a:rPr lang="ru-RU" sz="1200" dirty="0">
                <a:solidFill>
                  <a:schemeClr val="bg1">
                    <a:lumMod val="65000"/>
                  </a:schemeClr>
                </a:solidFill>
                <a:latin typeface="Huawei Sans" panose="020C0503030203020204" pitchFamily="34" charset="0"/>
              </a:rPr>
              <a:t>туннеля CAPWAP</a:t>
            </a:r>
          </a:p>
        </p:txBody>
      </p:sp>
      <p:cxnSp>
        <p:nvCxnSpPr>
          <p:cNvPr id="133" name="直接连接符 132">
            <a:extLst>
              <a:ext uri="{FF2B5EF4-FFF2-40B4-BE49-F238E27FC236}">
                <a16:creationId xmlns:a16="http://schemas.microsoft.com/office/drawing/2014/main" xmlns="" id="{4AA622A8-8183-4782-A4A5-6DF01B92BB53}"/>
              </a:ext>
            </a:extLst>
          </p:cNvPr>
          <p:cNvCxnSpPr/>
          <p:nvPr/>
        </p:nvCxnSpPr>
        <p:spPr bwMode="gray">
          <a:xfrm>
            <a:off x="665526" y="1488374"/>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134" name="组合 133"/>
          <p:cNvGrpSpPr/>
          <p:nvPr/>
        </p:nvGrpSpPr>
        <p:grpSpPr bwMode="ltGray">
          <a:xfrm>
            <a:off x="485526" y="3590251"/>
            <a:ext cx="360000" cy="360000"/>
            <a:chOff x="4939189" y="1253075"/>
            <a:chExt cx="532084" cy="532082"/>
          </a:xfrm>
        </p:grpSpPr>
        <p:sp>
          <p:nvSpPr>
            <p:cNvPr id="135" name="iṩ1îdè">
              <a:extLst>
                <a:ext uri="{FF2B5EF4-FFF2-40B4-BE49-F238E27FC236}">
                  <a16:creationId xmlns:a16="http://schemas.microsoft.com/office/drawing/2014/main" xmlns="" id="{7F2033B8-3D85-4EBC-B06A-35DC8DC5989D}"/>
                </a:ext>
              </a:extLst>
            </p:cNvPr>
            <p:cNvSpPr/>
            <p:nvPr/>
          </p:nvSpPr>
          <p:spPr bwMode="ltGray">
            <a:xfrm rot="10800000" flipV="1">
              <a:off x="4939189"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en-US" dirty="0">
                <a:solidFill>
                  <a:schemeClr val="lt1"/>
                </a:solidFill>
                <a:latin typeface="Huawei Sans" panose="020C0503030203020204" pitchFamily="34" charset="0"/>
              </a:endParaRPr>
            </a:p>
          </p:txBody>
        </p:sp>
        <p:sp>
          <p:nvSpPr>
            <p:cNvPr id="136" name="íṧľïḍè">
              <a:extLst>
                <a:ext uri="{FF2B5EF4-FFF2-40B4-BE49-F238E27FC236}">
                  <a16:creationId xmlns:a16="http://schemas.microsoft.com/office/drawing/2014/main" xmlns="" id="{67C630C0-B65A-4B15-BF86-DFDDDEBC1DAB}"/>
                </a:ext>
              </a:extLst>
            </p:cNvPr>
            <p:cNvSpPr/>
            <p:nvPr/>
          </p:nvSpPr>
          <p:spPr bwMode="ltGray">
            <a:xfrm>
              <a:off x="5087365" y="1401420"/>
              <a:ext cx="235733" cy="235390"/>
            </a:xfrm>
            <a:custGeom>
              <a:avLst/>
              <a:gdLst>
                <a:gd name="T0" fmla="*/ 6270 w 7104"/>
                <a:gd name="T1" fmla="*/ 835 h 7104"/>
                <a:gd name="T2" fmla="*/ 3243 w 7104"/>
                <a:gd name="T3" fmla="*/ 835 h 7104"/>
                <a:gd name="T4" fmla="*/ 3076 w 7104"/>
                <a:gd name="T5" fmla="*/ 3675 h 7104"/>
                <a:gd name="T6" fmla="*/ 2661 w 7104"/>
                <a:gd name="T7" fmla="*/ 4091 h 7104"/>
                <a:gd name="T8" fmla="*/ 2516 w 7104"/>
                <a:gd name="T9" fmla="*/ 3946 h 7104"/>
                <a:gd name="T10" fmla="*/ 2163 w 7104"/>
                <a:gd name="T11" fmla="*/ 3946 h 7104"/>
                <a:gd name="T12" fmla="*/ 275 w 7104"/>
                <a:gd name="T13" fmla="*/ 5834 h 7104"/>
                <a:gd name="T14" fmla="*/ 275 w 7104"/>
                <a:gd name="T15" fmla="*/ 6829 h 7104"/>
                <a:gd name="T16" fmla="*/ 1271 w 7104"/>
                <a:gd name="T17" fmla="*/ 6829 h 7104"/>
                <a:gd name="T18" fmla="*/ 3158 w 7104"/>
                <a:gd name="T19" fmla="*/ 4942 h 7104"/>
                <a:gd name="T20" fmla="*/ 3158 w 7104"/>
                <a:gd name="T21" fmla="*/ 4588 h 7104"/>
                <a:gd name="T22" fmla="*/ 3014 w 7104"/>
                <a:gd name="T23" fmla="*/ 4444 h 7104"/>
                <a:gd name="T24" fmla="*/ 3430 w 7104"/>
                <a:gd name="T25" fmla="*/ 4028 h 7104"/>
                <a:gd name="T26" fmla="*/ 6270 w 7104"/>
                <a:gd name="T27" fmla="*/ 3862 h 7104"/>
                <a:gd name="T28" fmla="*/ 6270 w 7104"/>
                <a:gd name="T29" fmla="*/ 835 h 7104"/>
                <a:gd name="T30" fmla="*/ 5497 w 7104"/>
                <a:gd name="T31" fmla="*/ 2856 h 7104"/>
                <a:gd name="T32" fmla="*/ 5497 w 7104"/>
                <a:gd name="T33" fmla="*/ 3356 h 7104"/>
                <a:gd name="T34" fmla="*/ 5247 w 7104"/>
                <a:gd name="T35" fmla="*/ 3606 h 7104"/>
                <a:gd name="T36" fmla="*/ 4248 w 7104"/>
                <a:gd name="T37" fmla="*/ 3606 h 7104"/>
                <a:gd name="T38" fmla="*/ 3999 w 7104"/>
                <a:gd name="T39" fmla="*/ 3356 h 7104"/>
                <a:gd name="T40" fmla="*/ 3999 w 7104"/>
                <a:gd name="T41" fmla="*/ 2856 h 7104"/>
                <a:gd name="T42" fmla="*/ 4198 w 7104"/>
                <a:gd name="T43" fmla="*/ 2348 h 7104"/>
                <a:gd name="T44" fmla="*/ 4748 w 7104"/>
                <a:gd name="T45" fmla="*/ 1091 h 7104"/>
                <a:gd name="T46" fmla="*/ 5298 w 7104"/>
                <a:gd name="T47" fmla="*/ 2348 h 7104"/>
                <a:gd name="T48" fmla="*/ 5497 w 7104"/>
                <a:gd name="T49" fmla="*/ 2856 h 7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04" h="7104">
                  <a:moveTo>
                    <a:pt x="6270" y="835"/>
                  </a:moveTo>
                  <a:cubicBezTo>
                    <a:pt x="5435" y="0"/>
                    <a:pt x="4077" y="0"/>
                    <a:pt x="3243" y="835"/>
                  </a:cubicBezTo>
                  <a:cubicBezTo>
                    <a:pt x="2468" y="1610"/>
                    <a:pt x="2412" y="2836"/>
                    <a:pt x="3076" y="3675"/>
                  </a:cubicBezTo>
                  <a:lnTo>
                    <a:pt x="2661" y="4091"/>
                  </a:lnTo>
                  <a:lnTo>
                    <a:pt x="2516" y="3946"/>
                  </a:lnTo>
                  <a:cubicBezTo>
                    <a:pt x="2419" y="3849"/>
                    <a:pt x="2261" y="3849"/>
                    <a:pt x="2163" y="3946"/>
                  </a:cubicBezTo>
                  <a:lnTo>
                    <a:pt x="275" y="5834"/>
                  </a:lnTo>
                  <a:cubicBezTo>
                    <a:pt x="0" y="6109"/>
                    <a:pt x="0" y="6554"/>
                    <a:pt x="275" y="6829"/>
                  </a:cubicBezTo>
                  <a:cubicBezTo>
                    <a:pt x="550" y="7104"/>
                    <a:pt x="996" y="7104"/>
                    <a:pt x="1271" y="6829"/>
                  </a:cubicBezTo>
                  <a:lnTo>
                    <a:pt x="3158" y="4942"/>
                  </a:lnTo>
                  <a:cubicBezTo>
                    <a:pt x="3256" y="4844"/>
                    <a:pt x="3256" y="4686"/>
                    <a:pt x="3158" y="4588"/>
                  </a:cubicBezTo>
                  <a:lnTo>
                    <a:pt x="3014" y="4444"/>
                  </a:lnTo>
                  <a:lnTo>
                    <a:pt x="3430" y="4028"/>
                  </a:lnTo>
                  <a:cubicBezTo>
                    <a:pt x="4269" y="4692"/>
                    <a:pt x="5495" y="4637"/>
                    <a:pt x="6270" y="3862"/>
                  </a:cubicBezTo>
                  <a:cubicBezTo>
                    <a:pt x="7104" y="3027"/>
                    <a:pt x="7104" y="1670"/>
                    <a:pt x="6270" y="835"/>
                  </a:cubicBezTo>
                  <a:close/>
                  <a:moveTo>
                    <a:pt x="5497" y="2856"/>
                  </a:moveTo>
                  <a:lnTo>
                    <a:pt x="5497" y="3356"/>
                  </a:lnTo>
                  <a:cubicBezTo>
                    <a:pt x="5497" y="3494"/>
                    <a:pt x="5385" y="3606"/>
                    <a:pt x="5247" y="3606"/>
                  </a:cubicBezTo>
                  <a:lnTo>
                    <a:pt x="4248" y="3606"/>
                  </a:lnTo>
                  <a:cubicBezTo>
                    <a:pt x="4110" y="3606"/>
                    <a:pt x="3999" y="3494"/>
                    <a:pt x="3999" y="3356"/>
                  </a:cubicBezTo>
                  <a:lnTo>
                    <a:pt x="3999" y="2856"/>
                  </a:lnTo>
                  <a:cubicBezTo>
                    <a:pt x="3999" y="2660"/>
                    <a:pt x="4074" y="2482"/>
                    <a:pt x="4198" y="2348"/>
                  </a:cubicBezTo>
                  <a:cubicBezTo>
                    <a:pt x="3757" y="1871"/>
                    <a:pt x="4095" y="1091"/>
                    <a:pt x="4748" y="1091"/>
                  </a:cubicBezTo>
                  <a:cubicBezTo>
                    <a:pt x="5400" y="1091"/>
                    <a:pt x="5739" y="1871"/>
                    <a:pt x="5298" y="2348"/>
                  </a:cubicBezTo>
                  <a:cubicBezTo>
                    <a:pt x="5422" y="2482"/>
                    <a:pt x="5497" y="2660"/>
                    <a:pt x="5497" y="2856"/>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137" name="组合 136"/>
          <p:cNvGrpSpPr/>
          <p:nvPr/>
        </p:nvGrpSpPr>
        <p:grpSpPr bwMode="ltGray">
          <a:xfrm>
            <a:off x="485526" y="4545801"/>
            <a:ext cx="360000" cy="360000"/>
            <a:chOff x="6792271" y="1253075"/>
            <a:chExt cx="532084" cy="532082"/>
          </a:xfrm>
        </p:grpSpPr>
        <p:sp>
          <p:nvSpPr>
            <p:cNvPr id="138" name="íŝlíďé">
              <a:extLst>
                <a:ext uri="{FF2B5EF4-FFF2-40B4-BE49-F238E27FC236}">
                  <a16:creationId xmlns:a16="http://schemas.microsoft.com/office/drawing/2014/main" xmlns="" id="{E7C05249-EC6B-4A31-B592-1B7DA1FC1C4D}"/>
                </a:ext>
              </a:extLst>
            </p:cNvPr>
            <p:cNvSpPr/>
            <p:nvPr/>
          </p:nvSpPr>
          <p:spPr bwMode="ltGray">
            <a:xfrm rot="10800000" flipV="1">
              <a:off x="6792271"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en-US" dirty="0">
                <a:solidFill>
                  <a:schemeClr val="lt1"/>
                </a:solidFill>
                <a:latin typeface="Huawei Sans" panose="020C0503030203020204" pitchFamily="34" charset="0"/>
              </a:endParaRPr>
            </a:p>
          </p:txBody>
        </p:sp>
        <p:sp>
          <p:nvSpPr>
            <p:cNvPr id="139" name="iślîḓé">
              <a:extLst>
                <a:ext uri="{FF2B5EF4-FFF2-40B4-BE49-F238E27FC236}">
                  <a16:creationId xmlns:a16="http://schemas.microsoft.com/office/drawing/2014/main" xmlns="" id="{BE7CCCC9-8065-4F6A-AAE6-681F89B69718}"/>
                </a:ext>
              </a:extLst>
            </p:cNvPr>
            <p:cNvSpPr/>
            <p:nvPr/>
          </p:nvSpPr>
          <p:spPr bwMode="ltGray">
            <a:xfrm>
              <a:off x="6940747" y="1401249"/>
              <a:ext cx="235131" cy="235732"/>
            </a:xfrm>
            <a:custGeom>
              <a:avLst/>
              <a:gdLst>
                <a:gd name="connsiteX0" fmla="*/ 283655 w 606580"/>
                <a:gd name="connsiteY0" fmla="*/ 180789 h 608133"/>
                <a:gd name="connsiteX1" fmla="*/ 463969 w 606580"/>
                <a:gd name="connsiteY1" fmla="*/ 329895 h 608133"/>
                <a:gd name="connsiteX2" fmla="*/ 467288 w 606580"/>
                <a:gd name="connsiteY2" fmla="*/ 329803 h 608133"/>
                <a:gd name="connsiteX3" fmla="*/ 606580 w 606580"/>
                <a:gd name="connsiteY3" fmla="*/ 468968 h 608133"/>
                <a:gd name="connsiteX4" fmla="*/ 467288 w 606580"/>
                <a:gd name="connsiteY4" fmla="*/ 608133 h 608133"/>
                <a:gd name="connsiteX5" fmla="*/ 92278 w 606580"/>
                <a:gd name="connsiteY5" fmla="*/ 608133 h 608133"/>
                <a:gd name="connsiteX6" fmla="*/ 0 w 606580"/>
                <a:gd name="connsiteY6" fmla="*/ 508177 h 608133"/>
                <a:gd name="connsiteX7" fmla="*/ 100113 w 606580"/>
                <a:gd name="connsiteY7" fmla="*/ 408221 h 608133"/>
                <a:gd name="connsiteX8" fmla="*/ 105829 w 606580"/>
                <a:gd name="connsiteY8" fmla="*/ 408774 h 608133"/>
                <a:gd name="connsiteX9" fmla="*/ 100113 w 606580"/>
                <a:gd name="connsiteY9" fmla="*/ 364042 h 608133"/>
                <a:gd name="connsiteX10" fmla="*/ 283655 w 606580"/>
                <a:gd name="connsiteY10" fmla="*/ 180789 h 608133"/>
                <a:gd name="connsiteX11" fmla="*/ 399230 w 606580"/>
                <a:gd name="connsiteY11" fmla="*/ 97945 h 608133"/>
                <a:gd name="connsiteX12" fmla="*/ 506377 w 606580"/>
                <a:gd name="connsiteY12" fmla="*/ 204910 h 608133"/>
                <a:gd name="connsiteX13" fmla="*/ 476133 w 606580"/>
                <a:gd name="connsiteY13" fmla="*/ 235195 h 608133"/>
                <a:gd name="connsiteX14" fmla="*/ 445888 w 606580"/>
                <a:gd name="connsiteY14" fmla="*/ 204910 h 608133"/>
                <a:gd name="connsiteX15" fmla="*/ 399230 w 606580"/>
                <a:gd name="connsiteY15" fmla="*/ 158424 h 608133"/>
                <a:gd name="connsiteX16" fmla="*/ 368986 w 606580"/>
                <a:gd name="connsiteY16" fmla="*/ 128230 h 608133"/>
                <a:gd name="connsiteX17" fmla="*/ 399230 w 606580"/>
                <a:gd name="connsiteY17" fmla="*/ 97945 h 608133"/>
                <a:gd name="connsiteX18" fmla="*/ 403459 w 606580"/>
                <a:gd name="connsiteY18" fmla="*/ 0 h 608133"/>
                <a:gd name="connsiteX19" fmla="*/ 403552 w 606580"/>
                <a:gd name="connsiteY19" fmla="*/ 0 h 608133"/>
                <a:gd name="connsiteX20" fmla="*/ 604533 w 606580"/>
                <a:gd name="connsiteY20" fmla="*/ 200633 h 608133"/>
                <a:gd name="connsiteX21" fmla="*/ 574294 w 606580"/>
                <a:gd name="connsiteY21" fmla="*/ 230820 h 608133"/>
                <a:gd name="connsiteX22" fmla="*/ 574201 w 606580"/>
                <a:gd name="connsiteY22" fmla="*/ 230820 h 608133"/>
                <a:gd name="connsiteX23" fmla="*/ 543962 w 606580"/>
                <a:gd name="connsiteY23" fmla="*/ 200633 h 608133"/>
                <a:gd name="connsiteX24" fmla="*/ 403552 w 606580"/>
                <a:gd name="connsiteY24" fmla="*/ 60466 h 608133"/>
                <a:gd name="connsiteX25" fmla="*/ 403459 w 606580"/>
                <a:gd name="connsiteY25" fmla="*/ 60466 h 608133"/>
                <a:gd name="connsiteX26" fmla="*/ 373220 w 606580"/>
                <a:gd name="connsiteY26" fmla="*/ 30187 h 608133"/>
                <a:gd name="connsiteX27" fmla="*/ 403459 w 606580"/>
                <a:gd name="connsiteY27" fmla="*/ 0 h 608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6580" h="608133">
                  <a:moveTo>
                    <a:pt x="283655" y="180789"/>
                  </a:moveTo>
                  <a:cubicBezTo>
                    <a:pt x="373351" y="180789"/>
                    <a:pt x="447929" y="245034"/>
                    <a:pt x="463969" y="329895"/>
                  </a:cubicBezTo>
                  <a:cubicBezTo>
                    <a:pt x="465075" y="329895"/>
                    <a:pt x="466089" y="329803"/>
                    <a:pt x="467288" y="329803"/>
                  </a:cubicBezTo>
                  <a:cubicBezTo>
                    <a:pt x="544263" y="329803"/>
                    <a:pt x="606580" y="392022"/>
                    <a:pt x="606580" y="468968"/>
                  </a:cubicBezTo>
                  <a:cubicBezTo>
                    <a:pt x="606580" y="545730"/>
                    <a:pt x="544263" y="608133"/>
                    <a:pt x="467288" y="608133"/>
                  </a:cubicBezTo>
                  <a:lnTo>
                    <a:pt x="92278" y="608133"/>
                  </a:lnTo>
                  <a:cubicBezTo>
                    <a:pt x="40101" y="604636"/>
                    <a:pt x="0" y="561101"/>
                    <a:pt x="0" y="508177"/>
                  </a:cubicBezTo>
                  <a:cubicBezTo>
                    <a:pt x="0" y="452953"/>
                    <a:pt x="44802" y="408221"/>
                    <a:pt x="100113" y="408221"/>
                  </a:cubicBezTo>
                  <a:cubicBezTo>
                    <a:pt x="102049" y="408221"/>
                    <a:pt x="103893" y="408589"/>
                    <a:pt x="105829" y="408774"/>
                  </a:cubicBezTo>
                  <a:cubicBezTo>
                    <a:pt x="102234" y="394415"/>
                    <a:pt x="100113" y="379505"/>
                    <a:pt x="100113" y="364042"/>
                  </a:cubicBezTo>
                  <a:cubicBezTo>
                    <a:pt x="100113" y="262797"/>
                    <a:pt x="182251" y="180789"/>
                    <a:pt x="283655" y="180789"/>
                  </a:cubicBezTo>
                  <a:close/>
                  <a:moveTo>
                    <a:pt x="399230" y="97945"/>
                  </a:moveTo>
                  <a:cubicBezTo>
                    <a:pt x="458336" y="97945"/>
                    <a:pt x="506377" y="145997"/>
                    <a:pt x="506377" y="204910"/>
                  </a:cubicBezTo>
                  <a:cubicBezTo>
                    <a:pt x="506377" y="221664"/>
                    <a:pt x="492822" y="235195"/>
                    <a:pt x="476133" y="235195"/>
                  </a:cubicBezTo>
                  <a:cubicBezTo>
                    <a:pt x="459443" y="235195"/>
                    <a:pt x="445888" y="221664"/>
                    <a:pt x="445888" y="204910"/>
                  </a:cubicBezTo>
                  <a:cubicBezTo>
                    <a:pt x="445888" y="179227"/>
                    <a:pt x="424957" y="158424"/>
                    <a:pt x="399230" y="158424"/>
                  </a:cubicBezTo>
                  <a:cubicBezTo>
                    <a:pt x="382541" y="158424"/>
                    <a:pt x="368986" y="144892"/>
                    <a:pt x="368986" y="128230"/>
                  </a:cubicBezTo>
                  <a:cubicBezTo>
                    <a:pt x="368986" y="111477"/>
                    <a:pt x="382541" y="97945"/>
                    <a:pt x="399230" y="97945"/>
                  </a:cubicBezTo>
                  <a:close/>
                  <a:moveTo>
                    <a:pt x="403459" y="0"/>
                  </a:moveTo>
                  <a:lnTo>
                    <a:pt x="403552" y="0"/>
                  </a:lnTo>
                  <a:cubicBezTo>
                    <a:pt x="514276" y="0"/>
                    <a:pt x="604441" y="90009"/>
                    <a:pt x="604533" y="200633"/>
                  </a:cubicBezTo>
                  <a:cubicBezTo>
                    <a:pt x="604533" y="217291"/>
                    <a:pt x="590981" y="230820"/>
                    <a:pt x="574294" y="230820"/>
                  </a:cubicBezTo>
                  <a:lnTo>
                    <a:pt x="574201" y="230820"/>
                  </a:lnTo>
                  <a:cubicBezTo>
                    <a:pt x="557514" y="230820"/>
                    <a:pt x="543962" y="217291"/>
                    <a:pt x="543962" y="200633"/>
                  </a:cubicBezTo>
                  <a:cubicBezTo>
                    <a:pt x="543962" y="123325"/>
                    <a:pt x="480902" y="60466"/>
                    <a:pt x="403552" y="60466"/>
                  </a:cubicBezTo>
                  <a:lnTo>
                    <a:pt x="403459" y="60466"/>
                  </a:lnTo>
                  <a:cubicBezTo>
                    <a:pt x="386772" y="60466"/>
                    <a:pt x="373220" y="46937"/>
                    <a:pt x="373220" y="30187"/>
                  </a:cubicBezTo>
                  <a:cubicBezTo>
                    <a:pt x="373220" y="13529"/>
                    <a:pt x="386772" y="0"/>
                    <a:pt x="403459"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140" name="组合 139"/>
          <p:cNvGrpSpPr/>
          <p:nvPr/>
        </p:nvGrpSpPr>
        <p:grpSpPr bwMode="ltGray">
          <a:xfrm>
            <a:off x="485526" y="5501349"/>
            <a:ext cx="360000" cy="360000"/>
            <a:chOff x="8645353" y="1253075"/>
            <a:chExt cx="532084" cy="532082"/>
          </a:xfrm>
        </p:grpSpPr>
        <p:sp>
          <p:nvSpPr>
            <p:cNvPr id="141" name="íṡ1íḋê">
              <a:extLst>
                <a:ext uri="{FF2B5EF4-FFF2-40B4-BE49-F238E27FC236}">
                  <a16:creationId xmlns:a16="http://schemas.microsoft.com/office/drawing/2014/main" xmlns="" id="{87A1502E-FF5A-402F-AE9A-604F51135206}"/>
                </a:ext>
              </a:extLst>
            </p:cNvPr>
            <p:cNvSpPr/>
            <p:nvPr/>
          </p:nvSpPr>
          <p:spPr bwMode="ltGray">
            <a:xfrm rot="10800000" flipV="1">
              <a:off x="8645353"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en-US" dirty="0">
                <a:solidFill>
                  <a:schemeClr val="lt1"/>
                </a:solidFill>
                <a:latin typeface="Huawei Sans" panose="020C0503030203020204" pitchFamily="34" charset="0"/>
              </a:endParaRPr>
            </a:p>
          </p:txBody>
        </p:sp>
        <p:sp>
          <p:nvSpPr>
            <p:cNvPr id="142" name="iṡļidè">
              <a:extLst>
                <a:ext uri="{FF2B5EF4-FFF2-40B4-BE49-F238E27FC236}">
                  <a16:creationId xmlns:a16="http://schemas.microsoft.com/office/drawing/2014/main" xmlns="" id="{D2F2F0A0-455D-459F-90E5-A8674554530D}"/>
                </a:ext>
              </a:extLst>
            </p:cNvPr>
            <p:cNvSpPr/>
            <p:nvPr/>
          </p:nvSpPr>
          <p:spPr bwMode="ltGray">
            <a:xfrm>
              <a:off x="8806407" y="1420044"/>
              <a:ext cx="235733" cy="198142"/>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143" name="组合 142"/>
          <p:cNvGrpSpPr/>
          <p:nvPr/>
        </p:nvGrpSpPr>
        <p:grpSpPr bwMode="ltGray">
          <a:xfrm>
            <a:off x="485526" y="1679151"/>
            <a:ext cx="360000" cy="360000"/>
            <a:chOff x="1233025" y="1253075"/>
            <a:chExt cx="532084" cy="532082"/>
          </a:xfrm>
        </p:grpSpPr>
        <p:sp>
          <p:nvSpPr>
            <p:cNvPr id="144" name="íṩlíḓê">
              <a:extLst>
                <a:ext uri="{FF2B5EF4-FFF2-40B4-BE49-F238E27FC236}">
                  <a16:creationId xmlns:a16="http://schemas.microsoft.com/office/drawing/2014/main" xmlns="" id="{FBC6DF09-FCD2-4E57-B557-9F103A335C85}"/>
                </a:ext>
              </a:extLst>
            </p:cNvPr>
            <p:cNvSpPr/>
            <p:nvPr/>
          </p:nvSpPr>
          <p:spPr bwMode="ltGray">
            <a:xfrm rot="10800000" flipV="1">
              <a:off x="1233025"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145" name="cloud-computing_161788"/>
            <p:cNvSpPr>
              <a:spLocks noChangeAspect="1"/>
            </p:cNvSpPr>
            <p:nvPr/>
          </p:nvSpPr>
          <p:spPr bwMode="ltGray">
            <a:xfrm>
              <a:off x="1352309" y="1372594"/>
              <a:ext cx="293519" cy="293040"/>
            </a:xfrm>
            <a:custGeom>
              <a:avLst/>
              <a:gdLst>
                <a:gd name="connsiteX0" fmla="*/ 46142 w 606580"/>
                <a:gd name="connsiteY0" fmla="*/ 341782 h 605592"/>
                <a:gd name="connsiteX1" fmla="*/ 46142 w 606580"/>
                <a:gd name="connsiteY1" fmla="*/ 468218 h 605592"/>
                <a:gd name="connsiteX2" fmla="*/ 251785 w 606580"/>
                <a:gd name="connsiteY2" fmla="*/ 468218 h 605592"/>
                <a:gd name="connsiteX3" fmla="*/ 251785 w 606580"/>
                <a:gd name="connsiteY3" fmla="*/ 341782 h 605592"/>
                <a:gd name="connsiteX4" fmla="*/ 0 w 606580"/>
                <a:gd name="connsiteY4" fmla="*/ 297010 h 605592"/>
                <a:gd name="connsiteX5" fmla="*/ 297927 w 606580"/>
                <a:gd name="connsiteY5" fmla="*/ 297010 h 605592"/>
                <a:gd name="connsiteX6" fmla="*/ 297927 w 606580"/>
                <a:gd name="connsiteY6" fmla="*/ 512433 h 605592"/>
                <a:gd name="connsiteX7" fmla="*/ 197844 w 606580"/>
                <a:gd name="connsiteY7" fmla="*/ 512433 h 605592"/>
                <a:gd name="connsiteX8" fmla="*/ 207128 w 606580"/>
                <a:gd name="connsiteY8" fmla="*/ 562860 h 605592"/>
                <a:gd name="connsiteX9" fmla="*/ 237766 w 606580"/>
                <a:gd name="connsiteY9" fmla="*/ 562860 h 605592"/>
                <a:gd name="connsiteX10" fmla="*/ 237766 w 606580"/>
                <a:gd name="connsiteY10" fmla="*/ 605592 h 605592"/>
                <a:gd name="connsiteX11" fmla="*/ 60625 w 606580"/>
                <a:gd name="connsiteY11" fmla="*/ 605592 h 605592"/>
                <a:gd name="connsiteX12" fmla="*/ 60625 w 606580"/>
                <a:gd name="connsiteY12" fmla="*/ 562860 h 605592"/>
                <a:gd name="connsiteX13" fmla="*/ 90891 w 606580"/>
                <a:gd name="connsiteY13" fmla="*/ 562860 h 605592"/>
                <a:gd name="connsiteX14" fmla="*/ 100176 w 606580"/>
                <a:gd name="connsiteY14" fmla="*/ 512433 h 605592"/>
                <a:gd name="connsiteX15" fmla="*/ 0 w 606580"/>
                <a:gd name="connsiteY15" fmla="*/ 512433 h 605592"/>
                <a:gd name="connsiteX16" fmla="*/ 440020 w 606580"/>
                <a:gd name="connsiteY16" fmla="*/ 278733 h 605592"/>
                <a:gd name="connsiteX17" fmla="*/ 453483 w 606580"/>
                <a:gd name="connsiteY17" fmla="*/ 292178 h 605592"/>
                <a:gd name="connsiteX18" fmla="*/ 453483 w 606580"/>
                <a:gd name="connsiteY18" fmla="*/ 415781 h 605592"/>
                <a:gd name="connsiteX19" fmla="*/ 440484 w 606580"/>
                <a:gd name="connsiteY19" fmla="*/ 429319 h 605592"/>
                <a:gd name="connsiteX20" fmla="*/ 354788 w 606580"/>
                <a:gd name="connsiteY20" fmla="*/ 429319 h 605592"/>
                <a:gd name="connsiteX21" fmla="*/ 341325 w 606580"/>
                <a:gd name="connsiteY21" fmla="*/ 415781 h 605592"/>
                <a:gd name="connsiteX22" fmla="*/ 354788 w 606580"/>
                <a:gd name="connsiteY22" fmla="*/ 402336 h 605592"/>
                <a:gd name="connsiteX23" fmla="*/ 426465 w 606580"/>
                <a:gd name="connsiteY23" fmla="*/ 402336 h 605592"/>
                <a:gd name="connsiteX24" fmla="*/ 426465 w 606580"/>
                <a:gd name="connsiteY24" fmla="*/ 292178 h 605592"/>
                <a:gd name="connsiteX25" fmla="*/ 440020 w 606580"/>
                <a:gd name="connsiteY25" fmla="*/ 278733 h 605592"/>
                <a:gd name="connsiteX26" fmla="*/ 410109 w 606580"/>
                <a:gd name="connsiteY26" fmla="*/ 0 h 605592"/>
                <a:gd name="connsiteX27" fmla="*/ 485782 w 606580"/>
                <a:gd name="connsiteY27" fmla="*/ 36057 h 605592"/>
                <a:gd name="connsiteX28" fmla="*/ 542328 w 606580"/>
                <a:gd name="connsiteY28" fmla="*/ 52185 h 605592"/>
                <a:gd name="connsiteX29" fmla="*/ 562291 w 606580"/>
                <a:gd name="connsiteY29" fmla="*/ 103350 h 605592"/>
                <a:gd name="connsiteX30" fmla="*/ 606580 w 606580"/>
                <a:gd name="connsiteY30" fmla="*/ 168697 h 605592"/>
                <a:gd name="connsiteX31" fmla="*/ 536293 w 606580"/>
                <a:gd name="connsiteY31" fmla="*/ 238864 h 605592"/>
                <a:gd name="connsiteX32" fmla="*/ 311502 w 606580"/>
                <a:gd name="connsiteY32" fmla="*/ 238864 h 605592"/>
                <a:gd name="connsiteX33" fmla="*/ 241122 w 606580"/>
                <a:gd name="connsiteY33" fmla="*/ 168697 h 605592"/>
                <a:gd name="connsiteX34" fmla="*/ 311502 w 606580"/>
                <a:gd name="connsiteY34" fmla="*/ 98530 h 605592"/>
                <a:gd name="connsiteX35" fmla="*/ 410109 w 606580"/>
                <a:gd name="connsiteY35"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580" h="605592">
                  <a:moveTo>
                    <a:pt x="46142" y="341782"/>
                  </a:moveTo>
                  <a:lnTo>
                    <a:pt x="46142" y="468218"/>
                  </a:lnTo>
                  <a:lnTo>
                    <a:pt x="251785" y="468218"/>
                  </a:lnTo>
                  <a:lnTo>
                    <a:pt x="251785" y="341782"/>
                  </a:lnTo>
                  <a:close/>
                  <a:moveTo>
                    <a:pt x="0" y="297010"/>
                  </a:moveTo>
                  <a:lnTo>
                    <a:pt x="297927" y="297010"/>
                  </a:lnTo>
                  <a:lnTo>
                    <a:pt x="297927" y="512433"/>
                  </a:lnTo>
                  <a:lnTo>
                    <a:pt x="197844" y="512433"/>
                  </a:lnTo>
                  <a:lnTo>
                    <a:pt x="207128" y="562860"/>
                  </a:lnTo>
                  <a:lnTo>
                    <a:pt x="237766" y="562860"/>
                  </a:lnTo>
                  <a:lnTo>
                    <a:pt x="237766" y="605592"/>
                  </a:lnTo>
                  <a:lnTo>
                    <a:pt x="60625" y="605592"/>
                  </a:lnTo>
                  <a:lnTo>
                    <a:pt x="60625" y="562860"/>
                  </a:lnTo>
                  <a:lnTo>
                    <a:pt x="90891" y="562860"/>
                  </a:lnTo>
                  <a:lnTo>
                    <a:pt x="100176" y="512433"/>
                  </a:lnTo>
                  <a:lnTo>
                    <a:pt x="0" y="512433"/>
                  </a:lnTo>
                  <a:close/>
                  <a:moveTo>
                    <a:pt x="440020" y="278733"/>
                  </a:moveTo>
                  <a:cubicBezTo>
                    <a:pt x="447634" y="278733"/>
                    <a:pt x="453483" y="285038"/>
                    <a:pt x="453483" y="292178"/>
                  </a:cubicBezTo>
                  <a:lnTo>
                    <a:pt x="453483" y="415781"/>
                  </a:lnTo>
                  <a:cubicBezTo>
                    <a:pt x="453947" y="423477"/>
                    <a:pt x="447634" y="429319"/>
                    <a:pt x="440484" y="429319"/>
                  </a:cubicBezTo>
                  <a:lnTo>
                    <a:pt x="354788" y="429319"/>
                  </a:lnTo>
                  <a:cubicBezTo>
                    <a:pt x="347174" y="429319"/>
                    <a:pt x="341325" y="423014"/>
                    <a:pt x="341325" y="415781"/>
                  </a:cubicBezTo>
                  <a:cubicBezTo>
                    <a:pt x="341325" y="408641"/>
                    <a:pt x="347639" y="402336"/>
                    <a:pt x="354788" y="402336"/>
                  </a:cubicBezTo>
                  <a:lnTo>
                    <a:pt x="426465" y="402336"/>
                  </a:lnTo>
                  <a:lnTo>
                    <a:pt x="426465" y="292178"/>
                  </a:lnTo>
                  <a:cubicBezTo>
                    <a:pt x="426465" y="284482"/>
                    <a:pt x="432778" y="278733"/>
                    <a:pt x="440020" y="278733"/>
                  </a:cubicBezTo>
                  <a:close/>
                  <a:moveTo>
                    <a:pt x="410109" y="0"/>
                  </a:moveTo>
                  <a:cubicBezTo>
                    <a:pt x="440935" y="0"/>
                    <a:pt x="468419" y="13996"/>
                    <a:pt x="485782" y="36057"/>
                  </a:cubicBezTo>
                  <a:cubicBezTo>
                    <a:pt x="508530" y="30495"/>
                    <a:pt x="531000" y="41247"/>
                    <a:pt x="542328" y="52185"/>
                  </a:cubicBezTo>
                  <a:cubicBezTo>
                    <a:pt x="554584" y="63771"/>
                    <a:pt x="562940" y="81197"/>
                    <a:pt x="562291" y="103350"/>
                  </a:cubicBezTo>
                  <a:cubicBezTo>
                    <a:pt x="588289" y="113917"/>
                    <a:pt x="606580" y="138943"/>
                    <a:pt x="606580" y="168697"/>
                  </a:cubicBezTo>
                  <a:cubicBezTo>
                    <a:pt x="606580" y="207627"/>
                    <a:pt x="574825" y="238864"/>
                    <a:pt x="536293" y="238864"/>
                  </a:cubicBezTo>
                  <a:lnTo>
                    <a:pt x="311502" y="238864"/>
                  </a:lnTo>
                  <a:cubicBezTo>
                    <a:pt x="272505" y="238864"/>
                    <a:pt x="241122" y="207627"/>
                    <a:pt x="241122" y="168697"/>
                  </a:cubicBezTo>
                  <a:cubicBezTo>
                    <a:pt x="241122" y="129767"/>
                    <a:pt x="272970" y="98530"/>
                    <a:pt x="311502" y="98530"/>
                  </a:cubicBezTo>
                  <a:cubicBezTo>
                    <a:pt x="311502" y="44213"/>
                    <a:pt x="355792" y="0"/>
                    <a:pt x="410109" y="0"/>
                  </a:cubicBezTo>
                  <a:close/>
                </a:path>
              </a:pathLst>
            </a:custGeom>
            <a:solidFill>
              <a:schemeClr val="bg1"/>
            </a:solidFill>
            <a:ln>
              <a:noFill/>
            </a:ln>
          </p:spPr>
        </p:sp>
      </p:grpSp>
      <p:grpSp>
        <p:nvGrpSpPr>
          <p:cNvPr id="146" name="组合 145"/>
          <p:cNvGrpSpPr/>
          <p:nvPr/>
        </p:nvGrpSpPr>
        <p:grpSpPr bwMode="invGray">
          <a:xfrm>
            <a:off x="485526" y="2634701"/>
            <a:ext cx="360000" cy="360000"/>
            <a:chOff x="3086107" y="1253075"/>
            <a:chExt cx="532084" cy="532082"/>
          </a:xfrm>
        </p:grpSpPr>
        <p:sp>
          <p:nvSpPr>
            <p:cNvPr id="147" name="iṡ1ïdé">
              <a:extLst>
                <a:ext uri="{FF2B5EF4-FFF2-40B4-BE49-F238E27FC236}">
                  <a16:creationId xmlns:a16="http://schemas.microsoft.com/office/drawing/2014/main" xmlns="" id="{3FC487D0-A815-4107-8A36-7C156E98B5FA}"/>
                </a:ext>
              </a:extLst>
            </p:cNvPr>
            <p:cNvSpPr/>
            <p:nvPr/>
          </p:nvSpPr>
          <p:spPr bwMode="invGray">
            <a:xfrm rot="10800000" flipV="1">
              <a:off x="3086107"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0B0F0"/>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dirty="0">
                <a:latin typeface="Huawei Sans" panose="020C0503030203020204" pitchFamily="34" charset="0"/>
              </a:endParaRPr>
            </a:p>
          </p:txBody>
        </p:sp>
        <p:sp>
          <p:nvSpPr>
            <p:cNvPr id="148" name="basic-rainbow_61924"/>
            <p:cNvSpPr>
              <a:spLocks noChangeAspect="1"/>
            </p:cNvSpPr>
            <p:nvPr/>
          </p:nvSpPr>
          <p:spPr bwMode="invGray">
            <a:xfrm>
              <a:off x="3182722" y="1438186"/>
              <a:ext cx="339705" cy="180000"/>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540" h="2940">
                  <a:moveTo>
                    <a:pt x="2770" y="0"/>
                  </a:moveTo>
                  <a:cubicBezTo>
                    <a:pt x="1243" y="0"/>
                    <a:pt x="0" y="1243"/>
                    <a:pt x="0" y="2770"/>
                  </a:cubicBezTo>
                  <a:cubicBezTo>
                    <a:pt x="0" y="2864"/>
                    <a:pt x="76" y="2940"/>
                    <a:pt x="170" y="2940"/>
                  </a:cubicBezTo>
                  <a:lnTo>
                    <a:pt x="194" y="2940"/>
                  </a:lnTo>
                  <a:lnTo>
                    <a:pt x="1452" y="2940"/>
                  </a:lnTo>
                  <a:lnTo>
                    <a:pt x="1476" y="2940"/>
                  </a:lnTo>
                  <a:cubicBezTo>
                    <a:pt x="1570" y="2940"/>
                    <a:pt x="1646" y="2864"/>
                    <a:pt x="1646" y="2770"/>
                  </a:cubicBezTo>
                  <a:cubicBezTo>
                    <a:pt x="1646" y="2150"/>
                    <a:pt x="2151" y="1646"/>
                    <a:pt x="2770" y="1646"/>
                  </a:cubicBezTo>
                  <a:cubicBezTo>
                    <a:pt x="3390" y="1646"/>
                    <a:pt x="3894" y="2150"/>
                    <a:pt x="3894" y="2770"/>
                  </a:cubicBezTo>
                  <a:cubicBezTo>
                    <a:pt x="3894" y="2864"/>
                    <a:pt x="3970" y="2940"/>
                    <a:pt x="4064" y="2940"/>
                  </a:cubicBezTo>
                  <a:lnTo>
                    <a:pt x="4089" y="2940"/>
                  </a:lnTo>
                  <a:lnTo>
                    <a:pt x="5346" y="2940"/>
                  </a:lnTo>
                  <a:lnTo>
                    <a:pt x="5370" y="2940"/>
                  </a:lnTo>
                  <a:cubicBezTo>
                    <a:pt x="5464" y="2940"/>
                    <a:pt x="5540" y="2864"/>
                    <a:pt x="5540" y="2770"/>
                  </a:cubicBezTo>
                  <a:cubicBezTo>
                    <a:pt x="5540" y="1243"/>
                    <a:pt x="4298" y="0"/>
                    <a:pt x="2770" y="0"/>
                  </a:cubicBezTo>
                  <a:close/>
                  <a:moveTo>
                    <a:pt x="2770" y="341"/>
                  </a:moveTo>
                  <a:cubicBezTo>
                    <a:pt x="4053" y="341"/>
                    <a:pt x="5105" y="1339"/>
                    <a:pt x="5193" y="2600"/>
                  </a:cubicBezTo>
                  <a:lnTo>
                    <a:pt x="4909" y="2600"/>
                  </a:lnTo>
                  <a:cubicBezTo>
                    <a:pt x="4821" y="1496"/>
                    <a:pt x="3896" y="624"/>
                    <a:pt x="2770" y="624"/>
                  </a:cubicBezTo>
                  <a:cubicBezTo>
                    <a:pt x="1644" y="624"/>
                    <a:pt x="719" y="1496"/>
                    <a:pt x="632" y="2600"/>
                  </a:cubicBezTo>
                  <a:lnTo>
                    <a:pt x="347" y="2600"/>
                  </a:lnTo>
                  <a:cubicBezTo>
                    <a:pt x="435" y="1339"/>
                    <a:pt x="1488" y="341"/>
                    <a:pt x="2770" y="341"/>
                  </a:cubicBezTo>
                  <a:close/>
                  <a:moveTo>
                    <a:pt x="2770" y="1306"/>
                  </a:moveTo>
                  <a:cubicBezTo>
                    <a:pt x="2020" y="1306"/>
                    <a:pt x="1401" y="1872"/>
                    <a:pt x="1316" y="2600"/>
                  </a:cubicBezTo>
                  <a:lnTo>
                    <a:pt x="974" y="2600"/>
                  </a:lnTo>
                  <a:cubicBezTo>
                    <a:pt x="1060" y="1684"/>
                    <a:pt x="1832" y="965"/>
                    <a:pt x="2770" y="965"/>
                  </a:cubicBezTo>
                  <a:cubicBezTo>
                    <a:pt x="3708" y="965"/>
                    <a:pt x="4481" y="1684"/>
                    <a:pt x="4567" y="2600"/>
                  </a:cubicBezTo>
                  <a:lnTo>
                    <a:pt x="4224" y="2600"/>
                  </a:lnTo>
                  <a:cubicBezTo>
                    <a:pt x="4139" y="1872"/>
                    <a:pt x="3520" y="1306"/>
                    <a:pt x="2770" y="1306"/>
                  </a:cubicBezTo>
                  <a:close/>
                </a:path>
              </a:pathLst>
            </a:custGeom>
            <a:solidFill>
              <a:schemeClr val="bg1"/>
            </a:solidFill>
            <a:ln>
              <a:noFill/>
            </a:ln>
          </p:spPr>
        </p:sp>
      </p:grpSp>
    </p:spTree>
    <p:extLst>
      <p:ext uri="{BB962C8B-B14F-4D97-AF65-F5344CB8AC3E}">
        <p14:creationId xmlns:p14="http://schemas.microsoft.com/office/powerpoint/2010/main" val="416934376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ru-RU"/>
              <a:t>Контроль доступа AP</a:t>
            </a:r>
          </a:p>
        </p:txBody>
      </p:sp>
      <p:sp>
        <p:nvSpPr>
          <p:cNvPr id="51" name="圆角矩形 75"/>
          <p:cNvSpPr/>
          <p:nvPr/>
        </p:nvSpPr>
        <p:spPr>
          <a:xfrm>
            <a:off x="3467614" y="2346680"/>
            <a:ext cx="4894139" cy="39402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ru-RU" b="1">
                <a:solidFill>
                  <a:prstClr val="white"/>
                </a:solidFill>
                <a:latin typeface="Huawei Sans" panose="020C0503030203020204" pitchFamily="34" charset="0"/>
              </a:rPr>
              <a:t>Контроль доступа AP</a:t>
            </a:r>
          </a:p>
        </p:txBody>
      </p:sp>
      <p:sp>
        <p:nvSpPr>
          <p:cNvPr id="52" name="圆角矩形 75"/>
          <p:cNvSpPr/>
          <p:nvPr/>
        </p:nvSpPr>
        <p:spPr>
          <a:xfrm>
            <a:off x="3466201" y="2778185"/>
            <a:ext cx="4894139" cy="297019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ctr" anchorCtr="0">
            <a:noAutofit/>
          </a:bodyPr>
          <a:lstStyle/>
          <a:p>
            <a:pPr marL="177800" indent="-177800">
              <a:lnSpc>
                <a:spcPct val="130000"/>
              </a:lnSpc>
              <a:spcAft>
                <a:spcPts val="300"/>
              </a:spcAft>
              <a:buFont typeface="Arial" panose="020B0604020202020204" pitchFamily="34" charset="0"/>
              <a:buChar char="•"/>
            </a:pPr>
            <a:r>
              <a:rPr lang="ru-RU" sz="1600" dirty="0">
                <a:solidFill>
                  <a:schemeClr val="tx1"/>
                </a:solidFill>
                <a:latin typeface="Huawei Sans" panose="020C0503030203020204" pitchFamily="34" charset="0"/>
              </a:rPr>
              <a:t>После обнаружения AC точка доступа отправляет пакет </a:t>
            </a:r>
            <a:r>
              <a:rPr lang="ru-RU" sz="1600" dirty="0" err="1">
                <a:solidFill>
                  <a:schemeClr val="tx1"/>
                </a:solidFill>
                <a:latin typeface="Huawei Sans" panose="020C0503030203020204" pitchFamily="34" charset="0"/>
              </a:rPr>
              <a:t>Join</a:t>
            </a:r>
            <a:r>
              <a:rPr lang="ru-RU" sz="1600" dirty="0">
                <a:solidFill>
                  <a:schemeClr val="tx1"/>
                </a:solidFill>
                <a:latin typeface="Huawei Sans" panose="020C0503030203020204" pitchFamily="34" charset="0"/>
              </a:rPr>
              <a:t> </a:t>
            </a:r>
            <a:r>
              <a:rPr lang="ru-RU" sz="1600" dirty="0" err="1">
                <a:solidFill>
                  <a:schemeClr val="tx1"/>
                </a:solidFill>
                <a:latin typeface="Huawei Sans" panose="020C0503030203020204" pitchFamily="34" charset="0"/>
              </a:rPr>
              <a:t>Request</a:t>
            </a:r>
            <a:r>
              <a:rPr lang="ru-RU" sz="1600" dirty="0">
                <a:solidFill>
                  <a:schemeClr val="tx1"/>
                </a:solidFill>
                <a:latin typeface="Huawei Sans" panose="020C0503030203020204" pitchFamily="34" charset="0"/>
              </a:rPr>
              <a:t> в AC. Далее AC определяет, </a:t>
            </a:r>
            <a:r>
              <a:rPr lang="ru-RU" sz="1600" dirty="0">
                <a:solidFill>
                  <a:srgbClr val="EC7061"/>
                </a:solidFill>
                <a:latin typeface="Huawei Sans" panose="020C0503030203020204" pitchFamily="34" charset="0"/>
              </a:rPr>
              <a:t>разрешить ему подключение AP или нет</a:t>
            </a:r>
            <a:r>
              <a:rPr lang="ru-RU" sz="1600" dirty="0">
                <a:solidFill>
                  <a:schemeClr val="tx1"/>
                </a:solidFill>
                <a:latin typeface="Huawei Sans" panose="020C0503030203020204" pitchFamily="34" charset="0"/>
              </a:rPr>
              <a:t>, и отправляет AP пакет </a:t>
            </a:r>
            <a:r>
              <a:rPr lang="ru-RU" sz="1600" dirty="0" err="1">
                <a:solidFill>
                  <a:schemeClr val="tx1"/>
                </a:solidFill>
                <a:latin typeface="Huawei Sans" panose="020C0503030203020204" pitchFamily="34" charset="0"/>
              </a:rPr>
              <a:t>Join</a:t>
            </a:r>
            <a:r>
              <a:rPr lang="ru-RU" sz="1600" dirty="0">
                <a:solidFill>
                  <a:schemeClr val="tx1"/>
                </a:solidFill>
                <a:latin typeface="Huawei Sans" panose="020C0503030203020204" pitchFamily="34" charset="0"/>
              </a:rPr>
              <a:t> </a:t>
            </a:r>
            <a:r>
              <a:rPr lang="ru-RU" sz="1600" dirty="0" err="1">
                <a:solidFill>
                  <a:schemeClr val="tx1"/>
                </a:solidFill>
                <a:latin typeface="Huawei Sans" panose="020C0503030203020204" pitchFamily="34" charset="0"/>
              </a:rPr>
              <a:t>Response</a:t>
            </a:r>
            <a:r>
              <a:rPr lang="ru-RU" sz="1600" dirty="0">
                <a:solidFill>
                  <a:schemeClr val="tx1"/>
                </a:solidFill>
                <a:latin typeface="Huawei Sans" panose="020C0503030203020204" pitchFamily="34" charset="0"/>
              </a:rPr>
              <a:t>.</a:t>
            </a:r>
          </a:p>
          <a:p>
            <a:pPr marL="177800" indent="-177800">
              <a:lnSpc>
                <a:spcPct val="130000"/>
              </a:lnSpc>
              <a:spcAft>
                <a:spcPts val="300"/>
              </a:spcAft>
              <a:buFont typeface="Arial" panose="020B0604020202020204" pitchFamily="34" charset="0"/>
              <a:buChar char="•"/>
            </a:pPr>
            <a:r>
              <a:rPr lang="ru-RU" sz="1600" dirty="0">
                <a:solidFill>
                  <a:prstClr val="black"/>
                </a:solidFill>
                <a:latin typeface="Huawei Sans" panose="020C0503030203020204" pitchFamily="34" charset="0"/>
              </a:rPr>
              <a:t>AC поддерживает три режима аутентификации AP: аутентификация MAC-адреса, аутентификация серийного номера и без аутентификации.</a:t>
            </a:r>
          </a:p>
        </p:txBody>
      </p:sp>
      <p:grpSp>
        <p:nvGrpSpPr>
          <p:cNvPr id="4" name="组合 3"/>
          <p:cNvGrpSpPr/>
          <p:nvPr/>
        </p:nvGrpSpPr>
        <p:grpSpPr>
          <a:xfrm>
            <a:off x="8614454" y="2285422"/>
            <a:ext cx="2835627" cy="2533088"/>
            <a:chOff x="8564383" y="2285422"/>
            <a:chExt cx="2835627" cy="2533088"/>
          </a:xfrm>
        </p:grpSpPr>
        <p:pic>
          <p:nvPicPr>
            <p:cNvPr id="54" name="图片 5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564383" y="2575710"/>
              <a:ext cx="540000" cy="442800"/>
            </a:xfrm>
            <a:prstGeom prst="rect">
              <a:avLst/>
            </a:prstGeom>
          </p:spPr>
        </p:pic>
        <p:pic>
          <p:nvPicPr>
            <p:cNvPr id="57" name="图片 56" descr="AC-蓝.png"/>
            <p:cNvPicPr>
              <a:picLocks noChangeAspect="1"/>
            </p:cNvPicPr>
            <p:nvPr/>
          </p:nvPicPr>
          <p:blipFill>
            <a:blip r:embed="rId4" cstate="print"/>
            <a:stretch>
              <a:fillRect/>
            </a:stretch>
          </p:blipFill>
          <p:spPr>
            <a:xfrm>
              <a:off x="10860010" y="2576692"/>
              <a:ext cx="540000" cy="441818"/>
            </a:xfrm>
            <a:prstGeom prst="rect">
              <a:avLst/>
            </a:prstGeom>
          </p:spPr>
        </p:pic>
        <p:sp>
          <p:nvSpPr>
            <p:cNvPr id="59" name="Text Box 9"/>
            <p:cNvSpPr txBox="1">
              <a:spLocks noChangeArrowheads="1"/>
            </p:cNvSpPr>
            <p:nvPr/>
          </p:nvSpPr>
          <p:spPr bwMode="auto">
            <a:xfrm>
              <a:off x="8619781" y="2285422"/>
              <a:ext cx="540000" cy="307777"/>
            </a:xfrm>
            <a:prstGeom prst="rect">
              <a:avLst/>
            </a:prstGeom>
            <a:noFill/>
            <a:ln w="9525">
              <a:noFill/>
              <a:miter lim="800000"/>
              <a:headEnd/>
              <a:tailEnd/>
            </a:ln>
          </p:spPr>
          <p:txBody>
            <a:bodyPr wrap="square">
              <a:spAutoFit/>
            </a:bodyPr>
            <a:lstStyle/>
            <a:p>
              <a:pPr algn="ctr"/>
              <a:r>
                <a:rPr lang="ru-RU" sz="1400" b="1" dirty="0">
                  <a:solidFill>
                    <a:schemeClr val="tx1"/>
                  </a:solidFill>
                  <a:latin typeface="Huawei Sans" panose="020C0503030203020204" pitchFamily="34" charset="0"/>
                </a:rPr>
                <a:t>AP</a:t>
              </a:r>
            </a:p>
          </p:txBody>
        </p:sp>
        <p:sp>
          <p:nvSpPr>
            <p:cNvPr id="60" name="Text Box 9"/>
            <p:cNvSpPr txBox="1">
              <a:spLocks noChangeArrowheads="1"/>
            </p:cNvSpPr>
            <p:nvPr/>
          </p:nvSpPr>
          <p:spPr bwMode="auto">
            <a:xfrm>
              <a:off x="10915408" y="2285422"/>
              <a:ext cx="484602" cy="307777"/>
            </a:xfrm>
            <a:prstGeom prst="rect">
              <a:avLst/>
            </a:prstGeom>
            <a:noFill/>
            <a:ln w="9525">
              <a:noFill/>
              <a:miter lim="800000"/>
              <a:headEnd/>
              <a:tailEnd/>
            </a:ln>
          </p:spPr>
          <p:txBody>
            <a:bodyPr wrap="square">
              <a:spAutoFit/>
            </a:bodyPr>
            <a:lstStyle/>
            <a:p>
              <a:pPr algn="ctr"/>
              <a:r>
                <a:rPr lang="ru-RU" sz="1400" b="1" dirty="0">
                  <a:solidFill>
                    <a:schemeClr val="tx1"/>
                  </a:solidFill>
                  <a:latin typeface="Huawei Sans" panose="020C0503030203020204" pitchFamily="34" charset="0"/>
                </a:rPr>
                <a:t>AC</a:t>
              </a:r>
            </a:p>
          </p:txBody>
        </p:sp>
        <p:cxnSp>
          <p:nvCxnSpPr>
            <p:cNvPr id="61" name="直接连接符 60"/>
            <p:cNvCxnSpPr>
              <a:stCxn id="54" idx="2"/>
            </p:cNvCxnSpPr>
            <p:nvPr/>
          </p:nvCxnSpPr>
          <p:spPr>
            <a:xfrm flipH="1">
              <a:off x="8834382" y="3018510"/>
              <a:ext cx="1" cy="180000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2" name="直接连接符 61"/>
            <p:cNvCxnSpPr>
              <a:stCxn id="57" idx="2"/>
            </p:cNvCxnSpPr>
            <p:nvPr/>
          </p:nvCxnSpPr>
          <p:spPr>
            <a:xfrm>
              <a:off x="11130010" y="3018510"/>
              <a:ext cx="0" cy="180000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63" name="组合 62"/>
            <p:cNvGrpSpPr/>
            <p:nvPr/>
          </p:nvGrpSpPr>
          <p:grpSpPr>
            <a:xfrm>
              <a:off x="9005176" y="3134556"/>
              <a:ext cx="1992140" cy="680222"/>
              <a:chOff x="8381061" y="2052726"/>
              <a:chExt cx="1992140" cy="680222"/>
            </a:xfrm>
          </p:grpSpPr>
          <p:grpSp>
            <p:nvGrpSpPr>
              <p:cNvPr id="64" name="组合 63"/>
              <p:cNvGrpSpPr/>
              <p:nvPr/>
            </p:nvGrpSpPr>
            <p:grpSpPr>
              <a:xfrm>
                <a:off x="8424869" y="2052726"/>
                <a:ext cx="1885474" cy="313386"/>
                <a:chOff x="8424869" y="2052726"/>
                <a:chExt cx="1885474" cy="313386"/>
              </a:xfrm>
            </p:grpSpPr>
            <p:cxnSp>
              <p:nvCxnSpPr>
                <p:cNvPr id="68" name="直接连接符 67"/>
                <p:cNvCxnSpPr/>
                <p:nvPr/>
              </p:nvCxnSpPr>
              <p:spPr>
                <a:xfrm rot="5400000" flipH="1">
                  <a:off x="9356676" y="1434304"/>
                  <a:ext cx="1" cy="1863616"/>
                </a:xfrm>
                <a:prstGeom prst="line">
                  <a:avLst/>
                </a:prstGeom>
                <a:ln w="28575">
                  <a:solidFill>
                    <a:schemeClr val="bg1">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9" name="Text Box 9"/>
                <p:cNvSpPr txBox="1">
                  <a:spLocks noChangeArrowheads="1"/>
                </p:cNvSpPr>
                <p:nvPr/>
              </p:nvSpPr>
              <p:spPr bwMode="auto">
                <a:xfrm>
                  <a:off x="8443919" y="2052726"/>
                  <a:ext cx="1866424" cy="307777"/>
                </a:xfrm>
                <a:prstGeom prst="rect">
                  <a:avLst/>
                </a:prstGeom>
                <a:noFill/>
                <a:ln w="9525">
                  <a:noFill/>
                  <a:miter lim="800000"/>
                  <a:headEnd/>
                  <a:tailEnd/>
                </a:ln>
              </p:spPr>
              <p:txBody>
                <a:bodyPr wrap="square">
                  <a:spAutoFit/>
                </a:bodyPr>
                <a:lstStyle/>
                <a:p>
                  <a:pPr algn="ctr"/>
                  <a:r>
                    <a:rPr lang="ru-RU" sz="1400">
                      <a:solidFill>
                        <a:schemeClr val="bg1">
                          <a:lumMod val="50000"/>
                        </a:schemeClr>
                      </a:solidFill>
                      <a:latin typeface="Huawei Sans" panose="020C0503030203020204" pitchFamily="34" charset="0"/>
                    </a:rPr>
                    <a:t>Discovery Request</a:t>
                  </a:r>
                </a:p>
              </p:txBody>
            </p:sp>
          </p:grpSp>
          <p:grpSp>
            <p:nvGrpSpPr>
              <p:cNvPr id="65" name="组合 64"/>
              <p:cNvGrpSpPr/>
              <p:nvPr/>
            </p:nvGrpSpPr>
            <p:grpSpPr>
              <a:xfrm>
                <a:off x="8381061" y="2420234"/>
                <a:ext cx="1992140" cy="312714"/>
                <a:chOff x="8381061" y="2420234"/>
                <a:chExt cx="1992140" cy="312714"/>
              </a:xfrm>
            </p:grpSpPr>
            <p:cxnSp>
              <p:nvCxnSpPr>
                <p:cNvPr id="66" name="直接连接符 65"/>
                <p:cNvCxnSpPr/>
                <p:nvPr/>
              </p:nvCxnSpPr>
              <p:spPr>
                <a:xfrm rot="5400000" flipH="1">
                  <a:off x="9356676" y="1801140"/>
                  <a:ext cx="1" cy="1863616"/>
                </a:xfrm>
                <a:prstGeom prst="line">
                  <a:avLst/>
                </a:prstGeom>
                <a:ln w="28575">
                  <a:solidFill>
                    <a:schemeClr val="bg1">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7" name="Text Box 9"/>
                <p:cNvSpPr txBox="1">
                  <a:spLocks noChangeArrowheads="1"/>
                </p:cNvSpPr>
                <p:nvPr/>
              </p:nvSpPr>
              <p:spPr bwMode="auto">
                <a:xfrm>
                  <a:off x="8381061" y="2420234"/>
                  <a:ext cx="1992140" cy="307777"/>
                </a:xfrm>
                <a:prstGeom prst="rect">
                  <a:avLst/>
                </a:prstGeom>
                <a:noFill/>
                <a:ln w="9525">
                  <a:noFill/>
                  <a:miter lim="800000"/>
                  <a:headEnd/>
                  <a:tailEnd/>
                </a:ln>
              </p:spPr>
              <p:txBody>
                <a:bodyPr wrap="square">
                  <a:spAutoFit/>
                </a:bodyPr>
                <a:lstStyle/>
                <a:p>
                  <a:pPr algn="ctr"/>
                  <a:r>
                    <a:rPr lang="ru-RU" sz="1400" dirty="0" err="1">
                      <a:solidFill>
                        <a:schemeClr val="bg1">
                          <a:lumMod val="50000"/>
                        </a:schemeClr>
                      </a:solidFill>
                      <a:latin typeface="Huawei Sans" panose="020C0503030203020204" pitchFamily="34" charset="0"/>
                    </a:rPr>
                    <a:t>Discovery</a:t>
                  </a:r>
                  <a:r>
                    <a:rPr lang="ru-RU" sz="1400" dirty="0">
                      <a:solidFill>
                        <a:schemeClr val="bg1">
                          <a:lumMod val="50000"/>
                        </a:schemeClr>
                      </a:solidFill>
                      <a:latin typeface="Huawei Sans" panose="020C0503030203020204" pitchFamily="34" charset="0"/>
                    </a:rPr>
                    <a:t> </a:t>
                  </a:r>
                  <a:r>
                    <a:rPr lang="ru-RU" sz="1400" dirty="0" err="1">
                      <a:solidFill>
                        <a:schemeClr val="bg1">
                          <a:lumMod val="50000"/>
                        </a:schemeClr>
                      </a:solidFill>
                      <a:latin typeface="Huawei Sans" panose="020C0503030203020204" pitchFamily="34" charset="0"/>
                    </a:rPr>
                    <a:t>Response</a:t>
                  </a:r>
                  <a:endParaRPr lang="ru-RU" sz="1400" dirty="0">
                    <a:solidFill>
                      <a:schemeClr val="bg1">
                        <a:lumMod val="50000"/>
                      </a:schemeClr>
                    </a:solidFill>
                    <a:latin typeface="Huawei Sans" panose="020C0503030203020204" pitchFamily="34" charset="0"/>
                  </a:endParaRPr>
                </a:p>
              </p:txBody>
            </p:sp>
          </p:grpSp>
        </p:grpSp>
        <p:grpSp>
          <p:nvGrpSpPr>
            <p:cNvPr id="70" name="组合 69"/>
            <p:cNvGrpSpPr/>
            <p:nvPr/>
          </p:nvGrpSpPr>
          <p:grpSpPr>
            <a:xfrm>
              <a:off x="9048984" y="3893526"/>
              <a:ext cx="1885474" cy="699272"/>
              <a:chOff x="8424869" y="2909324"/>
              <a:chExt cx="1885474" cy="699272"/>
            </a:xfrm>
          </p:grpSpPr>
          <p:grpSp>
            <p:nvGrpSpPr>
              <p:cNvPr id="71" name="组合 70"/>
              <p:cNvGrpSpPr/>
              <p:nvPr/>
            </p:nvGrpSpPr>
            <p:grpSpPr>
              <a:xfrm>
                <a:off x="8424869" y="2909324"/>
                <a:ext cx="1885474" cy="332436"/>
                <a:chOff x="8424869" y="2909324"/>
                <a:chExt cx="1885474" cy="332436"/>
              </a:xfrm>
            </p:grpSpPr>
            <p:cxnSp>
              <p:nvCxnSpPr>
                <p:cNvPr id="76" name="直接连接符 75"/>
                <p:cNvCxnSpPr/>
                <p:nvPr/>
              </p:nvCxnSpPr>
              <p:spPr>
                <a:xfrm rot="5400000" flipH="1">
                  <a:off x="9356676" y="2309952"/>
                  <a:ext cx="1" cy="1863616"/>
                </a:xfrm>
                <a:prstGeom prst="line">
                  <a:avLst/>
                </a:prstGeom>
                <a:ln w="28575">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77" name="Text Box 9"/>
                <p:cNvSpPr txBox="1">
                  <a:spLocks noChangeArrowheads="1"/>
                </p:cNvSpPr>
                <p:nvPr/>
              </p:nvSpPr>
              <p:spPr bwMode="auto">
                <a:xfrm>
                  <a:off x="8443919" y="2909324"/>
                  <a:ext cx="1866424" cy="307777"/>
                </a:xfrm>
                <a:prstGeom prst="rect">
                  <a:avLst/>
                </a:prstGeom>
                <a:noFill/>
                <a:ln w="9525">
                  <a:noFill/>
                  <a:miter lim="800000"/>
                  <a:headEnd/>
                  <a:tailEnd/>
                </a:ln>
              </p:spPr>
              <p:txBody>
                <a:bodyPr wrap="square">
                  <a:spAutoFit/>
                </a:bodyPr>
                <a:lstStyle/>
                <a:p>
                  <a:pPr algn="ctr"/>
                  <a:r>
                    <a:rPr lang="ru-RU" sz="1400">
                      <a:latin typeface="Huawei Sans" panose="020C0503030203020204" pitchFamily="34" charset="0"/>
                    </a:rPr>
                    <a:t>Join Request</a:t>
                  </a:r>
                </a:p>
              </p:txBody>
            </p:sp>
          </p:grpSp>
          <p:grpSp>
            <p:nvGrpSpPr>
              <p:cNvPr id="73" name="组合 72"/>
              <p:cNvGrpSpPr/>
              <p:nvPr/>
            </p:nvGrpSpPr>
            <p:grpSpPr>
              <a:xfrm>
                <a:off x="8424869" y="3295882"/>
                <a:ext cx="1885474" cy="312714"/>
                <a:chOff x="8424869" y="3295882"/>
                <a:chExt cx="1885474" cy="312714"/>
              </a:xfrm>
            </p:grpSpPr>
            <p:cxnSp>
              <p:nvCxnSpPr>
                <p:cNvPr id="74" name="直接连接符 73"/>
                <p:cNvCxnSpPr/>
                <p:nvPr/>
              </p:nvCxnSpPr>
              <p:spPr>
                <a:xfrm rot="5400000" flipH="1">
                  <a:off x="9356676" y="2676788"/>
                  <a:ext cx="1" cy="1863616"/>
                </a:xfrm>
                <a:prstGeom prst="line">
                  <a:avLst/>
                </a:pr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5" name="Text Box 9"/>
                <p:cNvSpPr txBox="1">
                  <a:spLocks noChangeArrowheads="1"/>
                </p:cNvSpPr>
                <p:nvPr/>
              </p:nvSpPr>
              <p:spPr bwMode="auto">
                <a:xfrm>
                  <a:off x="8443919" y="3295882"/>
                  <a:ext cx="1866424" cy="307777"/>
                </a:xfrm>
                <a:prstGeom prst="rect">
                  <a:avLst/>
                </a:prstGeom>
                <a:noFill/>
                <a:ln w="9525">
                  <a:noFill/>
                  <a:miter lim="800000"/>
                  <a:headEnd/>
                  <a:tailEnd/>
                </a:ln>
              </p:spPr>
              <p:txBody>
                <a:bodyPr wrap="square">
                  <a:spAutoFit/>
                </a:bodyPr>
                <a:lstStyle/>
                <a:p>
                  <a:pPr algn="ctr"/>
                  <a:r>
                    <a:rPr lang="ru-RU" sz="1400">
                      <a:latin typeface="Huawei Sans" panose="020C0503030203020204" pitchFamily="34" charset="0"/>
                    </a:rPr>
                    <a:t>Join Response</a:t>
                  </a:r>
                </a:p>
              </p:txBody>
            </p:sp>
          </p:grpSp>
        </p:grpSp>
      </p:grpSp>
      <p:sp>
        <p:nvSpPr>
          <p:cNvPr id="50" name="五边形 49"/>
          <p:cNvSpPr/>
          <p:nvPr/>
        </p:nvSpPr>
        <p:spPr bwMode="auto">
          <a:xfrm>
            <a:off x="8148115" y="87153"/>
            <a:ext cx="900100" cy="283663"/>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b="1">
                <a:solidFill>
                  <a:schemeClr val="bg1"/>
                </a:solidFill>
                <a:latin typeface="Huawei Sans" panose="020C0503030203020204" pitchFamily="34" charset="0"/>
              </a:rPr>
              <a:t>Подключение AP</a:t>
            </a:r>
          </a:p>
        </p:txBody>
      </p:sp>
      <p:sp>
        <p:nvSpPr>
          <p:cNvPr id="53" name="燕尾形 52"/>
          <p:cNvSpPr/>
          <p:nvPr/>
        </p:nvSpPr>
        <p:spPr bwMode="auto">
          <a:xfrm>
            <a:off x="8964285" y="87153"/>
            <a:ext cx="1080000" cy="28366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Передача конфигурации</a:t>
            </a:r>
          </a:p>
        </p:txBody>
      </p:sp>
      <p:sp>
        <p:nvSpPr>
          <p:cNvPr id="55" name="燕尾形 54"/>
          <p:cNvSpPr/>
          <p:nvPr/>
        </p:nvSpPr>
        <p:spPr bwMode="auto">
          <a:xfrm>
            <a:off x="9960355" y="87153"/>
            <a:ext cx="108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Подключение STA</a:t>
            </a:r>
          </a:p>
        </p:txBody>
      </p:sp>
      <p:sp>
        <p:nvSpPr>
          <p:cNvPr id="56" name="燕尾形 55"/>
          <p:cNvSpPr/>
          <p:nvPr/>
        </p:nvSpPr>
        <p:spPr bwMode="auto">
          <a:xfrm>
            <a:off x="10956425" y="87153"/>
            <a:ext cx="108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Передача данных</a:t>
            </a:r>
          </a:p>
        </p:txBody>
      </p:sp>
      <p:sp>
        <p:nvSpPr>
          <p:cNvPr id="58" name="isḻïḑe">
            <a:extLst>
              <a:ext uri="{FF2B5EF4-FFF2-40B4-BE49-F238E27FC236}">
                <a16:creationId xmlns:a16="http://schemas.microsoft.com/office/drawing/2014/main" xmlns="" id="{24CBC826-002E-4B71-8291-B729E4BED0E3}"/>
              </a:ext>
            </a:extLst>
          </p:cNvPr>
          <p:cNvSpPr txBox="1"/>
          <p:nvPr/>
        </p:nvSpPr>
        <p:spPr bwMode="ltGray">
          <a:xfrm>
            <a:off x="835785" y="1722141"/>
            <a:ext cx="1626064" cy="27918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en-US"/>
            </a:defPPr>
            <a:lvl1pPr defTabSz="914377">
              <a:lnSpc>
                <a:spcPct val="100000"/>
              </a:lnSpc>
              <a:spcBef>
                <a:spcPct val="0"/>
              </a:spcBef>
              <a:defRPr sz="1200">
                <a:solidFill>
                  <a:schemeClr val="bg1">
                    <a:lumMod val="65000"/>
                  </a:schemeClr>
                </a:solidFill>
                <a:latin typeface="Huawei Sans" panose="020C0503030203020204" pitchFamily="34" charset="0"/>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r>
              <a:rPr lang="ru-RU"/>
              <a:t>Выделение IP-адреса</a:t>
            </a:r>
          </a:p>
        </p:txBody>
      </p:sp>
      <p:sp>
        <p:nvSpPr>
          <p:cNvPr id="72" name="ïšļïďe">
            <a:extLst>
              <a:ext uri="{FF2B5EF4-FFF2-40B4-BE49-F238E27FC236}">
                <a16:creationId xmlns:a16="http://schemas.microsoft.com/office/drawing/2014/main" xmlns="" id="{FB41FAD4-0BA5-4580-B72E-A6BFF22F8784}"/>
              </a:ext>
            </a:extLst>
          </p:cNvPr>
          <p:cNvSpPr txBox="1"/>
          <p:nvPr/>
        </p:nvSpPr>
        <p:spPr bwMode="ltGray">
          <a:xfrm>
            <a:off x="835785" y="2584713"/>
            <a:ext cx="1494938" cy="4638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en-US"/>
            </a:defPPr>
            <a:lvl1pPr defTabSz="914377">
              <a:lnSpc>
                <a:spcPct val="100000"/>
              </a:lnSpc>
              <a:spcBef>
                <a:spcPct val="0"/>
              </a:spcBef>
              <a:defRPr sz="1200">
                <a:solidFill>
                  <a:schemeClr val="bg1">
                    <a:lumMod val="65000"/>
                  </a:schemeClr>
                </a:solidFill>
                <a:latin typeface="Huawei Sans" panose="020C0503030203020204" pitchFamily="34" charset="0"/>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r>
              <a:rPr lang="ru-RU" dirty="0"/>
              <a:t>Установление </a:t>
            </a:r>
            <a:br>
              <a:rPr lang="ru-RU" dirty="0"/>
            </a:br>
            <a:r>
              <a:rPr lang="ru-RU" dirty="0"/>
              <a:t>туннеля CAPWAP</a:t>
            </a:r>
          </a:p>
        </p:txBody>
      </p:sp>
      <p:sp>
        <p:nvSpPr>
          <p:cNvPr id="78" name="ïṧļíḍê">
            <a:extLst>
              <a:ext uri="{FF2B5EF4-FFF2-40B4-BE49-F238E27FC236}">
                <a16:creationId xmlns:a16="http://schemas.microsoft.com/office/drawing/2014/main" xmlns="" id="{D1BCCD92-D45A-41F7-960F-30FC35568CBF}"/>
              </a:ext>
            </a:extLst>
          </p:cNvPr>
          <p:cNvSpPr txBox="1"/>
          <p:nvPr/>
        </p:nvSpPr>
        <p:spPr bwMode="auto">
          <a:xfrm>
            <a:off x="835785" y="3631949"/>
            <a:ext cx="1467366" cy="27918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en-US"/>
            </a:defPPr>
            <a:lvl1pPr defTabSz="914377">
              <a:lnSpc>
                <a:spcPct val="100000"/>
              </a:lnSpc>
              <a:spcBef>
                <a:spcPct val="0"/>
              </a:spcBef>
              <a:defRPr sz="1200" b="1">
                <a:latin typeface="Huawei Sans" panose="020C0503030203020204" pitchFamily="34" charset="0"/>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r>
              <a:rPr lang="ru-RU"/>
              <a:t>Контроль доступа AP</a:t>
            </a:r>
          </a:p>
        </p:txBody>
      </p:sp>
      <p:sp>
        <p:nvSpPr>
          <p:cNvPr id="79" name="îş1iḍê">
            <a:extLst>
              <a:ext uri="{FF2B5EF4-FFF2-40B4-BE49-F238E27FC236}">
                <a16:creationId xmlns:a16="http://schemas.microsoft.com/office/drawing/2014/main" xmlns="" id="{F0B068A5-560A-4DB9-9ABC-E179FB4B53B1}"/>
              </a:ext>
            </a:extLst>
          </p:cNvPr>
          <p:cNvSpPr txBox="1"/>
          <p:nvPr/>
        </p:nvSpPr>
        <p:spPr bwMode="ltGray">
          <a:xfrm>
            <a:off x="835785" y="4494521"/>
            <a:ext cx="997687" cy="4638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ru-RU" sz="1200">
                <a:solidFill>
                  <a:schemeClr val="bg1">
                    <a:lumMod val="65000"/>
                  </a:schemeClr>
                </a:solidFill>
                <a:latin typeface="Huawei Sans" panose="020C0503030203020204" pitchFamily="34" charset="0"/>
              </a:rPr>
              <a:t>Обновление AP</a:t>
            </a:r>
          </a:p>
          <a:p>
            <a:pPr eaLnBrk="1" hangingPunct="1">
              <a:lnSpc>
                <a:spcPct val="100000"/>
              </a:lnSpc>
              <a:spcBef>
                <a:spcPct val="0"/>
              </a:spcBef>
            </a:pPr>
            <a:r>
              <a:rPr lang="ru-RU" sz="1200">
                <a:solidFill>
                  <a:schemeClr val="bg1">
                    <a:lumMod val="65000"/>
                  </a:schemeClr>
                </a:solidFill>
                <a:latin typeface="Huawei Sans" panose="020C0503030203020204" pitchFamily="34" charset="0"/>
              </a:rPr>
              <a:t>(Опционально)</a:t>
            </a:r>
          </a:p>
        </p:txBody>
      </p:sp>
      <p:sp>
        <p:nvSpPr>
          <p:cNvPr id="80" name="íşḻïďe">
            <a:extLst>
              <a:ext uri="{FF2B5EF4-FFF2-40B4-BE49-F238E27FC236}">
                <a16:creationId xmlns:a16="http://schemas.microsoft.com/office/drawing/2014/main" xmlns="" id="{05246D82-A4F5-42F2-854D-C3D348D160CE}"/>
              </a:ext>
            </a:extLst>
          </p:cNvPr>
          <p:cNvSpPr txBox="1"/>
          <p:nvPr/>
        </p:nvSpPr>
        <p:spPr bwMode="ltGray">
          <a:xfrm>
            <a:off x="835785" y="5449425"/>
            <a:ext cx="1866514" cy="4638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ru-RU" sz="1200" dirty="0">
                <a:solidFill>
                  <a:schemeClr val="bg1">
                    <a:lumMod val="65000"/>
                  </a:schemeClr>
                </a:solidFill>
                <a:latin typeface="Huawei Sans" panose="020C0503030203020204" pitchFamily="34" charset="0"/>
              </a:rPr>
              <a:t>Обеспечение работы </a:t>
            </a:r>
            <a:br>
              <a:rPr lang="ru-RU" sz="1200" dirty="0">
                <a:solidFill>
                  <a:schemeClr val="bg1">
                    <a:lumMod val="65000"/>
                  </a:schemeClr>
                </a:solidFill>
                <a:latin typeface="Huawei Sans" panose="020C0503030203020204" pitchFamily="34" charset="0"/>
              </a:rPr>
            </a:br>
            <a:r>
              <a:rPr lang="ru-RU" sz="1200" dirty="0">
                <a:solidFill>
                  <a:schemeClr val="bg1">
                    <a:lumMod val="65000"/>
                  </a:schemeClr>
                </a:solidFill>
                <a:latin typeface="Huawei Sans" panose="020C0503030203020204" pitchFamily="34" charset="0"/>
              </a:rPr>
              <a:t>туннеля CAPWAP</a:t>
            </a:r>
          </a:p>
        </p:txBody>
      </p:sp>
      <p:cxnSp>
        <p:nvCxnSpPr>
          <p:cNvPr id="81" name="直接连接符 80">
            <a:extLst>
              <a:ext uri="{FF2B5EF4-FFF2-40B4-BE49-F238E27FC236}">
                <a16:creationId xmlns:a16="http://schemas.microsoft.com/office/drawing/2014/main" xmlns="" id="{4AA622A8-8183-4782-A4A5-6DF01B92BB53}"/>
              </a:ext>
            </a:extLst>
          </p:cNvPr>
          <p:cNvCxnSpPr/>
          <p:nvPr/>
        </p:nvCxnSpPr>
        <p:spPr bwMode="gray">
          <a:xfrm>
            <a:off x="665526" y="1488374"/>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82" name="组合 81"/>
          <p:cNvGrpSpPr/>
          <p:nvPr/>
        </p:nvGrpSpPr>
        <p:grpSpPr bwMode="invGray">
          <a:xfrm>
            <a:off x="485526" y="3590251"/>
            <a:ext cx="360000" cy="360000"/>
            <a:chOff x="4939189" y="1253075"/>
            <a:chExt cx="532084" cy="532082"/>
          </a:xfrm>
        </p:grpSpPr>
        <p:sp>
          <p:nvSpPr>
            <p:cNvPr id="83" name="iṩ1îdè">
              <a:extLst>
                <a:ext uri="{FF2B5EF4-FFF2-40B4-BE49-F238E27FC236}">
                  <a16:creationId xmlns:a16="http://schemas.microsoft.com/office/drawing/2014/main" xmlns="" id="{7F2033B8-3D85-4EBC-B06A-35DC8DC5989D}"/>
                </a:ext>
              </a:extLst>
            </p:cNvPr>
            <p:cNvSpPr/>
            <p:nvPr/>
          </p:nvSpPr>
          <p:spPr bwMode="invGray">
            <a:xfrm rot="10800000" flipV="1">
              <a:off x="4939189"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0B0F0"/>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dirty="0">
                <a:latin typeface="Huawei Sans" panose="020C0503030203020204" pitchFamily="34" charset="0"/>
              </a:endParaRPr>
            </a:p>
          </p:txBody>
        </p:sp>
        <p:sp>
          <p:nvSpPr>
            <p:cNvPr id="84" name="íṧľïḍè">
              <a:extLst>
                <a:ext uri="{FF2B5EF4-FFF2-40B4-BE49-F238E27FC236}">
                  <a16:creationId xmlns:a16="http://schemas.microsoft.com/office/drawing/2014/main" xmlns="" id="{67C630C0-B65A-4B15-BF86-DFDDDEBC1DAB}"/>
                </a:ext>
              </a:extLst>
            </p:cNvPr>
            <p:cNvSpPr/>
            <p:nvPr/>
          </p:nvSpPr>
          <p:spPr bwMode="invGray">
            <a:xfrm>
              <a:off x="5087365" y="1401420"/>
              <a:ext cx="235733" cy="235390"/>
            </a:xfrm>
            <a:custGeom>
              <a:avLst/>
              <a:gdLst>
                <a:gd name="T0" fmla="*/ 6270 w 7104"/>
                <a:gd name="T1" fmla="*/ 835 h 7104"/>
                <a:gd name="T2" fmla="*/ 3243 w 7104"/>
                <a:gd name="T3" fmla="*/ 835 h 7104"/>
                <a:gd name="T4" fmla="*/ 3076 w 7104"/>
                <a:gd name="T5" fmla="*/ 3675 h 7104"/>
                <a:gd name="T6" fmla="*/ 2661 w 7104"/>
                <a:gd name="T7" fmla="*/ 4091 h 7104"/>
                <a:gd name="T8" fmla="*/ 2516 w 7104"/>
                <a:gd name="T9" fmla="*/ 3946 h 7104"/>
                <a:gd name="T10" fmla="*/ 2163 w 7104"/>
                <a:gd name="T11" fmla="*/ 3946 h 7104"/>
                <a:gd name="T12" fmla="*/ 275 w 7104"/>
                <a:gd name="T13" fmla="*/ 5834 h 7104"/>
                <a:gd name="T14" fmla="*/ 275 w 7104"/>
                <a:gd name="T15" fmla="*/ 6829 h 7104"/>
                <a:gd name="T16" fmla="*/ 1271 w 7104"/>
                <a:gd name="T17" fmla="*/ 6829 h 7104"/>
                <a:gd name="T18" fmla="*/ 3158 w 7104"/>
                <a:gd name="T19" fmla="*/ 4942 h 7104"/>
                <a:gd name="T20" fmla="*/ 3158 w 7104"/>
                <a:gd name="T21" fmla="*/ 4588 h 7104"/>
                <a:gd name="T22" fmla="*/ 3014 w 7104"/>
                <a:gd name="T23" fmla="*/ 4444 h 7104"/>
                <a:gd name="T24" fmla="*/ 3430 w 7104"/>
                <a:gd name="T25" fmla="*/ 4028 h 7104"/>
                <a:gd name="T26" fmla="*/ 6270 w 7104"/>
                <a:gd name="T27" fmla="*/ 3862 h 7104"/>
                <a:gd name="T28" fmla="*/ 6270 w 7104"/>
                <a:gd name="T29" fmla="*/ 835 h 7104"/>
                <a:gd name="T30" fmla="*/ 5497 w 7104"/>
                <a:gd name="T31" fmla="*/ 2856 h 7104"/>
                <a:gd name="T32" fmla="*/ 5497 w 7104"/>
                <a:gd name="T33" fmla="*/ 3356 h 7104"/>
                <a:gd name="T34" fmla="*/ 5247 w 7104"/>
                <a:gd name="T35" fmla="*/ 3606 h 7104"/>
                <a:gd name="T36" fmla="*/ 4248 w 7104"/>
                <a:gd name="T37" fmla="*/ 3606 h 7104"/>
                <a:gd name="T38" fmla="*/ 3999 w 7104"/>
                <a:gd name="T39" fmla="*/ 3356 h 7104"/>
                <a:gd name="T40" fmla="*/ 3999 w 7104"/>
                <a:gd name="T41" fmla="*/ 2856 h 7104"/>
                <a:gd name="T42" fmla="*/ 4198 w 7104"/>
                <a:gd name="T43" fmla="*/ 2348 h 7104"/>
                <a:gd name="T44" fmla="*/ 4748 w 7104"/>
                <a:gd name="T45" fmla="*/ 1091 h 7104"/>
                <a:gd name="T46" fmla="*/ 5298 w 7104"/>
                <a:gd name="T47" fmla="*/ 2348 h 7104"/>
                <a:gd name="T48" fmla="*/ 5497 w 7104"/>
                <a:gd name="T49" fmla="*/ 2856 h 7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04" h="7104">
                  <a:moveTo>
                    <a:pt x="6270" y="835"/>
                  </a:moveTo>
                  <a:cubicBezTo>
                    <a:pt x="5435" y="0"/>
                    <a:pt x="4077" y="0"/>
                    <a:pt x="3243" y="835"/>
                  </a:cubicBezTo>
                  <a:cubicBezTo>
                    <a:pt x="2468" y="1610"/>
                    <a:pt x="2412" y="2836"/>
                    <a:pt x="3076" y="3675"/>
                  </a:cubicBezTo>
                  <a:lnTo>
                    <a:pt x="2661" y="4091"/>
                  </a:lnTo>
                  <a:lnTo>
                    <a:pt x="2516" y="3946"/>
                  </a:lnTo>
                  <a:cubicBezTo>
                    <a:pt x="2419" y="3849"/>
                    <a:pt x="2261" y="3849"/>
                    <a:pt x="2163" y="3946"/>
                  </a:cubicBezTo>
                  <a:lnTo>
                    <a:pt x="275" y="5834"/>
                  </a:lnTo>
                  <a:cubicBezTo>
                    <a:pt x="0" y="6109"/>
                    <a:pt x="0" y="6554"/>
                    <a:pt x="275" y="6829"/>
                  </a:cubicBezTo>
                  <a:cubicBezTo>
                    <a:pt x="550" y="7104"/>
                    <a:pt x="996" y="7104"/>
                    <a:pt x="1271" y="6829"/>
                  </a:cubicBezTo>
                  <a:lnTo>
                    <a:pt x="3158" y="4942"/>
                  </a:lnTo>
                  <a:cubicBezTo>
                    <a:pt x="3256" y="4844"/>
                    <a:pt x="3256" y="4686"/>
                    <a:pt x="3158" y="4588"/>
                  </a:cubicBezTo>
                  <a:lnTo>
                    <a:pt x="3014" y="4444"/>
                  </a:lnTo>
                  <a:lnTo>
                    <a:pt x="3430" y="4028"/>
                  </a:lnTo>
                  <a:cubicBezTo>
                    <a:pt x="4269" y="4692"/>
                    <a:pt x="5495" y="4637"/>
                    <a:pt x="6270" y="3862"/>
                  </a:cubicBezTo>
                  <a:cubicBezTo>
                    <a:pt x="7104" y="3027"/>
                    <a:pt x="7104" y="1670"/>
                    <a:pt x="6270" y="835"/>
                  </a:cubicBezTo>
                  <a:close/>
                  <a:moveTo>
                    <a:pt x="5497" y="2856"/>
                  </a:moveTo>
                  <a:lnTo>
                    <a:pt x="5497" y="3356"/>
                  </a:lnTo>
                  <a:cubicBezTo>
                    <a:pt x="5497" y="3494"/>
                    <a:pt x="5385" y="3606"/>
                    <a:pt x="5247" y="3606"/>
                  </a:cubicBezTo>
                  <a:lnTo>
                    <a:pt x="4248" y="3606"/>
                  </a:lnTo>
                  <a:cubicBezTo>
                    <a:pt x="4110" y="3606"/>
                    <a:pt x="3999" y="3494"/>
                    <a:pt x="3999" y="3356"/>
                  </a:cubicBezTo>
                  <a:lnTo>
                    <a:pt x="3999" y="2856"/>
                  </a:lnTo>
                  <a:cubicBezTo>
                    <a:pt x="3999" y="2660"/>
                    <a:pt x="4074" y="2482"/>
                    <a:pt x="4198" y="2348"/>
                  </a:cubicBezTo>
                  <a:cubicBezTo>
                    <a:pt x="3757" y="1871"/>
                    <a:pt x="4095" y="1091"/>
                    <a:pt x="4748" y="1091"/>
                  </a:cubicBezTo>
                  <a:cubicBezTo>
                    <a:pt x="5400" y="1091"/>
                    <a:pt x="5739" y="1871"/>
                    <a:pt x="5298" y="2348"/>
                  </a:cubicBezTo>
                  <a:cubicBezTo>
                    <a:pt x="5422" y="2482"/>
                    <a:pt x="5497" y="2660"/>
                    <a:pt x="5497" y="2856"/>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85" name="组合 84"/>
          <p:cNvGrpSpPr/>
          <p:nvPr/>
        </p:nvGrpSpPr>
        <p:grpSpPr bwMode="ltGray">
          <a:xfrm>
            <a:off x="485526" y="4545801"/>
            <a:ext cx="360000" cy="360000"/>
            <a:chOff x="6792271" y="1253075"/>
            <a:chExt cx="532084" cy="532082"/>
          </a:xfrm>
        </p:grpSpPr>
        <p:sp>
          <p:nvSpPr>
            <p:cNvPr id="86" name="íŝlíďé">
              <a:extLst>
                <a:ext uri="{FF2B5EF4-FFF2-40B4-BE49-F238E27FC236}">
                  <a16:creationId xmlns:a16="http://schemas.microsoft.com/office/drawing/2014/main" xmlns="" id="{E7C05249-EC6B-4A31-B592-1B7DA1FC1C4D}"/>
                </a:ext>
              </a:extLst>
            </p:cNvPr>
            <p:cNvSpPr/>
            <p:nvPr/>
          </p:nvSpPr>
          <p:spPr bwMode="ltGray">
            <a:xfrm rot="10800000" flipV="1">
              <a:off x="6792271"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en-US" dirty="0">
                <a:solidFill>
                  <a:schemeClr val="lt1"/>
                </a:solidFill>
                <a:latin typeface="Huawei Sans" panose="020C0503030203020204" pitchFamily="34" charset="0"/>
              </a:endParaRPr>
            </a:p>
          </p:txBody>
        </p:sp>
        <p:sp>
          <p:nvSpPr>
            <p:cNvPr id="87" name="iślîḓé">
              <a:extLst>
                <a:ext uri="{FF2B5EF4-FFF2-40B4-BE49-F238E27FC236}">
                  <a16:creationId xmlns:a16="http://schemas.microsoft.com/office/drawing/2014/main" xmlns="" id="{BE7CCCC9-8065-4F6A-AAE6-681F89B69718}"/>
                </a:ext>
              </a:extLst>
            </p:cNvPr>
            <p:cNvSpPr/>
            <p:nvPr/>
          </p:nvSpPr>
          <p:spPr bwMode="ltGray">
            <a:xfrm>
              <a:off x="6940747" y="1401249"/>
              <a:ext cx="235131" cy="235732"/>
            </a:xfrm>
            <a:custGeom>
              <a:avLst/>
              <a:gdLst>
                <a:gd name="connsiteX0" fmla="*/ 283655 w 606580"/>
                <a:gd name="connsiteY0" fmla="*/ 180789 h 608133"/>
                <a:gd name="connsiteX1" fmla="*/ 463969 w 606580"/>
                <a:gd name="connsiteY1" fmla="*/ 329895 h 608133"/>
                <a:gd name="connsiteX2" fmla="*/ 467288 w 606580"/>
                <a:gd name="connsiteY2" fmla="*/ 329803 h 608133"/>
                <a:gd name="connsiteX3" fmla="*/ 606580 w 606580"/>
                <a:gd name="connsiteY3" fmla="*/ 468968 h 608133"/>
                <a:gd name="connsiteX4" fmla="*/ 467288 w 606580"/>
                <a:gd name="connsiteY4" fmla="*/ 608133 h 608133"/>
                <a:gd name="connsiteX5" fmla="*/ 92278 w 606580"/>
                <a:gd name="connsiteY5" fmla="*/ 608133 h 608133"/>
                <a:gd name="connsiteX6" fmla="*/ 0 w 606580"/>
                <a:gd name="connsiteY6" fmla="*/ 508177 h 608133"/>
                <a:gd name="connsiteX7" fmla="*/ 100113 w 606580"/>
                <a:gd name="connsiteY7" fmla="*/ 408221 h 608133"/>
                <a:gd name="connsiteX8" fmla="*/ 105829 w 606580"/>
                <a:gd name="connsiteY8" fmla="*/ 408774 h 608133"/>
                <a:gd name="connsiteX9" fmla="*/ 100113 w 606580"/>
                <a:gd name="connsiteY9" fmla="*/ 364042 h 608133"/>
                <a:gd name="connsiteX10" fmla="*/ 283655 w 606580"/>
                <a:gd name="connsiteY10" fmla="*/ 180789 h 608133"/>
                <a:gd name="connsiteX11" fmla="*/ 399230 w 606580"/>
                <a:gd name="connsiteY11" fmla="*/ 97945 h 608133"/>
                <a:gd name="connsiteX12" fmla="*/ 506377 w 606580"/>
                <a:gd name="connsiteY12" fmla="*/ 204910 h 608133"/>
                <a:gd name="connsiteX13" fmla="*/ 476133 w 606580"/>
                <a:gd name="connsiteY13" fmla="*/ 235195 h 608133"/>
                <a:gd name="connsiteX14" fmla="*/ 445888 w 606580"/>
                <a:gd name="connsiteY14" fmla="*/ 204910 h 608133"/>
                <a:gd name="connsiteX15" fmla="*/ 399230 w 606580"/>
                <a:gd name="connsiteY15" fmla="*/ 158424 h 608133"/>
                <a:gd name="connsiteX16" fmla="*/ 368986 w 606580"/>
                <a:gd name="connsiteY16" fmla="*/ 128230 h 608133"/>
                <a:gd name="connsiteX17" fmla="*/ 399230 w 606580"/>
                <a:gd name="connsiteY17" fmla="*/ 97945 h 608133"/>
                <a:gd name="connsiteX18" fmla="*/ 403459 w 606580"/>
                <a:gd name="connsiteY18" fmla="*/ 0 h 608133"/>
                <a:gd name="connsiteX19" fmla="*/ 403552 w 606580"/>
                <a:gd name="connsiteY19" fmla="*/ 0 h 608133"/>
                <a:gd name="connsiteX20" fmla="*/ 604533 w 606580"/>
                <a:gd name="connsiteY20" fmla="*/ 200633 h 608133"/>
                <a:gd name="connsiteX21" fmla="*/ 574294 w 606580"/>
                <a:gd name="connsiteY21" fmla="*/ 230820 h 608133"/>
                <a:gd name="connsiteX22" fmla="*/ 574201 w 606580"/>
                <a:gd name="connsiteY22" fmla="*/ 230820 h 608133"/>
                <a:gd name="connsiteX23" fmla="*/ 543962 w 606580"/>
                <a:gd name="connsiteY23" fmla="*/ 200633 h 608133"/>
                <a:gd name="connsiteX24" fmla="*/ 403552 w 606580"/>
                <a:gd name="connsiteY24" fmla="*/ 60466 h 608133"/>
                <a:gd name="connsiteX25" fmla="*/ 403459 w 606580"/>
                <a:gd name="connsiteY25" fmla="*/ 60466 h 608133"/>
                <a:gd name="connsiteX26" fmla="*/ 373220 w 606580"/>
                <a:gd name="connsiteY26" fmla="*/ 30187 h 608133"/>
                <a:gd name="connsiteX27" fmla="*/ 403459 w 606580"/>
                <a:gd name="connsiteY27" fmla="*/ 0 h 608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6580" h="608133">
                  <a:moveTo>
                    <a:pt x="283655" y="180789"/>
                  </a:moveTo>
                  <a:cubicBezTo>
                    <a:pt x="373351" y="180789"/>
                    <a:pt x="447929" y="245034"/>
                    <a:pt x="463969" y="329895"/>
                  </a:cubicBezTo>
                  <a:cubicBezTo>
                    <a:pt x="465075" y="329895"/>
                    <a:pt x="466089" y="329803"/>
                    <a:pt x="467288" y="329803"/>
                  </a:cubicBezTo>
                  <a:cubicBezTo>
                    <a:pt x="544263" y="329803"/>
                    <a:pt x="606580" y="392022"/>
                    <a:pt x="606580" y="468968"/>
                  </a:cubicBezTo>
                  <a:cubicBezTo>
                    <a:pt x="606580" y="545730"/>
                    <a:pt x="544263" y="608133"/>
                    <a:pt x="467288" y="608133"/>
                  </a:cubicBezTo>
                  <a:lnTo>
                    <a:pt x="92278" y="608133"/>
                  </a:lnTo>
                  <a:cubicBezTo>
                    <a:pt x="40101" y="604636"/>
                    <a:pt x="0" y="561101"/>
                    <a:pt x="0" y="508177"/>
                  </a:cubicBezTo>
                  <a:cubicBezTo>
                    <a:pt x="0" y="452953"/>
                    <a:pt x="44802" y="408221"/>
                    <a:pt x="100113" y="408221"/>
                  </a:cubicBezTo>
                  <a:cubicBezTo>
                    <a:pt x="102049" y="408221"/>
                    <a:pt x="103893" y="408589"/>
                    <a:pt x="105829" y="408774"/>
                  </a:cubicBezTo>
                  <a:cubicBezTo>
                    <a:pt x="102234" y="394415"/>
                    <a:pt x="100113" y="379505"/>
                    <a:pt x="100113" y="364042"/>
                  </a:cubicBezTo>
                  <a:cubicBezTo>
                    <a:pt x="100113" y="262797"/>
                    <a:pt x="182251" y="180789"/>
                    <a:pt x="283655" y="180789"/>
                  </a:cubicBezTo>
                  <a:close/>
                  <a:moveTo>
                    <a:pt x="399230" y="97945"/>
                  </a:moveTo>
                  <a:cubicBezTo>
                    <a:pt x="458336" y="97945"/>
                    <a:pt x="506377" y="145997"/>
                    <a:pt x="506377" y="204910"/>
                  </a:cubicBezTo>
                  <a:cubicBezTo>
                    <a:pt x="506377" y="221664"/>
                    <a:pt x="492822" y="235195"/>
                    <a:pt x="476133" y="235195"/>
                  </a:cubicBezTo>
                  <a:cubicBezTo>
                    <a:pt x="459443" y="235195"/>
                    <a:pt x="445888" y="221664"/>
                    <a:pt x="445888" y="204910"/>
                  </a:cubicBezTo>
                  <a:cubicBezTo>
                    <a:pt x="445888" y="179227"/>
                    <a:pt x="424957" y="158424"/>
                    <a:pt x="399230" y="158424"/>
                  </a:cubicBezTo>
                  <a:cubicBezTo>
                    <a:pt x="382541" y="158424"/>
                    <a:pt x="368986" y="144892"/>
                    <a:pt x="368986" y="128230"/>
                  </a:cubicBezTo>
                  <a:cubicBezTo>
                    <a:pt x="368986" y="111477"/>
                    <a:pt x="382541" y="97945"/>
                    <a:pt x="399230" y="97945"/>
                  </a:cubicBezTo>
                  <a:close/>
                  <a:moveTo>
                    <a:pt x="403459" y="0"/>
                  </a:moveTo>
                  <a:lnTo>
                    <a:pt x="403552" y="0"/>
                  </a:lnTo>
                  <a:cubicBezTo>
                    <a:pt x="514276" y="0"/>
                    <a:pt x="604441" y="90009"/>
                    <a:pt x="604533" y="200633"/>
                  </a:cubicBezTo>
                  <a:cubicBezTo>
                    <a:pt x="604533" y="217291"/>
                    <a:pt x="590981" y="230820"/>
                    <a:pt x="574294" y="230820"/>
                  </a:cubicBezTo>
                  <a:lnTo>
                    <a:pt x="574201" y="230820"/>
                  </a:lnTo>
                  <a:cubicBezTo>
                    <a:pt x="557514" y="230820"/>
                    <a:pt x="543962" y="217291"/>
                    <a:pt x="543962" y="200633"/>
                  </a:cubicBezTo>
                  <a:cubicBezTo>
                    <a:pt x="543962" y="123325"/>
                    <a:pt x="480902" y="60466"/>
                    <a:pt x="403552" y="60466"/>
                  </a:cubicBezTo>
                  <a:lnTo>
                    <a:pt x="403459" y="60466"/>
                  </a:lnTo>
                  <a:cubicBezTo>
                    <a:pt x="386772" y="60466"/>
                    <a:pt x="373220" y="46937"/>
                    <a:pt x="373220" y="30187"/>
                  </a:cubicBezTo>
                  <a:cubicBezTo>
                    <a:pt x="373220" y="13529"/>
                    <a:pt x="386772" y="0"/>
                    <a:pt x="403459"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88" name="组合 87"/>
          <p:cNvGrpSpPr/>
          <p:nvPr/>
        </p:nvGrpSpPr>
        <p:grpSpPr bwMode="ltGray">
          <a:xfrm>
            <a:off x="485526" y="5501349"/>
            <a:ext cx="360000" cy="360000"/>
            <a:chOff x="8645353" y="1253075"/>
            <a:chExt cx="532084" cy="532082"/>
          </a:xfrm>
        </p:grpSpPr>
        <p:sp>
          <p:nvSpPr>
            <p:cNvPr id="89" name="íṡ1íḋê">
              <a:extLst>
                <a:ext uri="{FF2B5EF4-FFF2-40B4-BE49-F238E27FC236}">
                  <a16:creationId xmlns:a16="http://schemas.microsoft.com/office/drawing/2014/main" xmlns="" id="{87A1502E-FF5A-402F-AE9A-604F51135206}"/>
                </a:ext>
              </a:extLst>
            </p:cNvPr>
            <p:cNvSpPr/>
            <p:nvPr/>
          </p:nvSpPr>
          <p:spPr bwMode="ltGray">
            <a:xfrm rot="10800000" flipV="1">
              <a:off x="8645353"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en-US" dirty="0">
                <a:solidFill>
                  <a:schemeClr val="lt1"/>
                </a:solidFill>
                <a:latin typeface="Huawei Sans" panose="020C0503030203020204" pitchFamily="34" charset="0"/>
              </a:endParaRPr>
            </a:p>
          </p:txBody>
        </p:sp>
        <p:sp>
          <p:nvSpPr>
            <p:cNvPr id="90" name="iṡļidè">
              <a:extLst>
                <a:ext uri="{FF2B5EF4-FFF2-40B4-BE49-F238E27FC236}">
                  <a16:creationId xmlns:a16="http://schemas.microsoft.com/office/drawing/2014/main" xmlns="" id="{D2F2F0A0-455D-459F-90E5-A8674554530D}"/>
                </a:ext>
              </a:extLst>
            </p:cNvPr>
            <p:cNvSpPr/>
            <p:nvPr/>
          </p:nvSpPr>
          <p:spPr bwMode="ltGray">
            <a:xfrm>
              <a:off x="8806407" y="1420044"/>
              <a:ext cx="235733" cy="198142"/>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91" name="组合 90"/>
          <p:cNvGrpSpPr/>
          <p:nvPr/>
        </p:nvGrpSpPr>
        <p:grpSpPr bwMode="ltGray">
          <a:xfrm>
            <a:off x="485526" y="1679151"/>
            <a:ext cx="360000" cy="360000"/>
            <a:chOff x="1233025" y="1253075"/>
            <a:chExt cx="532084" cy="532082"/>
          </a:xfrm>
        </p:grpSpPr>
        <p:sp>
          <p:nvSpPr>
            <p:cNvPr id="92" name="íṩlíḓê">
              <a:extLst>
                <a:ext uri="{FF2B5EF4-FFF2-40B4-BE49-F238E27FC236}">
                  <a16:creationId xmlns:a16="http://schemas.microsoft.com/office/drawing/2014/main" xmlns="" id="{FBC6DF09-FCD2-4E57-B557-9F103A335C85}"/>
                </a:ext>
              </a:extLst>
            </p:cNvPr>
            <p:cNvSpPr/>
            <p:nvPr/>
          </p:nvSpPr>
          <p:spPr bwMode="ltGray">
            <a:xfrm rot="10800000" flipV="1">
              <a:off x="1233025"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93" name="cloud-computing_161788"/>
            <p:cNvSpPr>
              <a:spLocks noChangeAspect="1"/>
            </p:cNvSpPr>
            <p:nvPr/>
          </p:nvSpPr>
          <p:spPr bwMode="ltGray">
            <a:xfrm>
              <a:off x="1352309" y="1372594"/>
              <a:ext cx="293519" cy="293040"/>
            </a:xfrm>
            <a:custGeom>
              <a:avLst/>
              <a:gdLst>
                <a:gd name="connsiteX0" fmla="*/ 46142 w 606580"/>
                <a:gd name="connsiteY0" fmla="*/ 341782 h 605592"/>
                <a:gd name="connsiteX1" fmla="*/ 46142 w 606580"/>
                <a:gd name="connsiteY1" fmla="*/ 468218 h 605592"/>
                <a:gd name="connsiteX2" fmla="*/ 251785 w 606580"/>
                <a:gd name="connsiteY2" fmla="*/ 468218 h 605592"/>
                <a:gd name="connsiteX3" fmla="*/ 251785 w 606580"/>
                <a:gd name="connsiteY3" fmla="*/ 341782 h 605592"/>
                <a:gd name="connsiteX4" fmla="*/ 0 w 606580"/>
                <a:gd name="connsiteY4" fmla="*/ 297010 h 605592"/>
                <a:gd name="connsiteX5" fmla="*/ 297927 w 606580"/>
                <a:gd name="connsiteY5" fmla="*/ 297010 h 605592"/>
                <a:gd name="connsiteX6" fmla="*/ 297927 w 606580"/>
                <a:gd name="connsiteY6" fmla="*/ 512433 h 605592"/>
                <a:gd name="connsiteX7" fmla="*/ 197844 w 606580"/>
                <a:gd name="connsiteY7" fmla="*/ 512433 h 605592"/>
                <a:gd name="connsiteX8" fmla="*/ 207128 w 606580"/>
                <a:gd name="connsiteY8" fmla="*/ 562860 h 605592"/>
                <a:gd name="connsiteX9" fmla="*/ 237766 w 606580"/>
                <a:gd name="connsiteY9" fmla="*/ 562860 h 605592"/>
                <a:gd name="connsiteX10" fmla="*/ 237766 w 606580"/>
                <a:gd name="connsiteY10" fmla="*/ 605592 h 605592"/>
                <a:gd name="connsiteX11" fmla="*/ 60625 w 606580"/>
                <a:gd name="connsiteY11" fmla="*/ 605592 h 605592"/>
                <a:gd name="connsiteX12" fmla="*/ 60625 w 606580"/>
                <a:gd name="connsiteY12" fmla="*/ 562860 h 605592"/>
                <a:gd name="connsiteX13" fmla="*/ 90891 w 606580"/>
                <a:gd name="connsiteY13" fmla="*/ 562860 h 605592"/>
                <a:gd name="connsiteX14" fmla="*/ 100176 w 606580"/>
                <a:gd name="connsiteY14" fmla="*/ 512433 h 605592"/>
                <a:gd name="connsiteX15" fmla="*/ 0 w 606580"/>
                <a:gd name="connsiteY15" fmla="*/ 512433 h 605592"/>
                <a:gd name="connsiteX16" fmla="*/ 440020 w 606580"/>
                <a:gd name="connsiteY16" fmla="*/ 278733 h 605592"/>
                <a:gd name="connsiteX17" fmla="*/ 453483 w 606580"/>
                <a:gd name="connsiteY17" fmla="*/ 292178 h 605592"/>
                <a:gd name="connsiteX18" fmla="*/ 453483 w 606580"/>
                <a:gd name="connsiteY18" fmla="*/ 415781 h 605592"/>
                <a:gd name="connsiteX19" fmla="*/ 440484 w 606580"/>
                <a:gd name="connsiteY19" fmla="*/ 429319 h 605592"/>
                <a:gd name="connsiteX20" fmla="*/ 354788 w 606580"/>
                <a:gd name="connsiteY20" fmla="*/ 429319 h 605592"/>
                <a:gd name="connsiteX21" fmla="*/ 341325 w 606580"/>
                <a:gd name="connsiteY21" fmla="*/ 415781 h 605592"/>
                <a:gd name="connsiteX22" fmla="*/ 354788 w 606580"/>
                <a:gd name="connsiteY22" fmla="*/ 402336 h 605592"/>
                <a:gd name="connsiteX23" fmla="*/ 426465 w 606580"/>
                <a:gd name="connsiteY23" fmla="*/ 402336 h 605592"/>
                <a:gd name="connsiteX24" fmla="*/ 426465 w 606580"/>
                <a:gd name="connsiteY24" fmla="*/ 292178 h 605592"/>
                <a:gd name="connsiteX25" fmla="*/ 440020 w 606580"/>
                <a:gd name="connsiteY25" fmla="*/ 278733 h 605592"/>
                <a:gd name="connsiteX26" fmla="*/ 410109 w 606580"/>
                <a:gd name="connsiteY26" fmla="*/ 0 h 605592"/>
                <a:gd name="connsiteX27" fmla="*/ 485782 w 606580"/>
                <a:gd name="connsiteY27" fmla="*/ 36057 h 605592"/>
                <a:gd name="connsiteX28" fmla="*/ 542328 w 606580"/>
                <a:gd name="connsiteY28" fmla="*/ 52185 h 605592"/>
                <a:gd name="connsiteX29" fmla="*/ 562291 w 606580"/>
                <a:gd name="connsiteY29" fmla="*/ 103350 h 605592"/>
                <a:gd name="connsiteX30" fmla="*/ 606580 w 606580"/>
                <a:gd name="connsiteY30" fmla="*/ 168697 h 605592"/>
                <a:gd name="connsiteX31" fmla="*/ 536293 w 606580"/>
                <a:gd name="connsiteY31" fmla="*/ 238864 h 605592"/>
                <a:gd name="connsiteX32" fmla="*/ 311502 w 606580"/>
                <a:gd name="connsiteY32" fmla="*/ 238864 h 605592"/>
                <a:gd name="connsiteX33" fmla="*/ 241122 w 606580"/>
                <a:gd name="connsiteY33" fmla="*/ 168697 h 605592"/>
                <a:gd name="connsiteX34" fmla="*/ 311502 w 606580"/>
                <a:gd name="connsiteY34" fmla="*/ 98530 h 605592"/>
                <a:gd name="connsiteX35" fmla="*/ 410109 w 606580"/>
                <a:gd name="connsiteY35"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580" h="605592">
                  <a:moveTo>
                    <a:pt x="46142" y="341782"/>
                  </a:moveTo>
                  <a:lnTo>
                    <a:pt x="46142" y="468218"/>
                  </a:lnTo>
                  <a:lnTo>
                    <a:pt x="251785" y="468218"/>
                  </a:lnTo>
                  <a:lnTo>
                    <a:pt x="251785" y="341782"/>
                  </a:lnTo>
                  <a:close/>
                  <a:moveTo>
                    <a:pt x="0" y="297010"/>
                  </a:moveTo>
                  <a:lnTo>
                    <a:pt x="297927" y="297010"/>
                  </a:lnTo>
                  <a:lnTo>
                    <a:pt x="297927" y="512433"/>
                  </a:lnTo>
                  <a:lnTo>
                    <a:pt x="197844" y="512433"/>
                  </a:lnTo>
                  <a:lnTo>
                    <a:pt x="207128" y="562860"/>
                  </a:lnTo>
                  <a:lnTo>
                    <a:pt x="237766" y="562860"/>
                  </a:lnTo>
                  <a:lnTo>
                    <a:pt x="237766" y="605592"/>
                  </a:lnTo>
                  <a:lnTo>
                    <a:pt x="60625" y="605592"/>
                  </a:lnTo>
                  <a:lnTo>
                    <a:pt x="60625" y="562860"/>
                  </a:lnTo>
                  <a:lnTo>
                    <a:pt x="90891" y="562860"/>
                  </a:lnTo>
                  <a:lnTo>
                    <a:pt x="100176" y="512433"/>
                  </a:lnTo>
                  <a:lnTo>
                    <a:pt x="0" y="512433"/>
                  </a:lnTo>
                  <a:close/>
                  <a:moveTo>
                    <a:pt x="440020" y="278733"/>
                  </a:moveTo>
                  <a:cubicBezTo>
                    <a:pt x="447634" y="278733"/>
                    <a:pt x="453483" y="285038"/>
                    <a:pt x="453483" y="292178"/>
                  </a:cubicBezTo>
                  <a:lnTo>
                    <a:pt x="453483" y="415781"/>
                  </a:lnTo>
                  <a:cubicBezTo>
                    <a:pt x="453947" y="423477"/>
                    <a:pt x="447634" y="429319"/>
                    <a:pt x="440484" y="429319"/>
                  </a:cubicBezTo>
                  <a:lnTo>
                    <a:pt x="354788" y="429319"/>
                  </a:lnTo>
                  <a:cubicBezTo>
                    <a:pt x="347174" y="429319"/>
                    <a:pt x="341325" y="423014"/>
                    <a:pt x="341325" y="415781"/>
                  </a:cubicBezTo>
                  <a:cubicBezTo>
                    <a:pt x="341325" y="408641"/>
                    <a:pt x="347639" y="402336"/>
                    <a:pt x="354788" y="402336"/>
                  </a:cubicBezTo>
                  <a:lnTo>
                    <a:pt x="426465" y="402336"/>
                  </a:lnTo>
                  <a:lnTo>
                    <a:pt x="426465" y="292178"/>
                  </a:lnTo>
                  <a:cubicBezTo>
                    <a:pt x="426465" y="284482"/>
                    <a:pt x="432778" y="278733"/>
                    <a:pt x="440020" y="278733"/>
                  </a:cubicBezTo>
                  <a:close/>
                  <a:moveTo>
                    <a:pt x="410109" y="0"/>
                  </a:moveTo>
                  <a:cubicBezTo>
                    <a:pt x="440935" y="0"/>
                    <a:pt x="468419" y="13996"/>
                    <a:pt x="485782" y="36057"/>
                  </a:cubicBezTo>
                  <a:cubicBezTo>
                    <a:pt x="508530" y="30495"/>
                    <a:pt x="531000" y="41247"/>
                    <a:pt x="542328" y="52185"/>
                  </a:cubicBezTo>
                  <a:cubicBezTo>
                    <a:pt x="554584" y="63771"/>
                    <a:pt x="562940" y="81197"/>
                    <a:pt x="562291" y="103350"/>
                  </a:cubicBezTo>
                  <a:cubicBezTo>
                    <a:pt x="588289" y="113917"/>
                    <a:pt x="606580" y="138943"/>
                    <a:pt x="606580" y="168697"/>
                  </a:cubicBezTo>
                  <a:cubicBezTo>
                    <a:pt x="606580" y="207627"/>
                    <a:pt x="574825" y="238864"/>
                    <a:pt x="536293" y="238864"/>
                  </a:cubicBezTo>
                  <a:lnTo>
                    <a:pt x="311502" y="238864"/>
                  </a:lnTo>
                  <a:cubicBezTo>
                    <a:pt x="272505" y="238864"/>
                    <a:pt x="241122" y="207627"/>
                    <a:pt x="241122" y="168697"/>
                  </a:cubicBezTo>
                  <a:cubicBezTo>
                    <a:pt x="241122" y="129767"/>
                    <a:pt x="272970" y="98530"/>
                    <a:pt x="311502" y="98530"/>
                  </a:cubicBezTo>
                  <a:cubicBezTo>
                    <a:pt x="311502" y="44213"/>
                    <a:pt x="355792" y="0"/>
                    <a:pt x="410109" y="0"/>
                  </a:cubicBezTo>
                  <a:close/>
                </a:path>
              </a:pathLst>
            </a:custGeom>
            <a:solidFill>
              <a:schemeClr val="bg1"/>
            </a:solidFill>
            <a:ln>
              <a:noFill/>
            </a:ln>
          </p:spPr>
        </p:sp>
      </p:grpSp>
      <p:grpSp>
        <p:nvGrpSpPr>
          <p:cNvPr id="94" name="组合 93"/>
          <p:cNvGrpSpPr/>
          <p:nvPr/>
        </p:nvGrpSpPr>
        <p:grpSpPr bwMode="ltGray">
          <a:xfrm>
            <a:off x="485526" y="2634701"/>
            <a:ext cx="360000" cy="360000"/>
            <a:chOff x="3086107" y="1253075"/>
            <a:chExt cx="532084" cy="532082"/>
          </a:xfrm>
        </p:grpSpPr>
        <p:sp>
          <p:nvSpPr>
            <p:cNvPr id="95" name="iṡ1ïdé">
              <a:extLst>
                <a:ext uri="{FF2B5EF4-FFF2-40B4-BE49-F238E27FC236}">
                  <a16:creationId xmlns:a16="http://schemas.microsoft.com/office/drawing/2014/main" xmlns="" id="{3FC487D0-A815-4107-8A36-7C156E98B5FA}"/>
                </a:ext>
              </a:extLst>
            </p:cNvPr>
            <p:cNvSpPr/>
            <p:nvPr/>
          </p:nvSpPr>
          <p:spPr bwMode="ltGray">
            <a:xfrm rot="10800000" flipV="1">
              <a:off x="3086107"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96" name="basic-rainbow_61924"/>
            <p:cNvSpPr>
              <a:spLocks noChangeAspect="1"/>
            </p:cNvSpPr>
            <p:nvPr/>
          </p:nvSpPr>
          <p:spPr bwMode="ltGray">
            <a:xfrm>
              <a:off x="3182722" y="1438186"/>
              <a:ext cx="339705" cy="180000"/>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540" h="2940">
                  <a:moveTo>
                    <a:pt x="2770" y="0"/>
                  </a:moveTo>
                  <a:cubicBezTo>
                    <a:pt x="1243" y="0"/>
                    <a:pt x="0" y="1243"/>
                    <a:pt x="0" y="2770"/>
                  </a:cubicBezTo>
                  <a:cubicBezTo>
                    <a:pt x="0" y="2864"/>
                    <a:pt x="76" y="2940"/>
                    <a:pt x="170" y="2940"/>
                  </a:cubicBezTo>
                  <a:lnTo>
                    <a:pt x="194" y="2940"/>
                  </a:lnTo>
                  <a:lnTo>
                    <a:pt x="1452" y="2940"/>
                  </a:lnTo>
                  <a:lnTo>
                    <a:pt x="1476" y="2940"/>
                  </a:lnTo>
                  <a:cubicBezTo>
                    <a:pt x="1570" y="2940"/>
                    <a:pt x="1646" y="2864"/>
                    <a:pt x="1646" y="2770"/>
                  </a:cubicBezTo>
                  <a:cubicBezTo>
                    <a:pt x="1646" y="2150"/>
                    <a:pt x="2151" y="1646"/>
                    <a:pt x="2770" y="1646"/>
                  </a:cubicBezTo>
                  <a:cubicBezTo>
                    <a:pt x="3390" y="1646"/>
                    <a:pt x="3894" y="2150"/>
                    <a:pt x="3894" y="2770"/>
                  </a:cubicBezTo>
                  <a:cubicBezTo>
                    <a:pt x="3894" y="2864"/>
                    <a:pt x="3970" y="2940"/>
                    <a:pt x="4064" y="2940"/>
                  </a:cubicBezTo>
                  <a:lnTo>
                    <a:pt x="4089" y="2940"/>
                  </a:lnTo>
                  <a:lnTo>
                    <a:pt x="5346" y="2940"/>
                  </a:lnTo>
                  <a:lnTo>
                    <a:pt x="5370" y="2940"/>
                  </a:lnTo>
                  <a:cubicBezTo>
                    <a:pt x="5464" y="2940"/>
                    <a:pt x="5540" y="2864"/>
                    <a:pt x="5540" y="2770"/>
                  </a:cubicBezTo>
                  <a:cubicBezTo>
                    <a:pt x="5540" y="1243"/>
                    <a:pt x="4298" y="0"/>
                    <a:pt x="2770" y="0"/>
                  </a:cubicBezTo>
                  <a:close/>
                  <a:moveTo>
                    <a:pt x="2770" y="341"/>
                  </a:moveTo>
                  <a:cubicBezTo>
                    <a:pt x="4053" y="341"/>
                    <a:pt x="5105" y="1339"/>
                    <a:pt x="5193" y="2600"/>
                  </a:cubicBezTo>
                  <a:lnTo>
                    <a:pt x="4909" y="2600"/>
                  </a:lnTo>
                  <a:cubicBezTo>
                    <a:pt x="4821" y="1496"/>
                    <a:pt x="3896" y="624"/>
                    <a:pt x="2770" y="624"/>
                  </a:cubicBezTo>
                  <a:cubicBezTo>
                    <a:pt x="1644" y="624"/>
                    <a:pt x="719" y="1496"/>
                    <a:pt x="632" y="2600"/>
                  </a:cubicBezTo>
                  <a:lnTo>
                    <a:pt x="347" y="2600"/>
                  </a:lnTo>
                  <a:cubicBezTo>
                    <a:pt x="435" y="1339"/>
                    <a:pt x="1488" y="341"/>
                    <a:pt x="2770" y="341"/>
                  </a:cubicBezTo>
                  <a:close/>
                  <a:moveTo>
                    <a:pt x="2770" y="1306"/>
                  </a:moveTo>
                  <a:cubicBezTo>
                    <a:pt x="2020" y="1306"/>
                    <a:pt x="1401" y="1872"/>
                    <a:pt x="1316" y="2600"/>
                  </a:cubicBezTo>
                  <a:lnTo>
                    <a:pt x="974" y="2600"/>
                  </a:lnTo>
                  <a:cubicBezTo>
                    <a:pt x="1060" y="1684"/>
                    <a:pt x="1832" y="965"/>
                    <a:pt x="2770" y="965"/>
                  </a:cubicBezTo>
                  <a:cubicBezTo>
                    <a:pt x="3708" y="965"/>
                    <a:pt x="4481" y="1684"/>
                    <a:pt x="4567" y="2600"/>
                  </a:cubicBezTo>
                  <a:lnTo>
                    <a:pt x="4224" y="2600"/>
                  </a:lnTo>
                  <a:cubicBezTo>
                    <a:pt x="4139" y="1872"/>
                    <a:pt x="3520" y="1306"/>
                    <a:pt x="2770" y="1306"/>
                  </a:cubicBezTo>
                  <a:close/>
                </a:path>
              </a:pathLst>
            </a:custGeom>
            <a:solidFill>
              <a:schemeClr val="bg1"/>
            </a:solidFill>
            <a:ln>
              <a:noFill/>
            </a:ln>
          </p:spPr>
        </p:sp>
      </p:grpSp>
    </p:spTree>
    <p:extLst>
      <p:ext uri="{BB962C8B-B14F-4D97-AF65-F5344CB8AC3E}">
        <p14:creationId xmlns:p14="http://schemas.microsoft.com/office/powerpoint/2010/main" val="57664733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ru-RU"/>
              <a:t>Обновление AP</a:t>
            </a:r>
          </a:p>
        </p:txBody>
      </p:sp>
      <p:sp>
        <p:nvSpPr>
          <p:cNvPr id="51" name="圆角矩形 75"/>
          <p:cNvSpPr/>
          <p:nvPr/>
        </p:nvSpPr>
        <p:spPr>
          <a:xfrm>
            <a:off x="2791125" y="2114129"/>
            <a:ext cx="5625087" cy="39402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ru-RU" b="1">
                <a:solidFill>
                  <a:prstClr val="white"/>
                </a:solidFill>
                <a:latin typeface="Huawei Sans" panose="020C0503030203020204" pitchFamily="34" charset="0"/>
              </a:rPr>
              <a:t>Обновление AP</a:t>
            </a:r>
          </a:p>
        </p:txBody>
      </p:sp>
      <p:sp>
        <p:nvSpPr>
          <p:cNvPr id="52" name="圆角矩形 75"/>
          <p:cNvSpPr/>
          <p:nvPr/>
        </p:nvSpPr>
        <p:spPr>
          <a:xfrm>
            <a:off x="2789712" y="2545633"/>
            <a:ext cx="5626500" cy="296409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ctr" anchorCtr="0">
            <a:noAutofit/>
          </a:bodyPr>
          <a:lstStyle/>
          <a:p>
            <a:pPr marL="177800" indent="-177800">
              <a:lnSpc>
                <a:spcPct val="130000"/>
              </a:lnSpc>
              <a:spcAft>
                <a:spcPts val="300"/>
              </a:spcAft>
              <a:buFont typeface="Arial" panose="020B0604020202020204" pitchFamily="34" charset="0"/>
              <a:buChar char="•"/>
            </a:pPr>
            <a:r>
              <a:rPr lang="ru-RU" sz="1400" dirty="0">
                <a:solidFill>
                  <a:schemeClr val="tx1"/>
                </a:solidFill>
                <a:latin typeface="Huawei Sans" panose="020C0503030203020204" pitchFamily="34" charset="0"/>
              </a:rPr>
              <a:t>AP определяет, совпадает ли версия ее системного программного обеспечения с версией, настроенной на AC, на основе параметров, содержащихся в полученном пакете </a:t>
            </a:r>
            <a:r>
              <a:rPr lang="ru-RU" sz="1400" dirty="0" err="1">
                <a:solidFill>
                  <a:schemeClr val="tx1"/>
                </a:solidFill>
                <a:latin typeface="Huawei Sans" panose="020C0503030203020204" pitchFamily="34" charset="0"/>
              </a:rPr>
              <a:t>Join</a:t>
            </a:r>
            <a:r>
              <a:rPr lang="ru-RU" sz="1400" dirty="0">
                <a:solidFill>
                  <a:schemeClr val="tx1"/>
                </a:solidFill>
                <a:latin typeface="Huawei Sans" panose="020C0503030203020204" pitchFamily="34" charset="0"/>
              </a:rPr>
              <a:t> </a:t>
            </a:r>
            <a:r>
              <a:rPr lang="ru-RU" sz="1400" dirty="0" err="1">
                <a:solidFill>
                  <a:schemeClr val="tx1"/>
                </a:solidFill>
                <a:latin typeface="Huawei Sans" panose="020C0503030203020204" pitchFamily="34" charset="0"/>
              </a:rPr>
              <a:t>Response</a:t>
            </a:r>
            <a:r>
              <a:rPr lang="ru-RU" sz="1400" dirty="0">
                <a:solidFill>
                  <a:schemeClr val="tx1"/>
                </a:solidFill>
                <a:latin typeface="Huawei Sans" panose="020C0503030203020204" pitchFamily="34" charset="0"/>
              </a:rPr>
              <a:t>. </a:t>
            </a:r>
            <a:r>
              <a:rPr lang="ru-RU" sz="1400" dirty="0">
                <a:solidFill>
                  <a:schemeClr val="tx1"/>
                </a:solidFill>
              </a:rPr>
              <a:t>Если версии не совпадают, точка доступа отправляет пакет </a:t>
            </a:r>
            <a:r>
              <a:rPr lang="ru-RU" sz="1400" dirty="0" err="1">
                <a:solidFill>
                  <a:schemeClr val="tx1"/>
                </a:solidFill>
              </a:rPr>
              <a:t>Image</a:t>
            </a:r>
            <a:r>
              <a:rPr lang="ru-RU" sz="1400" dirty="0">
                <a:solidFill>
                  <a:schemeClr val="tx1"/>
                </a:solidFill>
              </a:rPr>
              <a:t> </a:t>
            </a:r>
            <a:r>
              <a:rPr lang="ru-RU" sz="1400" dirty="0" err="1">
                <a:solidFill>
                  <a:schemeClr val="tx1"/>
                </a:solidFill>
              </a:rPr>
              <a:t>Data</a:t>
            </a:r>
            <a:r>
              <a:rPr lang="ru-RU" sz="1400" dirty="0">
                <a:solidFill>
                  <a:schemeClr val="tx1"/>
                </a:solidFill>
              </a:rPr>
              <a:t> </a:t>
            </a:r>
            <a:r>
              <a:rPr lang="ru-RU" sz="1400" dirty="0" err="1">
                <a:solidFill>
                  <a:schemeClr val="tx1"/>
                </a:solidFill>
              </a:rPr>
              <a:t>Request</a:t>
            </a:r>
            <a:r>
              <a:rPr lang="ru-RU" sz="1400" dirty="0">
                <a:solidFill>
                  <a:schemeClr val="tx1"/>
                </a:solidFill>
              </a:rPr>
              <a:t>, чтобы запросить пакет программного обеспечения, а затем </a:t>
            </a:r>
            <a:r>
              <a:rPr lang="ru-RU" sz="1400" dirty="0">
                <a:solidFill>
                  <a:srgbClr val="EC7061"/>
                </a:solidFill>
              </a:rPr>
              <a:t>обновляет свою версию программного обеспечения</a:t>
            </a:r>
            <a:r>
              <a:rPr lang="ru-RU" sz="1400" dirty="0"/>
              <a:t> </a:t>
            </a:r>
            <a:r>
              <a:rPr lang="ru-RU" sz="1400" dirty="0">
                <a:solidFill>
                  <a:schemeClr val="tx1"/>
                </a:solidFill>
              </a:rPr>
              <a:t>в режиме AC, FTP или SFTP.</a:t>
            </a:r>
          </a:p>
          <a:p>
            <a:pPr marL="177800" indent="-177800">
              <a:lnSpc>
                <a:spcPct val="130000"/>
              </a:lnSpc>
              <a:spcAft>
                <a:spcPts val="300"/>
              </a:spcAft>
              <a:buFont typeface="Arial" panose="020B0604020202020204" pitchFamily="34" charset="0"/>
              <a:buChar char="•"/>
            </a:pPr>
            <a:r>
              <a:rPr lang="ru-RU" sz="1400" dirty="0">
                <a:solidFill>
                  <a:prstClr val="black"/>
                </a:solidFill>
                <a:latin typeface="Huawei Sans" panose="020C0503030203020204" pitchFamily="34" charset="0"/>
              </a:rPr>
              <a:t>После обновления версии программного обеспечения точка доступа перезапускается и повторяет шаги с 1 по 3.</a:t>
            </a:r>
          </a:p>
        </p:txBody>
      </p:sp>
      <p:grpSp>
        <p:nvGrpSpPr>
          <p:cNvPr id="3" name="组合 2"/>
          <p:cNvGrpSpPr/>
          <p:nvPr/>
        </p:nvGrpSpPr>
        <p:grpSpPr>
          <a:xfrm>
            <a:off x="8797641" y="2149924"/>
            <a:ext cx="2835627" cy="3234038"/>
            <a:chOff x="8676868" y="2149924"/>
            <a:chExt cx="2835627" cy="3234038"/>
          </a:xfrm>
        </p:grpSpPr>
        <p:pic>
          <p:nvPicPr>
            <p:cNvPr id="72" name="图片 7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676868" y="2421162"/>
              <a:ext cx="540000" cy="442800"/>
            </a:xfrm>
            <a:prstGeom prst="rect">
              <a:avLst/>
            </a:prstGeom>
          </p:spPr>
        </p:pic>
        <p:pic>
          <p:nvPicPr>
            <p:cNvPr id="79" name="图片 78" descr="AC-蓝.png"/>
            <p:cNvPicPr>
              <a:picLocks noChangeAspect="1"/>
            </p:cNvPicPr>
            <p:nvPr/>
          </p:nvPicPr>
          <p:blipFill>
            <a:blip r:embed="rId4" cstate="print"/>
            <a:stretch>
              <a:fillRect/>
            </a:stretch>
          </p:blipFill>
          <p:spPr>
            <a:xfrm>
              <a:off x="10972495" y="2422144"/>
              <a:ext cx="540000" cy="441818"/>
            </a:xfrm>
            <a:prstGeom prst="rect">
              <a:avLst/>
            </a:prstGeom>
          </p:spPr>
        </p:pic>
        <p:sp>
          <p:nvSpPr>
            <p:cNvPr id="81" name="Text Box 9"/>
            <p:cNvSpPr txBox="1">
              <a:spLocks noChangeArrowheads="1"/>
            </p:cNvSpPr>
            <p:nvPr/>
          </p:nvSpPr>
          <p:spPr bwMode="auto">
            <a:xfrm>
              <a:off x="8732266" y="2149924"/>
              <a:ext cx="540000" cy="307777"/>
            </a:xfrm>
            <a:prstGeom prst="rect">
              <a:avLst/>
            </a:prstGeom>
            <a:noFill/>
            <a:ln w="9525">
              <a:noFill/>
              <a:miter lim="800000"/>
              <a:headEnd/>
              <a:tailEnd/>
            </a:ln>
          </p:spPr>
          <p:txBody>
            <a:bodyPr wrap="square">
              <a:spAutoFit/>
            </a:bodyPr>
            <a:lstStyle/>
            <a:p>
              <a:pPr algn="ctr"/>
              <a:r>
                <a:rPr lang="ru-RU" sz="1400" b="1" dirty="0">
                  <a:solidFill>
                    <a:schemeClr val="tx1"/>
                  </a:solidFill>
                  <a:latin typeface="Huawei Sans" panose="020C0503030203020204" pitchFamily="34" charset="0"/>
                </a:rPr>
                <a:t>AP</a:t>
              </a:r>
            </a:p>
          </p:txBody>
        </p:sp>
        <p:sp>
          <p:nvSpPr>
            <p:cNvPr id="84" name="Text Box 9"/>
            <p:cNvSpPr txBox="1">
              <a:spLocks noChangeArrowheads="1"/>
            </p:cNvSpPr>
            <p:nvPr/>
          </p:nvSpPr>
          <p:spPr bwMode="auto">
            <a:xfrm>
              <a:off x="11027893" y="2149924"/>
              <a:ext cx="484602" cy="307777"/>
            </a:xfrm>
            <a:prstGeom prst="rect">
              <a:avLst/>
            </a:prstGeom>
            <a:noFill/>
            <a:ln w="9525">
              <a:noFill/>
              <a:miter lim="800000"/>
              <a:headEnd/>
              <a:tailEnd/>
            </a:ln>
          </p:spPr>
          <p:txBody>
            <a:bodyPr wrap="square">
              <a:spAutoFit/>
            </a:bodyPr>
            <a:lstStyle/>
            <a:p>
              <a:pPr algn="ctr"/>
              <a:r>
                <a:rPr lang="ru-RU" sz="1400" b="1" dirty="0">
                  <a:solidFill>
                    <a:schemeClr val="tx1"/>
                  </a:solidFill>
                  <a:latin typeface="Huawei Sans" panose="020C0503030203020204" pitchFamily="34" charset="0"/>
                </a:rPr>
                <a:t>AC</a:t>
              </a:r>
            </a:p>
          </p:txBody>
        </p:sp>
        <p:cxnSp>
          <p:nvCxnSpPr>
            <p:cNvPr id="85" name="直接连接符 84"/>
            <p:cNvCxnSpPr>
              <a:stCxn id="72" idx="2"/>
            </p:cNvCxnSpPr>
            <p:nvPr/>
          </p:nvCxnSpPr>
          <p:spPr>
            <a:xfrm flipH="1">
              <a:off x="8946867" y="2863962"/>
              <a:ext cx="1" cy="252000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6" name="直接连接符 85"/>
            <p:cNvCxnSpPr>
              <a:stCxn id="79" idx="2"/>
            </p:cNvCxnSpPr>
            <p:nvPr/>
          </p:nvCxnSpPr>
          <p:spPr>
            <a:xfrm>
              <a:off x="11242495" y="2863962"/>
              <a:ext cx="0" cy="252000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61" name="组合 60"/>
            <p:cNvGrpSpPr/>
            <p:nvPr/>
          </p:nvGrpSpPr>
          <p:grpSpPr>
            <a:xfrm>
              <a:off x="9088541" y="2980008"/>
              <a:ext cx="1936544" cy="680222"/>
              <a:chOff x="8351941" y="2052726"/>
              <a:chExt cx="1936544" cy="680222"/>
            </a:xfrm>
          </p:grpSpPr>
          <p:grpSp>
            <p:nvGrpSpPr>
              <p:cNvPr id="62" name="组合 61"/>
              <p:cNvGrpSpPr/>
              <p:nvPr/>
            </p:nvGrpSpPr>
            <p:grpSpPr>
              <a:xfrm>
                <a:off x="8419772" y="2052726"/>
                <a:ext cx="1868713" cy="313386"/>
                <a:chOff x="8419772" y="2052726"/>
                <a:chExt cx="1868713" cy="313386"/>
              </a:xfrm>
            </p:grpSpPr>
            <p:cxnSp>
              <p:nvCxnSpPr>
                <p:cNvPr id="66" name="直接连接符 65"/>
                <p:cNvCxnSpPr/>
                <p:nvPr/>
              </p:nvCxnSpPr>
              <p:spPr>
                <a:xfrm rot="5400000" flipH="1">
                  <a:off x="9356676" y="1434304"/>
                  <a:ext cx="1" cy="1863616"/>
                </a:xfrm>
                <a:prstGeom prst="line">
                  <a:avLst/>
                </a:prstGeom>
                <a:ln w="28575">
                  <a:solidFill>
                    <a:schemeClr val="bg1">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7" name="Text Box 9"/>
                <p:cNvSpPr txBox="1">
                  <a:spLocks noChangeArrowheads="1"/>
                </p:cNvSpPr>
                <p:nvPr/>
              </p:nvSpPr>
              <p:spPr bwMode="auto">
                <a:xfrm>
                  <a:off x="8419772" y="2052726"/>
                  <a:ext cx="1866424" cy="307777"/>
                </a:xfrm>
                <a:prstGeom prst="rect">
                  <a:avLst/>
                </a:prstGeom>
                <a:noFill/>
                <a:ln w="9525">
                  <a:noFill/>
                  <a:miter lim="800000"/>
                  <a:headEnd/>
                  <a:tailEnd/>
                </a:ln>
              </p:spPr>
              <p:txBody>
                <a:bodyPr wrap="square">
                  <a:spAutoFit/>
                </a:bodyPr>
                <a:lstStyle/>
                <a:p>
                  <a:pPr algn="ctr"/>
                  <a:r>
                    <a:rPr lang="ru-RU" sz="1400">
                      <a:solidFill>
                        <a:schemeClr val="bg1">
                          <a:lumMod val="50000"/>
                        </a:schemeClr>
                      </a:solidFill>
                      <a:latin typeface="Huawei Sans" panose="020C0503030203020204" pitchFamily="34" charset="0"/>
                    </a:rPr>
                    <a:t>Discovery Request</a:t>
                  </a:r>
                </a:p>
              </p:txBody>
            </p:sp>
          </p:grpSp>
          <p:grpSp>
            <p:nvGrpSpPr>
              <p:cNvPr id="63" name="组合 62"/>
              <p:cNvGrpSpPr/>
              <p:nvPr/>
            </p:nvGrpSpPr>
            <p:grpSpPr>
              <a:xfrm>
                <a:off x="8351941" y="2413884"/>
                <a:ext cx="1936544" cy="319064"/>
                <a:chOff x="8351941" y="2413884"/>
                <a:chExt cx="1936544" cy="319064"/>
              </a:xfrm>
            </p:grpSpPr>
            <p:cxnSp>
              <p:nvCxnSpPr>
                <p:cNvPr id="64" name="直接连接符 63"/>
                <p:cNvCxnSpPr/>
                <p:nvPr/>
              </p:nvCxnSpPr>
              <p:spPr>
                <a:xfrm rot="5400000" flipH="1">
                  <a:off x="9356676" y="1801140"/>
                  <a:ext cx="1" cy="1863616"/>
                </a:xfrm>
                <a:prstGeom prst="line">
                  <a:avLst/>
                </a:prstGeom>
                <a:ln w="28575">
                  <a:solidFill>
                    <a:schemeClr val="bg1">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5" name="Text Box 9"/>
                <p:cNvSpPr txBox="1">
                  <a:spLocks noChangeArrowheads="1"/>
                </p:cNvSpPr>
                <p:nvPr/>
              </p:nvSpPr>
              <p:spPr bwMode="auto">
                <a:xfrm>
                  <a:off x="8351941" y="2413884"/>
                  <a:ext cx="1934255" cy="307777"/>
                </a:xfrm>
                <a:prstGeom prst="rect">
                  <a:avLst/>
                </a:prstGeom>
                <a:noFill/>
                <a:ln w="9525">
                  <a:noFill/>
                  <a:miter lim="800000"/>
                  <a:headEnd/>
                  <a:tailEnd/>
                </a:ln>
              </p:spPr>
              <p:txBody>
                <a:bodyPr wrap="square">
                  <a:spAutoFit/>
                </a:bodyPr>
                <a:lstStyle/>
                <a:p>
                  <a:pPr algn="ctr"/>
                  <a:r>
                    <a:rPr lang="ru-RU" sz="1400" dirty="0" err="1">
                      <a:solidFill>
                        <a:schemeClr val="bg1">
                          <a:lumMod val="50000"/>
                        </a:schemeClr>
                      </a:solidFill>
                      <a:latin typeface="Huawei Sans" panose="020C0503030203020204" pitchFamily="34" charset="0"/>
                    </a:rPr>
                    <a:t>Discovery</a:t>
                  </a:r>
                  <a:r>
                    <a:rPr lang="ru-RU" sz="1400" dirty="0">
                      <a:solidFill>
                        <a:schemeClr val="bg1">
                          <a:lumMod val="50000"/>
                        </a:schemeClr>
                      </a:solidFill>
                      <a:latin typeface="Huawei Sans" panose="020C0503030203020204" pitchFamily="34" charset="0"/>
                    </a:rPr>
                    <a:t> </a:t>
                  </a:r>
                  <a:r>
                    <a:rPr lang="ru-RU" sz="1400" dirty="0" err="1">
                      <a:solidFill>
                        <a:schemeClr val="bg1">
                          <a:lumMod val="50000"/>
                        </a:schemeClr>
                      </a:solidFill>
                      <a:latin typeface="Huawei Sans" panose="020C0503030203020204" pitchFamily="34" charset="0"/>
                    </a:rPr>
                    <a:t>Response</a:t>
                  </a:r>
                  <a:endParaRPr lang="ru-RU" sz="1400" dirty="0">
                    <a:solidFill>
                      <a:schemeClr val="bg1">
                        <a:lumMod val="50000"/>
                      </a:schemeClr>
                    </a:solidFill>
                    <a:latin typeface="Huawei Sans" panose="020C0503030203020204" pitchFamily="34" charset="0"/>
                  </a:endParaRPr>
                </a:p>
              </p:txBody>
            </p:sp>
          </p:grpSp>
        </p:grpSp>
        <p:grpSp>
          <p:nvGrpSpPr>
            <p:cNvPr id="68" name="组合 67"/>
            <p:cNvGrpSpPr/>
            <p:nvPr/>
          </p:nvGrpSpPr>
          <p:grpSpPr>
            <a:xfrm>
              <a:off x="9156372" y="3758028"/>
              <a:ext cx="1868713" cy="694335"/>
              <a:chOff x="8419772" y="2928374"/>
              <a:chExt cx="1868713" cy="694335"/>
            </a:xfrm>
          </p:grpSpPr>
          <p:grpSp>
            <p:nvGrpSpPr>
              <p:cNvPr id="69" name="组合 68"/>
              <p:cNvGrpSpPr/>
              <p:nvPr/>
            </p:nvGrpSpPr>
            <p:grpSpPr>
              <a:xfrm>
                <a:off x="8419772" y="2928374"/>
                <a:ext cx="1868713" cy="313386"/>
                <a:chOff x="8419772" y="2928374"/>
                <a:chExt cx="1868713" cy="313386"/>
              </a:xfrm>
            </p:grpSpPr>
            <p:cxnSp>
              <p:nvCxnSpPr>
                <p:cNvPr id="74" name="直接连接符 73"/>
                <p:cNvCxnSpPr/>
                <p:nvPr/>
              </p:nvCxnSpPr>
              <p:spPr>
                <a:xfrm rot="5400000" flipH="1">
                  <a:off x="9356676" y="2309952"/>
                  <a:ext cx="1" cy="1863616"/>
                </a:xfrm>
                <a:prstGeom prst="line">
                  <a:avLst/>
                </a:prstGeom>
                <a:ln w="28575">
                  <a:solidFill>
                    <a:schemeClr val="bg1">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75" name="Text Box 9"/>
                <p:cNvSpPr txBox="1">
                  <a:spLocks noChangeArrowheads="1"/>
                </p:cNvSpPr>
                <p:nvPr/>
              </p:nvSpPr>
              <p:spPr bwMode="auto">
                <a:xfrm>
                  <a:off x="8419772" y="2928374"/>
                  <a:ext cx="1866424" cy="307777"/>
                </a:xfrm>
                <a:prstGeom prst="rect">
                  <a:avLst/>
                </a:prstGeom>
                <a:noFill/>
                <a:ln w="9525">
                  <a:noFill/>
                  <a:miter lim="800000"/>
                  <a:headEnd/>
                  <a:tailEnd/>
                </a:ln>
              </p:spPr>
              <p:txBody>
                <a:bodyPr wrap="square">
                  <a:spAutoFit/>
                </a:bodyPr>
                <a:lstStyle/>
                <a:p>
                  <a:pPr algn="ctr"/>
                  <a:r>
                    <a:rPr lang="ru-RU" sz="1400">
                      <a:solidFill>
                        <a:schemeClr val="bg1">
                          <a:lumMod val="50000"/>
                        </a:schemeClr>
                      </a:solidFill>
                      <a:latin typeface="Huawei Sans" panose="020C0503030203020204" pitchFamily="34" charset="0"/>
                    </a:rPr>
                    <a:t>Join Request</a:t>
                  </a:r>
                </a:p>
              </p:txBody>
            </p:sp>
          </p:grpSp>
          <p:grpSp>
            <p:nvGrpSpPr>
              <p:cNvPr id="70" name="组合 69"/>
              <p:cNvGrpSpPr/>
              <p:nvPr/>
            </p:nvGrpSpPr>
            <p:grpSpPr>
              <a:xfrm>
                <a:off x="8419772" y="3314932"/>
                <a:ext cx="1868713" cy="307777"/>
                <a:chOff x="8419772" y="3314932"/>
                <a:chExt cx="1868713" cy="307777"/>
              </a:xfrm>
            </p:grpSpPr>
            <p:cxnSp>
              <p:nvCxnSpPr>
                <p:cNvPr id="71" name="直接连接符 70"/>
                <p:cNvCxnSpPr/>
                <p:nvPr/>
              </p:nvCxnSpPr>
              <p:spPr>
                <a:xfrm rot="5400000" flipH="1">
                  <a:off x="9356676" y="2676788"/>
                  <a:ext cx="1" cy="1863616"/>
                </a:xfrm>
                <a:prstGeom prst="line">
                  <a:avLst/>
                </a:prstGeom>
                <a:ln w="28575">
                  <a:solidFill>
                    <a:schemeClr val="bg1">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3" name="Text Box 9"/>
                <p:cNvSpPr txBox="1">
                  <a:spLocks noChangeArrowheads="1"/>
                </p:cNvSpPr>
                <p:nvPr/>
              </p:nvSpPr>
              <p:spPr bwMode="auto">
                <a:xfrm>
                  <a:off x="8419772" y="3314932"/>
                  <a:ext cx="1866424" cy="307777"/>
                </a:xfrm>
                <a:prstGeom prst="rect">
                  <a:avLst/>
                </a:prstGeom>
                <a:noFill/>
                <a:ln w="9525">
                  <a:noFill/>
                  <a:miter lim="800000"/>
                  <a:headEnd/>
                  <a:tailEnd/>
                </a:ln>
              </p:spPr>
              <p:txBody>
                <a:bodyPr wrap="square">
                  <a:spAutoFit/>
                </a:bodyPr>
                <a:lstStyle/>
                <a:p>
                  <a:pPr algn="ctr"/>
                  <a:r>
                    <a:rPr lang="ru-RU" sz="1400">
                      <a:solidFill>
                        <a:schemeClr val="bg1">
                          <a:lumMod val="50000"/>
                        </a:schemeClr>
                      </a:solidFill>
                      <a:latin typeface="Huawei Sans" panose="020C0503030203020204" pitchFamily="34" charset="0"/>
                    </a:rPr>
                    <a:t>Join Response</a:t>
                  </a:r>
                </a:p>
              </p:txBody>
            </p:sp>
          </p:grpSp>
        </p:grpSp>
        <p:grpSp>
          <p:nvGrpSpPr>
            <p:cNvPr id="76" name="组合 75"/>
            <p:cNvGrpSpPr/>
            <p:nvPr/>
          </p:nvGrpSpPr>
          <p:grpSpPr>
            <a:xfrm>
              <a:off x="8943176" y="4536048"/>
              <a:ext cx="2292817" cy="694335"/>
              <a:chOff x="8206576" y="3807747"/>
              <a:chExt cx="2292817" cy="694335"/>
            </a:xfrm>
          </p:grpSpPr>
          <p:sp>
            <p:nvSpPr>
              <p:cNvPr id="77" name="Text Box 9"/>
              <p:cNvSpPr txBox="1">
                <a:spLocks noChangeArrowheads="1"/>
              </p:cNvSpPr>
              <p:nvPr/>
            </p:nvSpPr>
            <p:spPr bwMode="auto">
              <a:xfrm>
                <a:off x="8206576" y="4194305"/>
                <a:ext cx="2292817" cy="307777"/>
              </a:xfrm>
              <a:prstGeom prst="rect">
                <a:avLst/>
              </a:prstGeom>
              <a:noFill/>
              <a:ln w="9525">
                <a:noFill/>
                <a:miter lim="800000"/>
                <a:headEnd/>
                <a:tailEnd/>
              </a:ln>
            </p:spPr>
            <p:txBody>
              <a:bodyPr wrap="square">
                <a:spAutoFit/>
              </a:bodyPr>
              <a:lstStyle/>
              <a:p>
                <a:pPr algn="ctr"/>
                <a:r>
                  <a:rPr lang="ru-RU" sz="1400">
                    <a:latin typeface="Huawei Sans" panose="020C0503030203020204" pitchFamily="34" charset="0"/>
                  </a:rPr>
                  <a:t>Image Data Response</a:t>
                </a:r>
              </a:p>
            </p:txBody>
          </p:sp>
          <p:cxnSp>
            <p:nvCxnSpPr>
              <p:cNvPr id="78" name="直接连接符 77"/>
              <p:cNvCxnSpPr/>
              <p:nvPr/>
            </p:nvCxnSpPr>
            <p:spPr>
              <a:xfrm rot="5400000" flipH="1">
                <a:off x="9356676" y="3189325"/>
                <a:ext cx="1" cy="1863616"/>
              </a:xfrm>
              <a:prstGeom prst="line">
                <a:avLst/>
              </a:prstGeom>
              <a:ln w="28575">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rot="5400000" flipH="1">
                <a:off x="9356676" y="3556161"/>
                <a:ext cx="1" cy="1863616"/>
              </a:xfrm>
              <a:prstGeom prst="line">
                <a:avLst/>
              </a:pr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2" name="Text Box 9"/>
              <p:cNvSpPr txBox="1">
                <a:spLocks noChangeArrowheads="1"/>
              </p:cNvSpPr>
              <p:nvPr/>
            </p:nvSpPr>
            <p:spPr bwMode="auto">
              <a:xfrm>
                <a:off x="8351941" y="3807747"/>
                <a:ext cx="1934255" cy="307777"/>
              </a:xfrm>
              <a:prstGeom prst="rect">
                <a:avLst/>
              </a:prstGeom>
              <a:noFill/>
              <a:ln w="9525">
                <a:noFill/>
                <a:miter lim="800000"/>
                <a:headEnd/>
                <a:tailEnd/>
              </a:ln>
            </p:spPr>
            <p:txBody>
              <a:bodyPr wrap="square">
                <a:spAutoFit/>
              </a:bodyPr>
              <a:lstStyle/>
              <a:p>
                <a:pPr algn="ctr"/>
                <a:r>
                  <a:rPr lang="ru-RU" sz="1400" dirty="0" err="1">
                    <a:latin typeface="Huawei Sans" panose="020C0503030203020204" pitchFamily="34" charset="0"/>
                  </a:rPr>
                  <a:t>Image</a:t>
                </a:r>
                <a:r>
                  <a:rPr lang="ru-RU" sz="1400" dirty="0">
                    <a:latin typeface="Huawei Sans" panose="020C0503030203020204" pitchFamily="34" charset="0"/>
                  </a:rPr>
                  <a:t> </a:t>
                </a:r>
                <a:r>
                  <a:rPr lang="ru-RU" sz="1400" dirty="0" err="1">
                    <a:latin typeface="Huawei Sans" panose="020C0503030203020204" pitchFamily="34" charset="0"/>
                  </a:rPr>
                  <a:t>Data</a:t>
                </a:r>
                <a:r>
                  <a:rPr lang="ru-RU" sz="1400" dirty="0">
                    <a:latin typeface="Huawei Sans" panose="020C0503030203020204" pitchFamily="34" charset="0"/>
                  </a:rPr>
                  <a:t> </a:t>
                </a:r>
                <a:r>
                  <a:rPr lang="ru-RU" sz="1400" dirty="0" err="1">
                    <a:latin typeface="Huawei Sans" panose="020C0503030203020204" pitchFamily="34" charset="0"/>
                  </a:rPr>
                  <a:t>Request</a:t>
                </a:r>
                <a:endParaRPr lang="ru-RU" sz="1400" dirty="0">
                  <a:latin typeface="Huawei Sans" panose="020C0503030203020204" pitchFamily="34" charset="0"/>
                </a:endParaRPr>
              </a:p>
            </p:txBody>
          </p:sp>
        </p:grpSp>
      </p:grpSp>
      <p:sp>
        <p:nvSpPr>
          <p:cNvPr id="55" name="五边形 54"/>
          <p:cNvSpPr/>
          <p:nvPr/>
        </p:nvSpPr>
        <p:spPr bwMode="auto">
          <a:xfrm>
            <a:off x="8148115" y="87153"/>
            <a:ext cx="900100" cy="283663"/>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b="1">
                <a:solidFill>
                  <a:schemeClr val="bg1"/>
                </a:solidFill>
                <a:latin typeface="Huawei Sans" panose="020C0503030203020204" pitchFamily="34" charset="0"/>
              </a:rPr>
              <a:t>Подключение AP</a:t>
            </a:r>
          </a:p>
        </p:txBody>
      </p:sp>
      <p:sp>
        <p:nvSpPr>
          <p:cNvPr id="56" name="燕尾形 55"/>
          <p:cNvSpPr/>
          <p:nvPr/>
        </p:nvSpPr>
        <p:spPr bwMode="auto">
          <a:xfrm>
            <a:off x="8964285" y="87153"/>
            <a:ext cx="1080000" cy="28366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Передача конфигурации</a:t>
            </a:r>
          </a:p>
        </p:txBody>
      </p:sp>
      <p:sp>
        <p:nvSpPr>
          <p:cNvPr id="57" name="燕尾形 56"/>
          <p:cNvSpPr/>
          <p:nvPr/>
        </p:nvSpPr>
        <p:spPr bwMode="auto">
          <a:xfrm>
            <a:off x="9960355" y="87153"/>
            <a:ext cx="108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Подключение STA</a:t>
            </a:r>
          </a:p>
        </p:txBody>
      </p:sp>
      <p:sp>
        <p:nvSpPr>
          <p:cNvPr id="58" name="燕尾形 57"/>
          <p:cNvSpPr/>
          <p:nvPr/>
        </p:nvSpPr>
        <p:spPr bwMode="auto">
          <a:xfrm>
            <a:off x="10956425" y="87153"/>
            <a:ext cx="108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Передача данных</a:t>
            </a:r>
          </a:p>
        </p:txBody>
      </p:sp>
      <p:sp>
        <p:nvSpPr>
          <p:cNvPr id="132" name="isḻïḑe">
            <a:extLst>
              <a:ext uri="{FF2B5EF4-FFF2-40B4-BE49-F238E27FC236}">
                <a16:creationId xmlns:a16="http://schemas.microsoft.com/office/drawing/2014/main" xmlns="" id="{24CBC826-002E-4B71-8291-B729E4BED0E3}"/>
              </a:ext>
            </a:extLst>
          </p:cNvPr>
          <p:cNvSpPr txBox="1"/>
          <p:nvPr/>
        </p:nvSpPr>
        <p:spPr bwMode="ltGray">
          <a:xfrm>
            <a:off x="835785" y="1722141"/>
            <a:ext cx="1626064" cy="27918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en-US"/>
            </a:defPPr>
            <a:lvl1pPr defTabSz="914377">
              <a:lnSpc>
                <a:spcPct val="100000"/>
              </a:lnSpc>
              <a:spcBef>
                <a:spcPct val="0"/>
              </a:spcBef>
              <a:defRPr sz="1200">
                <a:solidFill>
                  <a:schemeClr val="bg1">
                    <a:lumMod val="65000"/>
                  </a:schemeClr>
                </a:solidFill>
                <a:latin typeface="Huawei Sans" panose="020C0503030203020204" pitchFamily="34" charset="0"/>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r>
              <a:rPr lang="ru-RU"/>
              <a:t>Выделение IP-адреса</a:t>
            </a:r>
          </a:p>
        </p:txBody>
      </p:sp>
      <p:sp>
        <p:nvSpPr>
          <p:cNvPr id="133" name="ïšļïďe">
            <a:extLst>
              <a:ext uri="{FF2B5EF4-FFF2-40B4-BE49-F238E27FC236}">
                <a16:creationId xmlns:a16="http://schemas.microsoft.com/office/drawing/2014/main" xmlns="" id="{FB41FAD4-0BA5-4580-B72E-A6BFF22F8784}"/>
              </a:ext>
            </a:extLst>
          </p:cNvPr>
          <p:cNvSpPr txBox="1"/>
          <p:nvPr/>
        </p:nvSpPr>
        <p:spPr bwMode="ltGray">
          <a:xfrm>
            <a:off x="835785" y="2584713"/>
            <a:ext cx="1494938" cy="4638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en-US"/>
            </a:defPPr>
            <a:lvl1pPr defTabSz="914377">
              <a:lnSpc>
                <a:spcPct val="100000"/>
              </a:lnSpc>
              <a:spcBef>
                <a:spcPct val="0"/>
              </a:spcBef>
              <a:defRPr sz="1200">
                <a:solidFill>
                  <a:schemeClr val="bg1">
                    <a:lumMod val="65000"/>
                  </a:schemeClr>
                </a:solidFill>
                <a:latin typeface="Huawei Sans" panose="020C0503030203020204" pitchFamily="34" charset="0"/>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r>
              <a:rPr lang="ru-RU" dirty="0"/>
              <a:t>Установление </a:t>
            </a:r>
            <a:br>
              <a:rPr lang="ru-RU" dirty="0"/>
            </a:br>
            <a:r>
              <a:rPr lang="ru-RU" dirty="0"/>
              <a:t>туннеля CAPWAP</a:t>
            </a:r>
          </a:p>
        </p:txBody>
      </p:sp>
      <p:sp>
        <p:nvSpPr>
          <p:cNvPr id="134" name="ïṧļíḍê">
            <a:extLst>
              <a:ext uri="{FF2B5EF4-FFF2-40B4-BE49-F238E27FC236}">
                <a16:creationId xmlns:a16="http://schemas.microsoft.com/office/drawing/2014/main" xmlns="" id="{D1BCCD92-D45A-41F7-960F-30FC35568CBF}"/>
              </a:ext>
            </a:extLst>
          </p:cNvPr>
          <p:cNvSpPr txBox="1"/>
          <p:nvPr/>
        </p:nvSpPr>
        <p:spPr bwMode="ltGray">
          <a:xfrm>
            <a:off x="835785" y="3631949"/>
            <a:ext cx="1398438" cy="27918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en-US"/>
            </a:defPPr>
            <a:lvl1pPr defTabSz="914377">
              <a:lnSpc>
                <a:spcPct val="100000"/>
              </a:lnSpc>
              <a:spcBef>
                <a:spcPct val="0"/>
              </a:spcBef>
              <a:defRPr sz="1200">
                <a:solidFill>
                  <a:schemeClr val="bg1">
                    <a:lumMod val="65000"/>
                  </a:schemeClr>
                </a:solidFill>
                <a:latin typeface="Huawei Sans" panose="020C0503030203020204" pitchFamily="34" charset="0"/>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r>
              <a:rPr lang="ru-RU"/>
              <a:t>Контроль доступа AP</a:t>
            </a:r>
          </a:p>
        </p:txBody>
      </p:sp>
      <p:sp>
        <p:nvSpPr>
          <p:cNvPr id="135" name="îş1iḍê">
            <a:extLst>
              <a:ext uri="{FF2B5EF4-FFF2-40B4-BE49-F238E27FC236}">
                <a16:creationId xmlns:a16="http://schemas.microsoft.com/office/drawing/2014/main" xmlns="" id="{F0B068A5-560A-4DB9-9ABC-E179FB4B53B1}"/>
              </a:ext>
            </a:extLst>
          </p:cNvPr>
          <p:cNvSpPr txBox="1"/>
          <p:nvPr/>
        </p:nvSpPr>
        <p:spPr bwMode="auto">
          <a:xfrm>
            <a:off x="835785" y="4494521"/>
            <a:ext cx="1042571" cy="4638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en-US"/>
            </a:defPPr>
            <a:lvl1pPr defTabSz="914377">
              <a:lnSpc>
                <a:spcPct val="100000"/>
              </a:lnSpc>
              <a:spcBef>
                <a:spcPct val="0"/>
              </a:spcBef>
              <a:defRPr sz="1200" b="1">
                <a:latin typeface="Huawei Sans" panose="020C0503030203020204" pitchFamily="34" charset="0"/>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r>
              <a:rPr lang="ru-RU"/>
              <a:t>Обновление AP</a:t>
            </a:r>
          </a:p>
          <a:p>
            <a:r>
              <a:rPr lang="ru-RU"/>
              <a:t>(Опционально)</a:t>
            </a:r>
          </a:p>
        </p:txBody>
      </p:sp>
      <p:sp>
        <p:nvSpPr>
          <p:cNvPr id="136" name="íşḻïďe">
            <a:extLst>
              <a:ext uri="{FF2B5EF4-FFF2-40B4-BE49-F238E27FC236}">
                <a16:creationId xmlns:a16="http://schemas.microsoft.com/office/drawing/2014/main" xmlns="" id="{05246D82-A4F5-42F2-854D-C3D348D160CE}"/>
              </a:ext>
            </a:extLst>
          </p:cNvPr>
          <p:cNvSpPr txBox="1"/>
          <p:nvPr/>
        </p:nvSpPr>
        <p:spPr bwMode="ltGray">
          <a:xfrm>
            <a:off x="835785" y="5449425"/>
            <a:ext cx="1866514" cy="4638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ru-RU" sz="1200" dirty="0">
                <a:solidFill>
                  <a:schemeClr val="bg1">
                    <a:lumMod val="65000"/>
                  </a:schemeClr>
                </a:solidFill>
                <a:latin typeface="Huawei Sans" panose="020C0503030203020204" pitchFamily="34" charset="0"/>
              </a:rPr>
              <a:t>Обеспечение работы </a:t>
            </a:r>
            <a:br>
              <a:rPr lang="ru-RU" sz="1200" dirty="0">
                <a:solidFill>
                  <a:schemeClr val="bg1">
                    <a:lumMod val="65000"/>
                  </a:schemeClr>
                </a:solidFill>
                <a:latin typeface="Huawei Sans" panose="020C0503030203020204" pitchFamily="34" charset="0"/>
              </a:rPr>
            </a:br>
            <a:r>
              <a:rPr lang="ru-RU" sz="1200" dirty="0">
                <a:solidFill>
                  <a:schemeClr val="bg1">
                    <a:lumMod val="65000"/>
                  </a:schemeClr>
                </a:solidFill>
                <a:latin typeface="Huawei Sans" panose="020C0503030203020204" pitchFamily="34" charset="0"/>
              </a:rPr>
              <a:t>туннеля CAPWAP</a:t>
            </a:r>
          </a:p>
        </p:txBody>
      </p:sp>
      <p:cxnSp>
        <p:nvCxnSpPr>
          <p:cNvPr id="137" name="直接连接符 136">
            <a:extLst>
              <a:ext uri="{FF2B5EF4-FFF2-40B4-BE49-F238E27FC236}">
                <a16:creationId xmlns:a16="http://schemas.microsoft.com/office/drawing/2014/main" xmlns="" id="{4AA622A8-8183-4782-A4A5-6DF01B92BB53}"/>
              </a:ext>
            </a:extLst>
          </p:cNvPr>
          <p:cNvCxnSpPr/>
          <p:nvPr/>
        </p:nvCxnSpPr>
        <p:spPr bwMode="gray">
          <a:xfrm>
            <a:off x="665526" y="1488374"/>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138" name="组合 137"/>
          <p:cNvGrpSpPr/>
          <p:nvPr/>
        </p:nvGrpSpPr>
        <p:grpSpPr bwMode="ltGray">
          <a:xfrm>
            <a:off x="485526" y="3590251"/>
            <a:ext cx="360000" cy="360000"/>
            <a:chOff x="4939189" y="1253075"/>
            <a:chExt cx="532084" cy="532082"/>
          </a:xfrm>
        </p:grpSpPr>
        <p:sp>
          <p:nvSpPr>
            <p:cNvPr id="139" name="iṩ1îdè">
              <a:extLst>
                <a:ext uri="{FF2B5EF4-FFF2-40B4-BE49-F238E27FC236}">
                  <a16:creationId xmlns:a16="http://schemas.microsoft.com/office/drawing/2014/main" xmlns="" id="{7F2033B8-3D85-4EBC-B06A-35DC8DC5989D}"/>
                </a:ext>
              </a:extLst>
            </p:cNvPr>
            <p:cNvSpPr/>
            <p:nvPr/>
          </p:nvSpPr>
          <p:spPr bwMode="ltGray">
            <a:xfrm rot="10800000" flipV="1">
              <a:off x="4939189"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140" name="íṧľïḍè">
              <a:extLst>
                <a:ext uri="{FF2B5EF4-FFF2-40B4-BE49-F238E27FC236}">
                  <a16:creationId xmlns:a16="http://schemas.microsoft.com/office/drawing/2014/main" xmlns="" id="{67C630C0-B65A-4B15-BF86-DFDDDEBC1DAB}"/>
                </a:ext>
              </a:extLst>
            </p:cNvPr>
            <p:cNvSpPr/>
            <p:nvPr/>
          </p:nvSpPr>
          <p:spPr bwMode="ltGray">
            <a:xfrm>
              <a:off x="5087365" y="1401420"/>
              <a:ext cx="235733" cy="235390"/>
            </a:xfrm>
            <a:custGeom>
              <a:avLst/>
              <a:gdLst>
                <a:gd name="T0" fmla="*/ 6270 w 7104"/>
                <a:gd name="T1" fmla="*/ 835 h 7104"/>
                <a:gd name="T2" fmla="*/ 3243 w 7104"/>
                <a:gd name="T3" fmla="*/ 835 h 7104"/>
                <a:gd name="T4" fmla="*/ 3076 w 7104"/>
                <a:gd name="T5" fmla="*/ 3675 h 7104"/>
                <a:gd name="T6" fmla="*/ 2661 w 7104"/>
                <a:gd name="T7" fmla="*/ 4091 h 7104"/>
                <a:gd name="T8" fmla="*/ 2516 w 7104"/>
                <a:gd name="T9" fmla="*/ 3946 h 7104"/>
                <a:gd name="T10" fmla="*/ 2163 w 7104"/>
                <a:gd name="T11" fmla="*/ 3946 h 7104"/>
                <a:gd name="T12" fmla="*/ 275 w 7104"/>
                <a:gd name="T13" fmla="*/ 5834 h 7104"/>
                <a:gd name="T14" fmla="*/ 275 w 7104"/>
                <a:gd name="T15" fmla="*/ 6829 h 7104"/>
                <a:gd name="T16" fmla="*/ 1271 w 7104"/>
                <a:gd name="T17" fmla="*/ 6829 h 7104"/>
                <a:gd name="T18" fmla="*/ 3158 w 7104"/>
                <a:gd name="T19" fmla="*/ 4942 h 7104"/>
                <a:gd name="T20" fmla="*/ 3158 w 7104"/>
                <a:gd name="T21" fmla="*/ 4588 h 7104"/>
                <a:gd name="T22" fmla="*/ 3014 w 7104"/>
                <a:gd name="T23" fmla="*/ 4444 h 7104"/>
                <a:gd name="T24" fmla="*/ 3430 w 7104"/>
                <a:gd name="T25" fmla="*/ 4028 h 7104"/>
                <a:gd name="T26" fmla="*/ 6270 w 7104"/>
                <a:gd name="T27" fmla="*/ 3862 h 7104"/>
                <a:gd name="T28" fmla="*/ 6270 w 7104"/>
                <a:gd name="T29" fmla="*/ 835 h 7104"/>
                <a:gd name="T30" fmla="*/ 5497 w 7104"/>
                <a:gd name="T31" fmla="*/ 2856 h 7104"/>
                <a:gd name="T32" fmla="*/ 5497 w 7104"/>
                <a:gd name="T33" fmla="*/ 3356 h 7104"/>
                <a:gd name="T34" fmla="*/ 5247 w 7104"/>
                <a:gd name="T35" fmla="*/ 3606 h 7104"/>
                <a:gd name="T36" fmla="*/ 4248 w 7104"/>
                <a:gd name="T37" fmla="*/ 3606 h 7104"/>
                <a:gd name="T38" fmla="*/ 3999 w 7104"/>
                <a:gd name="T39" fmla="*/ 3356 h 7104"/>
                <a:gd name="T40" fmla="*/ 3999 w 7104"/>
                <a:gd name="T41" fmla="*/ 2856 h 7104"/>
                <a:gd name="T42" fmla="*/ 4198 w 7104"/>
                <a:gd name="T43" fmla="*/ 2348 h 7104"/>
                <a:gd name="T44" fmla="*/ 4748 w 7104"/>
                <a:gd name="T45" fmla="*/ 1091 h 7104"/>
                <a:gd name="T46" fmla="*/ 5298 w 7104"/>
                <a:gd name="T47" fmla="*/ 2348 h 7104"/>
                <a:gd name="T48" fmla="*/ 5497 w 7104"/>
                <a:gd name="T49" fmla="*/ 2856 h 7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04" h="7104">
                  <a:moveTo>
                    <a:pt x="6270" y="835"/>
                  </a:moveTo>
                  <a:cubicBezTo>
                    <a:pt x="5435" y="0"/>
                    <a:pt x="4077" y="0"/>
                    <a:pt x="3243" y="835"/>
                  </a:cubicBezTo>
                  <a:cubicBezTo>
                    <a:pt x="2468" y="1610"/>
                    <a:pt x="2412" y="2836"/>
                    <a:pt x="3076" y="3675"/>
                  </a:cubicBezTo>
                  <a:lnTo>
                    <a:pt x="2661" y="4091"/>
                  </a:lnTo>
                  <a:lnTo>
                    <a:pt x="2516" y="3946"/>
                  </a:lnTo>
                  <a:cubicBezTo>
                    <a:pt x="2419" y="3849"/>
                    <a:pt x="2261" y="3849"/>
                    <a:pt x="2163" y="3946"/>
                  </a:cubicBezTo>
                  <a:lnTo>
                    <a:pt x="275" y="5834"/>
                  </a:lnTo>
                  <a:cubicBezTo>
                    <a:pt x="0" y="6109"/>
                    <a:pt x="0" y="6554"/>
                    <a:pt x="275" y="6829"/>
                  </a:cubicBezTo>
                  <a:cubicBezTo>
                    <a:pt x="550" y="7104"/>
                    <a:pt x="996" y="7104"/>
                    <a:pt x="1271" y="6829"/>
                  </a:cubicBezTo>
                  <a:lnTo>
                    <a:pt x="3158" y="4942"/>
                  </a:lnTo>
                  <a:cubicBezTo>
                    <a:pt x="3256" y="4844"/>
                    <a:pt x="3256" y="4686"/>
                    <a:pt x="3158" y="4588"/>
                  </a:cubicBezTo>
                  <a:lnTo>
                    <a:pt x="3014" y="4444"/>
                  </a:lnTo>
                  <a:lnTo>
                    <a:pt x="3430" y="4028"/>
                  </a:lnTo>
                  <a:cubicBezTo>
                    <a:pt x="4269" y="4692"/>
                    <a:pt x="5495" y="4637"/>
                    <a:pt x="6270" y="3862"/>
                  </a:cubicBezTo>
                  <a:cubicBezTo>
                    <a:pt x="7104" y="3027"/>
                    <a:pt x="7104" y="1670"/>
                    <a:pt x="6270" y="835"/>
                  </a:cubicBezTo>
                  <a:close/>
                  <a:moveTo>
                    <a:pt x="5497" y="2856"/>
                  </a:moveTo>
                  <a:lnTo>
                    <a:pt x="5497" y="3356"/>
                  </a:lnTo>
                  <a:cubicBezTo>
                    <a:pt x="5497" y="3494"/>
                    <a:pt x="5385" y="3606"/>
                    <a:pt x="5247" y="3606"/>
                  </a:cubicBezTo>
                  <a:lnTo>
                    <a:pt x="4248" y="3606"/>
                  </a:lnTo>
                  <a:cubicBezTo>
                    <a:pt x="4110" y="3606"/>
                    <a:pt x="3999" y="3494"/>
                    <a:pt x="3999" y="3356"/>
                  </a:cubicBezTo>
                  <a:lnTo>
                    <a:pt x="3999" y="2856"/>
                  </a:lnTo>
                  <a:cubicBezTo>
                    <a:pt x="3999" y="2660"/>
                    <a:pt x="4074" y="2482"/>
                    <a:pt x="4198" y="2348"/>
                  </a:cubicBezTo>
                  <a:cubicBezTo>
                    <a:pt x="3757" y="1871"/>
                    <a:pt x="4095" y="1091"/>
                    <a:pt x="4748" y="1091"/>
                  </a:cubicBezTo>
                  <a:cubicBezTo>
                    <a:pt x="5400" y="1091"/>
                    <a:pt x="5739" y="1871"/>
                    <a:pt x="5298" y="2348"/>
                  </a:cubicBezTo>
                  <a:cubicBezTo>
                    <a:pt x="5422" y="2482"/>
                    <a:pt x="5497" y="2660"/>
                    <a:pt x="5497" y="2856"/>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141" name="组合 140"/>
          <p:cNvGrpSpPr/>
          <p:nvPr/>
        </p:nvGrpSpPr>
        <p:grpSpPr bwMode="invGray">
          <a:xfrm>
            <a:off x="485526" y="4545801"/>
            <a:ext cx="360000" cy="360000"/>
            <a:chOff x="6792271" y="1253075"/>
            <a:chExt cx="532084" cy="532082"/>
          </a:xfrm>
        </p:grpSpPr>
        <p:sp>
          <p:nvSpPr>
            <p:cNvPr id="142" name="íŝlíďé">
              <a:extLst>
                <a:ext uri="{FF2B5EF4-FFF2-40B4-BE49-F238E27FC236}">
                  <a16:creationId xmlns:a16="http://schemas.microsoft.com/office/drawing/2014/main" xmlns="" id="{E7C05249-EC6B-4A31-B592-1B7DA1FC1C4D}"/>
                </a:ext>
              </a:extLst>
            </p:cNvPr>
            <p:cNvSpPr/>
            <p:nvPr/>
          </p:nvSpPr>
          <p:spPr bwMode="invGray">
            <a:xfrm rot="10800000" flipV="1">
              <a:off x="6792271"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0B0F0"/>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dirty="0">
                <a:latin typeface="Huawei Sans" panose="020C0503030203020204" pitchFamily="34" charset="0"/>
              </a:endParaRPr>
            </a:p>
          </p:txBody>
        </p:sp>
        <p:sp>
          <p:nvSpPr>
            <p:cNvPr id="143" name="iślîḓé">
              <a:extLst>
                <a:ext uri="{FF2B5EF4-FFF2-40B4-BE49-F238E27FC236}">
                  <a16:creationId xmlns:a16="http://schemas.microsoft.com/office/drawing/2014/main" xmlns="" id="{BE7CCCC9-8065-4F6A-AAE6-681F89B69718}"/>
                </a:ext>
              </a:extLst>
            </p:cNvPr>
            <p:cNvSpPr/>
            <p:nvPr/>
          </p:nvSpPr>
          <p:spPr bwMode="invGray">
            <a:xfrm>
              <a:off x="6940747" y="1401249"/>
              <a:ext cx="235131" cy="235732"/>
            </a:xfrm>
            <a:custGeom>
              <a:avLst/>
              <a:gdLst>
                <a:gd name="connsiteX0" fmla="*/ 283655 w 606580"/>
                <a:gd name="connsiteY0" fmla="*/ 180789 h 608133"/>
                <a:gd name="connsiteX1" fmla="*/ 463969 w 606580"/>
                <a:gd name="connsiteY1" fmla="*/ 329895 h 608133"/>
                <a:gd name="connsiteX2" fmla="*/ 467288 w 606580"/>
                <a:gd name="connsiteY2" fmla="*/ 329803 h 608133"/>
                <a:gd name="connsiteX3" fmla="*/ 606580 w 606580"/>
                <a:gd name="connsiteY3" fmla="*/ 468968 h 608133"/>
                <a:gd name="connsiteX4" fmla="*/ 467288 w 606580"/>
                <a:gd name="connsiteY4" fmla="*/ 608133 h 608133"/>
                <a:gd name="connsiteX5" fmla="*/ 92278 w 606580"/>
                <a:gd name="connsiteY5" fmla="*/ 608133 h 608133"/>
                <a:gd name="connsiteX6" fmla="*/ 0 w 606580"/>
                <a:gd name="connsiteY6" fmla="*/ 508177 h 608133"/>
                <a:gd name="connsiteX7" fmla="*/ 100113 w 606580"/>
                <a:gd name="connsiteY7" fmla="*/ 408221 h 608133"/>
                <a:gd name="connsiteX8" fmla="*/ 105829 w 606580"/>
                <a:gd name="connsiteY8" fmla="*/ 408774 h 608133"/>
                <a:gd name="connsiteX9" fmla="*/ 100113 w 606580"/>
                <a:gd name="connsiteY9" fmla="*/ 364042 h 608133"/>
                <a:gd name="connsiteX10" fmla="*/ 283655 w 606580"/>
                <a:gd name="connsiteY10" fmla="*/ 180789 h 608133"/>
                <a:gd name="connsiteX11" fmla="*/ 399230 w 606580"/>
                <a:gd name="connsiteY11" fmla="*/ 97945 h 608133"/>
                <a:gd name="connsiteX12" fmla="*/ 506377 w 606580"/>
                <a:gd name="connsiteY12" fmla="*/ 204910 h 608133"/>
                <a:gd name="connsiteX13" fmla="*/ 476133 w 606580"/>
                <a:gd name="connsiteY13" fmla="*/ 235195 h 608133"/>
                <a:gd name="connsiteX14" fmla="*/ 445888 w 606580"/>
                <a:gd name="connsiteY14" fmla="*/ 204910 h 608133"/>
                <a:gd name="connsiteX15" fmla="*/ 399230 w 606580"/>
                <a:gd name="connsiteY15" fmla="*/ 158424 h 608133"/>
                <a:gd name="connsiteX16" fmla="*/ 368986 w 606580"/>
                <a:gd name="connsiteY16" fmla="*/ 128230 h 608133"/>
                <a:gd name="connsiteX17" fmla="*/ 399230 w 606580"/>
                <a:gd name="connsiteY17" fmla="*/ 97945 h 608133"/>
                <a:gd name="connsiteX18" fmla="*/ 403459 w 606580"/>
                <a:gd name="connsiteY18" fmla="*/ 0 h 608133"/>
                <a:gd name="connsiteX19" fmla="*/ 403552 w 606580"/>
                <a:gd name="connsiteY19" fmla="*/ 0 h 608133"/>
                <a:gd name="connsiteX20" fmla="*/ 604533 w 606580"/>
                <a:gd name="connsiteY20" fmla="*/ 200633 h 608133"/>
                <a:gd name="connsiteX21" fmla="*/ 574294 w 606580"/>
                <a:gd name="connsiteY21" fmla="*/ 230820 h 608133"/>
                <a:gd name="connsiteX22" fmla="*/ 574201 w 606580"/>
                <a:gd name="connsiteY22" fmla="*/ 230820 h 608133"/>
                <a:gd name="connsiteX23" fmla="*/ 543962 w 606580"/>
                <a:gd name="connsiteY23" fmla="*/ 200633 h 608133"/>
                <a:gd name="connsiteX24" fmla="*/ 403552 w 606580"/>
                <a:gd name="connsiteY24" fmla="*/ 60466 h 608133"/>
                <a:gd name="connsiteX25" fmla="*/ 403459 w 606580"/>
                <a:gd name="connsiteY25" fmla="*/ 60466 h 608133"/>
                <a:gd name="connsiteX26" fmla="*/ 373220 w 606580"/>
                <a:gd name="connsiteY26" fmla="*/ 30187 h 608133"/>
                <a:gd name="connsiteX27" fmla="*/ 403459 w 606580"/>
                <a:gd name="connsiteY27" fmla="*/ 0 h 608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6580" h="608133">
                  <a:moveTo>
                    <a:pt x="283655" y="180789"/>
                  </a:moveTo>
                  <a:cubicBezTo>
                    <a:pt x="373351" y="180789"/>
                    <a:pt x="447929" y="245034"/>
                    <a:pt x="463969" y="329895"/>
                  </a:cubicBezTo>
                  <a:cubicBezTo>
                    <a:pt x="465075" y="329895"/>
                    <a:pt x="466089" y="329803"/>
                    <a:pt x="467288" y="329803"/>
                  </a:cubicBezTo>
                  <a:cubicBezTo>
                    <a:pt x="544263" y="329803"/>
                    <a:pt x="606580" y="392022"/>
                    <a:pt x="606580" y="468968"/>
                  </a:cubicBezTo>
                  <a:cubicBezTo>
                    <a:pt x="606580" y="545730"/>
                    <a:pt x="544263" y="608133"/>
                    <a:pt x="467288" y="608133"/>
                  </a:cubicBezTo>
                  <a:lnTo>
                    <a:pt x="92278" y="608133"/>
                  </a:lnTo>
                  <a:cubicBezTo>
                    <a:pt x="40101" y="604636"/>
                    <a:pt x="0" y="561101"/>
                    <a:pt x="0" y="508177"/>
                  </a:cubicBezTo>
                  <a:cubicBezTo>
                    <a:pt x="0" y="452953"/>
                    <a:pt x="44802" y="408221"/>
                    <a:pt x="100113" y="408221"/>
                  </a:cubicBezTo>
                  <a:cubicBezTo>
                    <a:pt x="102049" y="408221"/>
                    <a:pt x="103893" y="408589"/>
                    <a:pt x="105829" y="408774"/>
                  </a:cubicBezTo>
                  <a:cubicBezTo>
                    <a:pt x="102234" y="394415"/>
                    <a:pt x="100113" y="379505"/>
                    <a:pt x="100113" y="364042"/>
                  </a:cubicBezTo>
                  <a:cubicBezTo>
                    <a:pt x="100113" y="262797"/>
                    <a:pt x="182251" y="180789"/>
                    <a:pt x="283655" y="180789"/>
                  </a:cubicBezTo>
                  <a:close/>
                  <a:moveTo>
                    <a:pt x="399230" y="97945"/>
                  </a:moveTo>
                  <a:cubicBezTo>
                    <a:pt x="458336" y="97945"/>
                    <a:pt x="506377" y="145997"/>
                    <a:pt x="506377" y="204910"/>
                  </a:cubicBezTo>
                  <a:cubicBezTo>
                    <a:pt x="506377" y="221664"/>
                    <a:pt x="492822" y="235195"/>
                    <a:pt x="476133" y="235195"/>
                  </a:cubicBezTo>
                  <a:cubicBezTo>
                    <a:pt x="459443" y="235195"/>
                    <a:pt x="445888" y="221664"/>
                    <a:pt x="445888" y="204910"/>
                  </a:cubicBezTo>
                  <a:cubicBezTo>
                    <a:pt x="445888" y="179227"/>
                    <a:pt x="424957" y="158424"/>
                    <a:pt x="399230" y="158424"/>
                  </a:cubicBezTo>
                  <a:cubicBezTo>
                    <a:pt x="382541" y="158424"/>
                    <a:pt x="368986" y="144892"/>
                    <a:pt x="368986" y="128230"/>
                  </a:cubicBezTo>
                  <a:cubicBezTo>
                    <a:pt x="368986" y="111477"/>
                    <a:pt x="382541" y="97945"/>
                    <a:pt x="399230" y="97945"/>
                  </a:cubicBezTo>
                  <a:close/>
                  <a:moveTo>
                    <a:pt x="403459" y="0"/>
                  </a:moveTo>
                  <a:lnTo>
                    <a:pt x="403552" y="0"/>
                  </a:lnTo>
                  <a:cubicBezTo>
                    <a:pt x="514276" y="0"/>
                    <a:pt x="604441" y="90009"/>
                    <a:pt x="604533" y="200633"/>
                  </a:cubicBezTo>
                  <a:cubicBezTo>
                    <a:pt x="604533" y="217291"/>
                    <a:pt x="590981" y="230820"/>
                    <a:pt x="574294" y="230820"/>
                  </a:cubicBezTo>
                  <a:lnTo>
                    <a:pt x="574201" y="230820"/>
                  </a:lnTo>
                  <a:cubicBezTo>
                    <a:pt x="557514" y="230820"/>
                    <a:pt x="543962" y="217291"/>
                    <a:pt x="543962" y="200633"/>
                  </a:cubicBezTo>
                  <a:cubicBezTo>
                    <a:pt x="543962" y="123325"/>
                    <a:pt x="480902" y="60466"/>
                    <a:pt x="403552" y="60466"/>
                  </a:cubicBezTo>
                  <a:lnTo>
                    <a:pt x="403459" y="60466"/>
                  </a:lnTo>
                  <a:cubicBezTo>
                    <a:pt x="386772" y="60466"/>
                    <a:pt x="373220" y="46937"/>
                    <a:pt x="373220" y="30187"/>
                  </a:cubicBezTo>
                  <a:cubicBezTo>
                    <a:pt x="373220" y="13529"/>
                    <a:pt x="386772" y="0"/>
                    <a:pt x="403459"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144" name="组合 143"/>
          <p:cNvGrpSpPr/>
          <p:nvPr/>
        </p:nvGrpSpPr>
        <p:grpSpPr bwMode="ltGray">
          <a:xfrm>
            <a:off x="485526" y="5501349"/>
            <a:ext cx="360000" cy="360000"/>
            <a:chOff x="8645353" y="1253075"/>
            <a:chExt cx="532084" cy="532082"/>
          </a:xfrm>
        </p:grpSpPr>
        <p:sp>
          <p:nvSpPr>
            <p:cNvPr id="145" name="íṡ1íḋê">
              <a:extLst>
                <a:ext uri="{FF2B5EF4-FFF2-40B4-BE49-F238E27FC236}">
                  <a16:creationId xmlns:a16="http://schemas.microsoft.com/office/drawing/2014/main" xmlns="" id="{87A1502E-FF5A-402F-AE9A-604F51135206}"/>
                </a:ext>
              </a:extLst>
            </p:cNvPr>
            <p:cNvSpPr/>
            <p:nvPr/>
          </p:nvSpPr>
          <p:spPr bwMode="ltGray">
            <a:xfrm rot="10800000" flipV="1">
              <a:off x="8645353"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en-US" dirty="0">
                <a:solidFill>
                  <a:schemeClr val="lt1"/>
                </a:solidFill>
                <a:latin typeface="Huawei Sans" panose="020C0503030203020204" pitchFamily="34" charset="0"/>
              </a:endParaRPr>
            </a:p>
          </p:txBody>
        </p:sp>
        <p:sp>
          <p:nvSpPr>
            <p:cNvPr id="146" name="iṡļidè">
              <a:extLst>
                <a:ext uri="{FF2B5EF4-FFF2-40B4-BE49-F238E27FC236}">
                  <a16:creationId xmlns:a16="http://schemas.microsoft.com/office/drawing/2014/main" xmlns="" id="{D2F2F0A0-455D-459F-90E5-A8674554530D}"/>
                </a:ext>
              </a:extLst>
            </p:cNvPr>
            <p:cNvSpPr/>
            <p:nvPr/>
          </p:nvSpPr>
          <p:spPr bwMode="ltGray">
            <a:xfrm>
              <a:off x="8806407" y="1420044"/>
              <a:ext cx="235733" cy="198142"/>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147" name="组合 146"/>
          <p:cNvGrpSpPr/>
          <p:nvPr/>
        </p:nvGrpSpPr>
        <p:grpSpPr bwMode="ltGray">
          <a:xfrm>
            <a:off x="485526" y="1679151"/>
            <a:ext cx="360000" cy="360000"/>
            <a:chOff x="1233025" y="1253075"/>
            <a:chExt cx="532084" cy="532082"/>
          </a:xfrm>
        </p:grpSpPr>
        <p:sp>
          <p:nvSpPr>
            <p:cNvPr id="148" name="íṩlíḓê">
              <a:extLst>
                <a:ext uri="{FF2B5EF4-FFF2-40B4-BE49-F238E27FC236}">
                  <a16:creationId xmlns:a16="http://schemas.microsoft.com/office/drawing/2014/main" xmlns="" id="{FBC6DF09-FCD2-4E57-B557-9F103A335C85}"/>
                </a:ext>
              </a:extLst>
            </p:cNvPr>
            <p:cNvSpPr/>
            <p:nvPr/>
          </p:nvSpPr>
          <p:spPr bwMode="ltGray">
            <a:xfrm rot="10800000" flipV="1">
              <a:off x="1233025"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149" name="cloud-computing_161788"/>
            <p:cNvSpPr>
              <a:spLocks noChangeAspect="1"/>
            </p:cNvSpPr>
            <p:nvPr/>
          </p:nvSpPr>
          <p:spPr bwMode="ltGray">
            <a:xfrm>
              <a:off x="1352309" y="1372594"/>
              <a:ext cx="293519" cy="293040"/>
            </a:xfrm>
            <a:custGeom>
              <a:avLst/>
              <a:gdLst>
                <a:gd name="connsiteX0" fmla="*/ 46142 w 606580"/>
                <a:gd name="connsiteY0" fmla="*/ 341782 h 605592"/>
                <a:gd name="connsiteX1" fmla="*/ 46142 w 606580"/>
                <a:gd name="connsiteY1" fmla="*/ 468218 h 605592"/>
                <a:gd name="connsiteX2" fmla="*/ 251785 w 606580"/>
                <a:gd name="connsiteY2" fmla="*/ 468218 h 605592"/>
                <a:gd name="connsiteX3" fmla="*/ 251785 w 606580"/>
                <a:gd name="connsiteY3" fmla="*/ 341782 h 605592"/>
                <a:gd name="connsiteX4" fmla="*/ 0 w 606580"/>
                <a:gd name="connsiteY4" fmla="*/ 297010 h 605592"/>
                <a:gd name="connsiteX5" fmla="*/ 297927 w 606580"/>
                <a:gd name="connsiteY5" fmla="*/ 297010 h 605592"/>
                <a:gd name="connsiteX6" fmla="*/ 297927 w 606580"/>
                <a:gd name="connsiteY6" fmla="*/ 512433 h 605592"/>
                <a:gd name="connsiteX7" fmla="*/ 197844 w 606580"/>
                <a:gd name="connsiteY7" fmla="*/ 512433 h 605592"/>
                <a:gd name="connsiteX8" fmla="*/ 207128 w 606580"/>
                <a:gd name="connsiteY8" fmla="*/ 562860 h 605592"/>
                <a:gd name="connsiteX9" fmla="*/ 237766 w 606580"/>
                <a:gd name="connsiteY9" fmla="*/ 562860 h 605592"/>
                <a:gd name="connsiteX10" fmla="*/ 237766 w 606580"/>
                <a:gd name="connsiteY10" fmla="*/ 605592 h 605592"/>
                <a:gd name="connsiteX11" fmla="*/ 60625 w 606580"/>
                <a:gd name="connsiteY11" fmla="*/ 605592 h 605592"/>
                <a:gd name="connsiteX12" fmla="*/ 60625 w 606580"/>
                <a:gd name="connsiteY12" fmla="*/ 562860 h 605592"/>
                <a:gd name="connsiteX13" fmla="*/ 90891 w 606580"/>
                <a:gd name="connsiteY13" fmla="*/ 562860 h 605592"/>
                <a:gd name="connsiteX14" fmla="*/ 100176 w 606580"/>
                <a:gd name="connsiteY14" fmla="*/ 512433 h 605592"/>
                <a:gd name="connsiteX15" fmla="*/ 0 w 606580"/>
                <a:gd name="connsiteY15" fmla="*/ 512433 h 605592"/>
                <a:gd name="connsiteX16" fmla="*/ 440020 w 606580"/>
                <a:gd name="connsiteY16" fmla="*/ 278733 h 605592"/>
                <a:gd name="connsiteX17" fmla="*/ 453483 w 606580"/>
                <a:gd name="connsiteY17" fmla="*/ 292178 h 605592"/>
                <a:gd name="connsiteX18" fmla="*/ 453483 w 606580"/>
                <a:gd name="connsiteY18" fmla="*/ 415781 h 605592"/>
                <a:gd name="connsiteX19" fmla="*/ 440484 w 606580"/>
                <a:gd name="connsiteY19" fmla="*/ 429319 h 605592"/>
                <a:gd name="connsiteX20" fmla="*/ 354788 w 606580"/>
                <a:gd name="connsiteY20" fmla="*/ 429319 h 605592"/>
                <a:gd name="connsiteX21" fmla="*/ 341325 w 606580"/>
                <a:gd name="connsiteY21" fmla="*/ 415781 h 605592"/>
                <a:gd name="connsiteX22" fmla="*/ 354788 w 606580"/>
                <a:gd name="connsiteY22" fmla="*/ 402336 h 605592"/>
                <a:gd name="connsiteX23" fmla="*/ 426465 w 606580"/>
                <a:gd name="connsiteY23" fmla="*/ 402336 h 605592"/>
                <a:gd name="connsiteX24" fmla="*/ 426465 w 606580"/>
                <a:gd name="connsiteY24" fmla="*/ 292178 h 605592"/>
                <a:gd name="connsiteX25" fmla="*/ 440020 w 606580"/>
                <a:gd name="connsiteY25" fmla="*/ 278733 h 605592"/>
                <a:gd name="connsiteX26" fmla="*/ 410109 w 606580"/>
                <a:gd name="connsiteY26" fmla="*/ 0 h 605592"/>
                <a:gd name="connsiteX27" fmla="*/ 485782 w 606580"/>
                <a:gd name="connsiteY27" fmla="*/ 36057 h 605592"/>
                <a:gd name="connsiteX28" fmla="*/ 542328 w 606580"/>
                <a:gd name="connsiteY28" fmla="*/ 52185 h 605592"/>
                <a:gd name="connsiteX29" fmla="*/ 562291 w 606580"/>
                <a:gd name="connsiteY29" fmla="*/ 103350 h 605592"/>
                <a:gd name="connsiteX30" fmla="*/ 606580 w 606580"/>
                <a:gd name="connsiteY30" fmla="*/ 168697 h 605592"/>
                <a:gd name="connsiteX31" fmla="*/ 536293 w 606580"/>
                <a:gd name="connsiteY31" fmla="*/ 238864 h 605592"/>
                <a:gd name="connsiteX32" fmla="*/ 311502 w 606580"/>
                <a:gd name="connsiteY32" fmla="*/ 238864 h 605592"/>
                <a:gd name="connsiteX33" fmla="*/ 241122 w 606580"/>
                <a:gd name="connsiteY33" fmla="*/ 168697 h 605592"/>
                <a:gd name="connsiteX34" fmla="*/ 311502 w 606580"/>
                <a:gd name="connsiteY34" fmla="*/ 98530 h 605592"/>
                <a:gd name="connsiteX35" fmla="*/ 410109 w 606580"/>
                <a:gd name="connsiteY35"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580" h="605592">
                  <a:moveTo>
                    <a:pt x="46142" y="341782"/>
                  </a:moveTo>
                  <a:lnTo>
                    <a:pt x="46142" y="468218"/>
                  </a:lnTo>
                  <a:lnTo>
                    <a:pt x="251785" y="468218"/>
                  </a:lnTo>
                  <a:lnTo>
                    <a:pt x="251785" y="341782"/>
                  </a:lnTo>
                  <a:close/>
                  <a:moveTo>
                    <a:pt x="0" y="297010"/>
                  </a:moveTo>
                  <a:lnTo>
                    <a:pt x="297927" y="297010"/>
                  </a:lnTo>
                  <a:lnTo>
                    <a:pt x="297927" y="512433"/>
                  </a:lnTo>
                  <a:lnTo>
                    <a:pt x="197844" y="512433"/>
                  </a:lnTo>
                  <a:lnTo>
                    <a:pt x="207128" y="562860"/>
                  </a:lnTo>
                  <a:lnTo>
                    <a:pt x="237766" y="562860"/>
                  </a:lnTo>
                  <a:lnTo>
                    <a:pt x="237766" y="605592"/>
                  </a:lnTo>
                  <a:lnTo>
                    <a:pt x="60625" y="605592"/>
                  </a:lnTo>
                  <a:lnTo>
                    <a:pt x="60625" y="562860"/>
                  </a:lnTo>
                  <a:lnTo>
                    <a:pt x="90891" y="562860"/>
                  </a:lnTo>
                  <a:lnTo>
                    <a:pt x="100176" y="512433"/>
                  </a:lnTo>
                  <a:lnTo>
                    <a:pt x="0" y="512433"/>
                  </a:lnTo>
                  <a:close/>
                  <a:moveTo>
                    <a:pt x="440020" y="278733"/>
                  </a:moveTo>
                  <a:cubicBezTo>
                    <a:pt x="447634" y="278733"/>
                    <a:pt x="453483" y="285038"/>
                    <a:pt x="453483" y="292178"/>
                  </a:cubicBezTo>
                  <a:lnTo>
                    <a:pt x="453483" y="415781"/>
                  </a:lnTo>
                  <a:cubicBezTo>
                    <a:pt x="453947" y="423477"/>
                    <a:pt x="447634" y="429319"/>
                    <a:pt x="440484" y="429319"/>
                  </a:cubicBezTo>
                  <a:lnTo>
                    <a:pt x="354788" y="429319"/>
                  </a:lnTo>
                  <a:cubicBezTo>
                    <a:pt x="347174" y="429319"/>
                    <a:pt x="341325" y="423014"/>
                    <a:pt x="341325" y="415781"/>
                  </a:cubicBezTo>
                  <a:cubicBezTo>
                    <a:pt x="341325" y="408641"/>
                    <a:pt x="347639" y="402336"/>
                    <a:pt x="354788" y="402336"/>
                  </a:cubicBezTo>
                  <a:lnTo>
                    <a:pt x="426465" y="402336"/>
                  </a:lnTo>
                  <a:lnTo>
                    <a:pt x="426465" y="292178"/>
                  </a:lnTo>
                  <a:cubicBezTo>
                    <a:pt x="426465" y="284482"/>
                    <a:pt x="432778" y="278733"/>
                    <a:pt x="440020" y="278733"/>
                  </a:cubicBezTo>
                  <a:close/>
                  <a:moveTo>
                    <a:pt x="410109" y="0"/>
                  </a:moveTo>
                  <a:cubicBezTo>
                    <a:pt x="440935" y="0"/>
                    <a:pt x="468419" y="13996"/>
                    <a:pt x="485782" y="36057"/>
                  </a:cubicBezTo>
                  <a:cubicBezTo>
                    <a:pt x="508530" y="30495"/>
                    <a:pt x="531000" y="41247"/>
                    <a:pt x="542328" y="52185"/>
                  </a:cubicBezTo>
                  <a:cubicBezTo>
                    <a:pt x="554584" y="63771"/>
                    <a:pt x="562940" y="81197"/>
                    <a:pt x="562291" y="103350"/>
                  </a:cubicBezTo>
                  <a:cubicBezTo>
                    <a:pt x="588289" y="113917"/>
                    <a:pt x="606580" y="138943"/>
                    <a:pt x="606580" y="168697"/>
                  </a:cubicBezTo>
                  <a:cubicBezTo>
                    <a:pt x="606580" y="207627"/>
                    <a:pt x="574825" y="238864"/>
                    <a:pt x="536293" y="238864"/>
                  </a:cubicBezTo>
                  <a:lnTo>
                    <a:pt x="311502" y="238864"/>
                  </a:lnTo>
                  <a:cubicBezTo>
                    <a:pt x="272505" y="238864"/>
                    <a:pt x="241122" y="207627"/>
                    <a:pt x="241122" y="168697"/>
                  </a:cubicBezTo>
                  <a:cubicBezTo>
                    <a:pt x="241122" y="129767"/>
                    <a:pt x="272970" y="98530"/>
                    <a:pt x="311502" y="98530"/>
                  </a:cubicBezTo>
                  <a:cubicBezTo>
                    <a:pt x="311502" y="44213"/>
                    <a:pt x="355792" y="0"/>
                    <a:pt x="410109" y="0"/>
                  </a:cubicBezTo>
                  <a:close/>
                </a:path>
              </a:pathLst>
            </a:custGeom>
            <a:solidFill>
              <a:schemeClr val="bg1"/>
            </a:solidFill>
            <a:ln>
              <a:noFill/>
            </a:ln>
          </p:spPr>
        </p:sp>
      </p:grpSp>
      <p:grpSp>
        <p:nvGrpSpPr>
          <p:cNvPr id="150" name="组合 149"/>
          <p:cNvGrpSpPr/>
          <p:nvPr/>
        </p:nvGrpSpPr>
        <p:grpSpPr bwMode="ltGray">
          <a:xfrm>
            <a:off x="485526" y="2634701"/>
            <a:ext cx="360000" cy="360000"/>
            <a:chOff x="3086107" y="1253075"/>
            <a:chExt cx="532084" cy="532082"/>
          </a:xfrm>
        </p:grpSpPr>
        <p:sp>
          <p:nvSpPr>
            <p:cNvPr id="151" name="iṡ1ïdé">
              <a:extLst>
                <a:ext uri="{FF2B5EF4-FFF2-40B4-BE49-F238E27FC236}">
                  <a16:creationId xmlns:a16="http://schemas.microsoft.com/office/drawing/2014/main" xmlns="" id="{3FC487D0-A815-4107-8A36-7C156E98B5FA}"/>
                </a:ext>
              </a:extLst>
            </p:cNvPr>
            <p:cNvSpPr/>
            <p:nvPr/>
          </p:nvSpPr>
          <p:spPr bwMode="ltGray">
            <a:xfrm rot="10800000" flipV="1">
              <a:off x="3086107"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152" name="basic-rainbow_61924"/>
            <p:cNvSpPr>
              <a:spLocks noChangeAspect="1"/>
            </p:cNvSpPr>
            <p:nvPr/>
          </p:nvSpPr>
          <p:spPr bwMode="ltGray">
            <a:xfrm>
              <a:off x="3182722" y="1438186"/>
              <a:ext cx="339705" cy="180000"/>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540" h="2940">
                  <a:moveTo>
                    <a:pt x="2770" y="0"/>
                  </a:moveTo>
                  <a:cubicBezTo>
                    <a:pt x="1243" y="0"/>
                    <a:pt x="0" y="1243"/>
                    <a:pt x="0" y="2770"/>
                  </a:cubicBezTo>
                  <a:cubicBezTo>
                    <a:pt x="0" y="2864"/>
                    <a:pt x="76" y="2940"/>
                    <a:pt x="170" y="2940"/>
                  </a:cubicBezTo>
                  <a:lnTo>
                    <a:pt x="194" y="2940"/>
                  </a:lnTo>
                  <a:lnTo>
                    <a:pt x="1452" y="2940"/>
                  </a:lnTo>
                  <a:lnTo>
                    <a:pt x="1476" y="2940"/>
                  </a:lnTo>
                  <a:cubicBezTo>
                    <a:pt x="1570" y="2940"/>
                    <a:pt x="1646" y="2864"/>
                    <a:pt x="1646" y="2770"/>
                  </a:cubicBezTo>
                  <a:cubicBezTo>
                    <a:pt x="1646" y="2150"/>
                    <a:pt x="2151" y="1646"/>
                    <a:pt x="2770" y="1646"/>
                  </a:cubicBezTo>
                  <a:cubicBezTo>
                    <a:pt x="3390" y="1646"/>
                    <a:pt x="3894" y="2150"/>
                    <a:pt x="3894" y="2770"/>
                  </a:cubicBezTo>
                  <a:cubicBezTo>
                    <a:pt x="3894" y="2864"/>
                    <a:pt x="3970" y="2940"/>
                    <a:pt x="4064" y="2940"/>
                  </a:cubicBezTo>
                  <a:lnTo>
                    <a:pt x="4089" y="2940"/>
                  </a:lnTo>
                  <a:lnTo>
                    <a:pt x="5346" y="2940"/>
                  </a:lnTo>
                  <a:lnTo>
                    <a:pt x="5370" y="2940"/>
                  </a:lnTo>
                  <a:cubicBezTo>
                    <a:pt x="5464" y="2940"/>
                    <a:pt x="5540" y="2864"/>
                    <a:pt x="5540" y="2770"/>
                  </a:cubicBezTo>
                  <a:cubicBezTo>
                    <a:pt x="5540" y="1243"/>
                    <a:pt x="4298" y="0"/>
                    <a:pt x="2770" y="0"/>
                  </a:cubicBezTo>
                  <a:close/>
                  <a:moveTo>
                    <a:pt x="2770" y="341"/>
                  </a:moveTo>
                  <a:cubicBezTo>
                    <a:pt x="4053" y="341"/>
                    <a:pt x="5105" y="1339"/>
                    <a:pt x="5193" y="2600"/>
                  </a:cubicBezTo>
                  <a:lnTo>
                    <a:pt x="4909" y="2600"/>
                  </a:lnTo>
                  <a:cubicBezTo>
                    <a:pt x="4821" y="1496"/>
                    <a:pt x="3896" y="624"/>
                    <a:pt x="2770" y="624"/>
                  </a:cubicBezTo>
                  <a:cubicBezTo>
                    <a:pt x="1644" y="624"/>
                    <a:pt x="719" y="1496"/>
                    <a:pt x="632" y="2600"/>
                  </a:cubicBezTo>
                  <a:lnTo>
                    <a:pt x="347" y="2600"/>
                  </a:lnTo>
                  <a:cubicBezTo>
                    <a:pt x="435" y="1339"/>
                    <a:pt x="1488" y="341"/>
                    <a:pt x="2770" y="341"/>
                  </a:cubicBezTo>
                  <a:close/>
                  <a:moveTo>
                    <a:pt x="2770" y="1306"/>
                  </a:moveTo>
                  <a:cubicBezTo>
                    <a:pt x="2020" y="1306"/>
                    <a:pt x="1401" y="1872"/>
                    <a:pt x="1316" y="2600"/>
                  </a:cubicBezTo>
                  <a:lnTo>
                    <a:pt x="974" y="2600"/>
                  </a:lnTo>
                  <a:cubicBezTo>
                    <a:pt x="1060" y="1684"/>
                    <a:pt x="1832" y="965"/>
                    <a:pt x="2770" y="965"/>
                  </a:cubicBezTo>
                  <a:cubicBezTo>
                    <a:pt x="3708" y="965"/>
                    <a:pt x="4481" y="1684"/>
                    <a:pt x="4567" y="2600"/>
                  </a:cubicBezTo>
                  <a:lnTo>
                    <a:pt x="4224" y="2600"/>
                  </a:lnTo>
                  <a:cubicBezTo>
                    <a:pt x="4139" y="1872"/>
                    <a:pt x="3520" y="1306"/>
                    <a:pt x="2770" y="1306"/>
                  </a:cubicBezTo>
                  <a:close/>
                </a:path>
              </a:pathLst>
            </a:custGeom>
            <a:solidFill>
              <a:schemeClr val="bg1"/>
            </a:solidFill>
            <a:ln>
              <a:noFill/>
            </a:ln>
          </p:spPr>
        </p:sp>
      </p:grpSp>
    </p:spTree>
    <p:extLst>
      <p:ext uri="{BB962C8B-B14F-4D97-AF65-F5344CB8AC3E}">
        <p14:creationId xmlns:p14="http://schemas.microsoft.com/office/powerpoint/2010/main" val="383897339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ru-RU"/>
              <a:t>Обеспечение работы туннеля CAPWAP</a:t>
            </a:r>
          </a:p>
        </p:txBody>
      </p:sp>
      <p:sp>
        <p:nvSpPr>
          <p:cNvPr id="51" name="圆角矩形 75"/>
          <p:cNvSpPr/>
          <p:nvPr/>
        </p:nvSpPr>
        <p:spPr>
          <a:xfrm>
            <a:off x="2793518" y="2343907"/>
            <a:ext cx="4894139" cy="39402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ru-RU" b="1">
                <a:solidFill>
                  <a:prstClr val="white"/>
                </a:solidFill>
                <a:latin typeface="Huawei Sans" panose="020C0503030203020204" pitchFamily="34" charset="0"/>
              </a:rPr>
              <a:t>Обеспечение работы туннеля CAPWAP</a:t>
            </a:r>
          </a:p>
        </p:txBody>
      </p:sp>
      <p:sp>
        <p:nvSpPr>
          <p:cNvPr id="52" name="圆角矩形 75"/>
          <p:cNvSpPr/>
          <p:nvPr/>
        </p:nvSpPr>
        <p:spPr>
          <a:xfrm>
            <a:off x="2792105" y="2775411"/>
            <a:ext cx="4894139" cy="238939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ctr" anchorCtr="0">
            <a:noAutofit/>
          </a:bodyPr>
          <a:lstStyle/>
          <a:p>
            <a:pPr marL="177800" indent="-177800">
              <a:lnSpc>
                <a:spcPct val="130000"/>
              </a:lnSpc>
              <a:spcAft>
                <a:spcPts val="300"/>
              </a:spcAft>
              <a:buFont typeface="Arial" panose="020B0604020202020204" pitchFamily="34" charset="0"/>
              <a:buChar char="•"/>
            </a:pPr>
            <a:r>
              <a:rPr lang="ru-RU" sz="1400" dirty="0">
                <a:solidFill>
                  <a:prstClr val="black"/>
                </a:solidFill>
                <a:latin typeface="Huawei Sans" panose="020C0503030203020204" pitchFamily="34" charset="0"/>
              </a:rPr>
              <a:t>Обеспечение работы туннеля данных:</a:t>
            </a:r>
          </a:p>
          <a:p>
            <a:pPr marL="360000" lvl="1" indent="-180000">
              <a:lnSpc>
                <a:spcPct val="130000"/>
              </a:lnSpc>
              <a:spcAft>
                <a:spcPts val="400"/>
              </a:spcAft>
              <a:buFont typeface="Huawei Sans" panose="020C0503030203020204" pitchFamily="34" charset="0"/>
              <a:buChar char="▫"/>
            </a:pPr>
            <a:r>
              <a:rPr lang="ru-RU" sz="1400" dirty="0">
                <a:solidFill>
                  <a:prstClr val="black"/>
                </a:solidFill>
                <a:latin typeface="Huawei Sans" panose="020C0503030203020204" pitchFamily="34" charset="0"/>
              </a:rPr>
              <a:t>AP и AC обмениваются </a:t>
            </a:r>
            <a:r>
              <a:rPr lang="ru-RU" sz="1400" dirty="0" err="1">
                <a:solidFill>
                  <a:schemeClr val="tx1"/>
                </a:solidFill>
                <a:latin typeface="Huawei Sans" panose="020C0503030203020204" pitchFamily="34" charset="0"/>
              </a:rPr>
              <a:t>keepalive</a:t>
            </a:r>
            <a:r>
              <a:rPr lang="ru-RU" sz="1400" dirty="0">
                <a:solidFill>
                  <a:schemeClr val="tx1"/>
                </a:solidFill>
                <a:latin typeface="Huawei Sans" panose="020C0503030203020204" pitchFamily="34" charset="0"/>
              </a:rPr>
              <a:t>-пакетами для проверки работы туннеля данных</a:t>
            </a:r>
            <a:r>
              <a:rPr lang="ru-RU" sz="1400" dirty="0">
                <a:solidFill>
                  <a:srgbClr val="FF0000"/>
                </a:solidFill>
                <a:latin typeface="Huawei Sans" panose="020C0503030203020204" pitchFamily="34" charset="0"/>
              </a:rPr>
              <a:t>.</a:t>
            </a:r>
          </a:p>
          <a:p>
            <a:pPr marL="177800" indent="-177800">
              <a:lnSpc>
                <a:spcPct val="130000"/>
              </a:lnSpc>
              <a:spcAft>
                <a:spcPts val="300"/>
              </a:spcAft>
              <a:buFont typeface="Arial" panose="020B0604020202020204" pitchFamily="34" charset="0"/>
              <a:buChar char="•"/>
            </a:pPr>
            <a:r>
              <a:rPr lang="ru-RU" sz="1400" dirty="0">
                <a:solidFill>
                  <a:prstClr val="black"/>
                </a:solidFill>
                <a:latin typeface="Huawei Sans" panose="020C0503030203020204" pitchFamily="34" charset="0"/>
              </a:rPr>
              <a:t>Обеспечение работы туннеля управления:</a:t>
            </a:r>
          </a:p>
          <a:p>
            <a:pPr marL="360000" lvl="1" indent="-180000">
              <a:lnSpc>
                <a:spcPct val="130000"/>
              </a:lnSpc>
              <a:spcAft>
                <a:spcPts val="400"/>
              </a:spcAft>
              <a:buFont typeface="Huawei Sans" panose="020C0503030203020204" pitchFamily="34" charset="0"/>
              <a:buChar char="▫"/>
            </a:pPr>
            <a:r>
              <a:rPr lang="ru-RU" sz="1400" dirty="0">
                <a:solidFill>
                  <a:prstClr val="black"/>
                </a:solidFill>
                <a:latin typeface="Huawei Sans" panose="020C0503030203020204" pitchFamily="34" charset="0"/>
              </a:rPr>
              <a:t>AP и AC обмениваются эхо-пакетами </a:t>
            </a:r>
            <a:r>
              <a:rPr lang="ru-RU" sz="1400" dirty="0">
                <a:solidFill>
                  <a:schemeClr val="tx1"/>
                </a:solidFill>
                <a:latin typeface="Huawei Sans" panose="020C0503030203020204" pitchFamily="34" charset="0"/>
              </a:rPr>
              <a:t>для проверки работы </a:t>
            </a:r>
            <a:r>
              <a:rPr lang="ru-RU" sz="1400" dirty="0">
                <a:solidFill>
                  <a:prstClr val="black"/>
                </a:solidFill>
                <a:latin typeface="Huawei Sans" panose="020C0503030203020204" pitchFamily="34" charset="0"/>
              </a:rPr>
              <a:t>туннеля управления.</a:t>
            </a:r>
          </a:p>
        </p:txBody>
      </p:sp>
      <p:grpSp>
        <p:nvGrpSpPr>
          <p:cNvPr id="3" name="组合 2"/>
          <p:cNvGrpSpPr/>
          <p:nvPr/>
        </p:nvGrpSpPr>
        <p:grpSpPr>
          <a:xfrm>
            <a:off x="7940268" y="1299914"/>
            <a:ext cx="2835627" cy="4674038"/>
            <a:chOff x="7940268" y="1299914"/>
            <a:chExt cx="2835627" cy="4674038"/>
          </a:xfrm>
        </p:grpSpPr>
        <p:pic>
          <p:nvPicPr>
            <p:cNvPr id="72" name="图片 7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7940268" y="1571152"/>
              <a:ext cx="540000" cy="442800"/>
            </a:xfrm>
            <a:prstGeom prst="rect">
              <a:avLst/>
            </a:prstGeom>
          </p:spPr>
        </p:pic>
        <p:pic>
          <p:nvPicPr>
            <p:cNvPr id="79" name="图片 78" descr="AC-蓝.png"/>
            <p:cNvPicPr>
              <a:picLocks noChangeAspect="1"/>
            </p:cNvPicPr>
            <p:nvPr/>
          </p:nvPicPr>
          <p:blipFill>
            <a:blip r:embed="rId4" cstate="print"/>
            <a:stretch>
              <a:fillRect/>
            </a:stretch>
          </p:blipFill>
          <p:spPr>
            <a:xfrm>
              <a:off x="10235895" y="1572134"/>
              <a:ext cx="540000" cy="441818"/>
            </a:xfrm>
            <a:prstGeom prst="rect">
              <a:avLst/>
            </a:prstGeom>
          </p:spPr>
        </p:pic>
        <p:sp>
          <p:nvSpPr>
            <p:cNvPr id="81" name="Text Box 9"/>
            <p:cNvSpPr txBox="1">
              <a:spLocks noChangeArrowheads="1"/>
            </p:cNvSpPr>
            <p:nvPr/>
          </p:nvSpPr>
          <p:spPr bwMode="auto">
            <a:xfrm>
              <a:off x="7995666" y="1299914"/>
              <a:ext cx="484602" cy="307777"/>
            </a:xfrm>
            <a:prstGeom prst="rect">
              <a:avLst/>
            </a:prstGeom>
            <a:noFill/>
            <a:ln w="9525">
              <a:noFill/>
              <a:miter lim="800000"/>
              <a:headEnd/>
              <a:tailEnd/>
            </a:ln>
          </p:spPr>
          <p:txBody>
            <a:bodyPr wrap="square">
              <a:spAutoFit/>
            </a:bodyPr>
            <a:lstStyle/>
            <a:p>
              <a:pPr algn="ctr"/>
              <a:r>
                <a:rPr lang="ru-RU" sz="1400" b="1" dirty="0">
                  <a:solidFill>
                    <a:schemeClr val="tx1"/>
                  </a:solidFill>
                  <a:latin typeface="Huawei Sans" panose="020C0503030203020204" pitchFamily="34" charset="0"/>
                </a:rPr>
                <a:t>AP</a:t>
              </a:r>
            </a:p>
          </p:txBody>
        </p:sp>
        <p:sp>
          <p:nvSpPr>
            <p:cNvPr id="84" name="Text Box 9"/>
            <p:cNvSpPr txBox="1">
              <a:spLocks noChangeArrowheads="1"/>
            </p:cNvSpPr>
            <p:nvPr/>
          </p:nvSpPr>
          <p:spPr bwMode="auto">
            <a:xfrm>
              <a:off x="10291293" y="1299914"/>
              <a:ext cx="484602" cy="307777"/>
            </a:xfrm>
            <a:prstGeom prst="rect">
              <a:avLst/>
            </a:prstGeom>
            <a:noFill/>
            <a:ln w="9525">
              <a:noFill/>
              <a:miter lim="800000"/>
              <a:headEnd/>
              <a:tailEnd/>
            </a:ln>
          </p:spPr>
          <p:txBody>
            <a:bodyPr wrap="square">
              <a:spAutoFit/>
            </a:bodyPr>
            <a:lstStyle/>
            <a:p>
              <a:pPr algn="ctr"/>
              <a:r>
                <a:rPr lang="ru-RU" sz="1400" b="1" dirty="0">
                  <a:solidFill>
                    <a:schemeClr val="tx1"/>
                  </a:solidFill>
                  <a:latin typeface="Huawei Sans" panose="020C0503030203020204" pitchFamily="34" charset="0"/>
                </a:rPr>
                <a:t>AC</a:t>
              </a:r>
            </a:p>
          </p:txBody>
        </p:sp>
        <p:cxnSp>
          <p:nvCxnSpPr>
            <p:cNvPr id="85" name="直接连接符 84"/>
            <p:cNvCxnSpPr>
              <a:stCxn id="72" idx="2"/>
            </p:cNvCxnSpPr>
            <p:nvPr/>
          </p:nvCxnSpPr>
          <p:spPr>
            <a:xfrm flipH="1">
              <a:off x="8210267" y="2013952"/>
              <a:ext cx="1" cy="396000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6" name="直接连接符 85"/>
            <p:cNvCxnSpPr>
              <a:stCxn id="79" idx="2"/>
            </p:cNvCxnSpPr>
            <p:nvPr/>
          </p:nvCxnSpPr>
          <p:spPr>
            <a:xfrm>
              <a:off x="10505895" y="2013952"/>
              <a:ext cx="0" cy="396000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rot="5400000" flipH="1">
              <a:off x="9356676" y="1434304"/>
              <a:ext cx="1" cy="1863616"/>
            </a:xfrm>
            <a:prstGeom prst="line">
              <a:avLst/>
            </a:prstGeom>
            <a:ln w="28575">
              <a:solidFill>
                <a:schemeClr val="bg1">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89" name="Text Box 9"/>
            <p:cNvSpPr txBox="1">
              <a:spLocks noChangeArrowheads="1"/>
            </p:cNvSpPr>
            <p:nvPr/>
          </p:nvSpPr>
          <p:spPr bwMode="auto">
            <a:xfrm>
              <a:off x="8458521" y="2052726"/>
              <a:ext cx="1866424" cy="307777"/>
            </a:xfrm>
            <a:prstGeom prst="rect">
              <a:avLst/>
            </a:prstGeom>
            <a:noFill/>
            <a:ln w="9525">
              <a:noFill/>
              <a:miter lim="800000"/>
              <a:headEnd/>
              <a:tailEnd/>
            </a:ln>
          </p:spPr>
          <p:txBody>
            <a:bodyPr wrap="square">
              <a:spAutoFit/>
            </a:bodyPr>
            <a:lstStyle/>
            <a:p>
              <a:pPr algn="ctr"/>
              <a:r>
                <a:rPr lang="ru-RU" sz="1400">
                  <a:solidFill>
                    <a:schemeClr val="bg1">
                      <a:lumMod val="50000"/>
                    </a:schemeClr>
                  </a:solidFill>
                  <a:latin typeface="Huawei Sans" panose="020C0503030203020204" pitchFamily="34" charset="0"/>
                </a:rPr>
                <a:t>Discovery Request</a:t>
              </a:r>
            </a:p>
          </p:txBody>
        </p:sp>
        <p:cxnSp>
          <p:nvCxnSpPr>
            <p:cNvPr id="88" name="直接连接符 87"/>
            <p:cNvCxnSpPr/>
            <p:nvPr/>
          </p:nvCxnSpPr>
          <p:spPr>
            <a:xfrm rot="5400000" flipH="1">
              <a:off x="9356676" y="1801140"/>
              <a:ext cx="1" cy="1863616"/>
            </a:xfrm>
            <a:prstGeom prst="line">
              <a:avLst/>
            </a:prstGeom>
            <a:ln w="28575">
              <a:solidFill>
                <a:schemeClr val="bg1">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0" name="Text Box 9"/>
            <p:cNvSpPr txBox="1">
              <a:spLocks noChangeArrowheads="1"/>
            </p:cNvSpPr>
            <p:nvPr/>
          </p:nvSpPr>
          <p:spPr bwMode="auto">
            <a:xfrm>
              <a:off x="8390267" y="2439284"/>
              <a:ext cx="1934678" cy="307777"/>
            </a:xfrm>
            <a:prstGeom prst="rect">
              <a:avLst/>
            </a:prstGeom>
            <a:noFill/>
            <a:ln w="9525">
              <a:noFill/>
              <a:miter lim="800000"/>
              <a:headEnd/>
              <a:tailEnd/>
            </a:ln>
          </p:spPr>
          <p:txBody>
            <a:bodyPr wrap="square">
              <a:spAutoFit/>
            </a:bodyPr>
            <a:lstStyle/>
            <a:p>
              <a:pPr algn="ctr"/>
              <a:r>
                <a:rPr lang="ru-RU" sz="1400" dirty="0" err="1">
                  <a:solidFill>
                    <a:schemeClr val="bg1">
                      <a:lumMod val="50000"/>
                    </a:schemeClr>
                  </a:solidFill>
                  <a:latin typeface="Huawei Sans" panose="020C0503030203020204" pitchFamily="34" charset="0"/>
                </a:rPr>
                <a:t>Discovery</a:t>
              </a:r>
              <a:r>
                <a:rPr lang="ru-RU" sz="1400" dirty="0">
                  <a:solidFill>
                    <a:schemeClr val="bg1">
                      <a:lumMod val="50000"/>
                    </a:schemeClr>
                  </a:solidFill>
                  <a:latin typeface="Huawei Sans" panose="020C0503030203020204" pitchFamily="34" charset="0"/>
                </a:rPr>
                <a:t> </a:t>
              </a:r>
              <a:r>
                <a:rPr lang="ru-RU" sz="1400" dirty="0" err="1">
                  <a:solidFill>
                    <a:schemeClr val="bg1">
                      <a:lumMod val="50000"/>
                    </a:schemeClr>
                  </a:solidFill>
                  <a:latin typeface="Huawei Sans" panose="020C0503030203020204" pitchFamily="34" charset="0"/>
                </a:rPr>
                <a:t>Response</a:t>
              </a:r>
              <a:endParaRPr lang="ru-RU" sz="1400" dirty="0">
                <a:solidFill>
                  <a:schemeClr val="bg1">
                    <a:lumMod val="50000"/>
                  </a:schemeClr>
                </a:solidFill>
                <a:latin typeface="Huawei Sans" panose="020C0503030203020204" pitchFamily="34" charset="0"/>
              </a:endParaRPr>
            </a:p>
          </p:txBody>
        </p:sp>
        <p:cxnSp>
          <p:nvCxnSpPr>
            <p:cNvPr id="92" name="直接连接符 91"/>
            <p:cNvCxnSpPr/>
            <p:nvPr/>
          </p:nvCxnSpPr>
          <p:spPr>
            <a:xfrm rot="5400000" flipH="1">
              <a:off x="9356676" y="2212324"/>
              <a:ext cx="1" cy="1863616"/>
            </a:xfrm>
            <a:prstGeom prst="line">
              <a:avLst/>
            </a:prstGeom>
            <a:ln w="28575">
              <a:solidFill>
                <a:schemeClr val="bg1">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94" name="Text Box 9"/>
            <p:cNvSpPr txBox="1">
              <a:spLocks noChangeArrowheads="1"/>
            </p:cNvSpPr>
            <p:nvPr/>
          </p:nvSpPr>
          <p:spPr bwMode="auto">
            <a:xfrm>
              <a:off x="8458521" y="2830746"/>
              <a:ext cx="1866424" cy="307777"/>
            </a:xfrm>
            <a:prstGeom prst="rect">
              <a:avLst/>
            </a:prstGeom>
            <a:noFill/>
            <a:ln w="9525">
              <a:noFill/>
              <a:miter lim="800000"/>
              <a:headEnd/>
              <a:tailEnd/>
            </a:ln>
          </p:spPr>
          <p:txBody>
            <a:bodyPr wrap="square">
              <a:spAutoFit/>
            </a:bodyPr>
            <a:lstStyle/>
            <a:p>
              <a:pPr algn="ctr"/>
              <a:r>
                <a:rPr lang="ru-RU" sz="1400" dirty="0" err="1">
                  <a:solidFill>
                    <a:schemeClr val="bg1">
                      <a:lumMod val="50000"/>
                    </a:schemeClr>
                  </a:solidFill>
                  <a:latin typeface="Huawei Sans" panose="020C0503030203020204" pitchFamily="34" charset="0"/>
                </a:rPr>
                <a:t>Join</a:t>
              </a:r>
              <a:r>
                <a:rPr lang="ru-RU" sz="1400" dirty="0">
                  <a:solidFill>
                    <a:schemeClr val="bg1">
                      <a:lumMod val="50000"/>
                    </a:schemeClr>
                  </a:solidFill>
                  <a:latin typeface="Huawei Sans" panose="020C0503030203020204" pitchFamily="34" charset="0"/>
                </a:rPr>
                <a:t> </a:t>
              </a:r>
              <a:r>
                <a:rPr lang="ru-RU" sz="1400" dirty="0" err="1">
                  <a:solidFill>
                    <a:schemeClr val="bg1">
                      <a:lumMod val="50000"/>
                    </a:schemeClr>
                  </a:solidFill>
                  <a:latin typeface="Huawei Sans" panose="020C0503030203020204" pitchFamily="34" charset="0"/>
                </a:rPr>
                <a:t>Request</a:t>
              </a:r>
              <a:endParaRPr lang="ru-RU" sz="1400" dirty="0">
                <a:solidFill>
                  <a:schemeClr val="bg1">
                    <a:lumMod val="50000"/>
                  </a:schemeClr>
                </a:solidFill>
                <a:latin typeface="Huawei Sans" panose="020C0503030203020204" pitchFamily="34" charset="0"/>
              </a:endParaRPr>
            </a:p>
          </p:txBody>
        </p:sp>
        <p:cxnSp>
          <p:nvCxnSpPr>
            <p:cNvPr id="93" name="直接连接符 92"/>
            <p:cNvCxnSpPr/>
            <p:nvPr/>
          </p:nvCxnSpPr>
          <p:spPr>
            <a:xfrm rot="5400000" flipH="1">
              <a:off x="9356676" y="2579160"/>
              <a:ext cx="1" cy="1863616"/>
            </a:xfrm>
            <a:prstGeom prst="line">
              <a:avLst/>
            </a:prstGeom>
            <a:ln w="28575">
              <a:solidFill>
                <a:schemeClr val="bg1">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5" name="Text Box 9"/>
            <p:cNvSpPr txBox="1">
              <a:spLocks noChangeArrowheads="1"/>
            </p:cNvSpPr>
            <p:nvPr/>
          </p:nvSpPr>
          <p:spPr bwMode="auto">
            <a:xfrm>
              <a:off x="8458521" y="3217304"/>
              <a:ext cx="1866424" cy="307777"/>
            </a:xfrm>
            <a:prstGeom prst="rect">
              <a:avLst/>
            </a:prstGeom>
            <a:noFill/>
            <a:ln w="9525">
              <a:noFill/>
              <a:miter lim="800000"/>
              <a:headEnd/>
              <a:tailEnd/>
            </a:ln>
          </p:spPr>
          <p:txBody>
            <a:bodyPr wrap="square">
              <a:spAutoFit/>
            </a:bodyPr>
            <a:lstStyle/>
            <a:p>
              <a:pPr algn="ctr"/>
              <a:r>
                <a:rPr lang="ru-RU" sz="1400">
                  <a:solidFill>
                    <a:schemeClr val="bg1">
                      <a:lumMod val="50000"/>
                    </a:schemeClr>
                  </a:solidFill>
                  <a:latin typeface="Huawei Sans" panose="020C0503030203020204" pitchFamily="34" charset="0"/>
                </a:rPr>
                <a:t>Join Response</a:t>
              </a:r>
            </a:p>
          </p:txBody>
        </p:sp>
        <p:sp>
          <p:nvSpPr>
            <p:cNvPr id="60" name="Text Box 9"/>
            <p:cNvSpPr txBox="1">
              <a:spLocks noChangeArrowheads="1"/>
            </p:cNvSpPr>
            <p:nvPr/>
          </p:nvSpPr>
          <p:spPr bwMode="auto">
            <a:xfrm>
              <a:off x="8245325" y="3995324"/>
              <a:ext cx="2292817" cy="307777"/>
            </a:xfrm>
            <a:prstGeom prst="rect">
              <a:avLst/>
            </a:prstGeom>
            <a:noFill/>
            <a:ln w="9525">
              <a:noFill/>
              <a:miter lim="800000"/>
              <a:headEnd/>
              <a:tailEnd/>
            </a:ln>
          </p:spPr>
          <p:txBody>
            <a:bodyPr wrap="square">
              <a:spAutoFit/>
            </a:bodyPr>
            <a:lstStyle/>
            <a:p>
              <a:pPr algn="ctr"/>
              <a:r>
                <a:rPr lang="ru-RU" sz="1400">
                  <a:solidFill>
                    <a:schemeClr val="bg1">
                      <a:lumMod val="50000"/>
                    </a:schemeClr>
                  </a:solidFill>
                  <a:latin typeface="Huawei Sans" panose="020C0503030203020204" pitchFamily="34" charset="0"/>
                </a:rPr>
                <a:t>Image Data Response</a:t>
              </a:r>
            </a:p>
          </p:txBody>
        </p:sp>
        <p:cxnSp>
          <p:nvCxnSpPr>
            <p:cNvPr id="54" name="直接连接符 53"/>
            <p:cNvCxnSpPr/>
            <p:nvPr/>
          </p:nvCxnSpPr>
          <p:spPr>
            <a:xfrm rot="5400000" flipH="1">
              <a:off x="9356676" y="2990344"/>
              <a:ext cx="1" cy="1863616"/>
            </a:xfrm>
            <a:prstGeom prst="line">
              <a:avLst/>
            </a:prstGeom>
            <a:ln w="28575">
              <a:solidFill>
                <a:schemeClr val="bg1">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5400000" flipH="1">
              <a:off x="9356676" y="3357180"/>
              <a:ext cx="1" cy="1863616"/>
            </a:xfrm>
            <a:prstGeom prst="line">
              <a:avLst/>
            </a:prstGeom>
            <a:ln w="28575">
              <a:solidFill>
                <a:schemeClr val="bg1">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9" name="Text Box 9"/>
            <p:cNvSpPr txBox="1">
              <a:spLocks noChangeArrowheads="1"/>
            </p:cNvSpPr>
            <p:nvPr/>
          </p:nvSpPr>
          <p:spPr bwMode="auto">
            <a:xfrm>
              <a:off x="8390266" y="3608766"/>
              <a:ext cx="1934679" cy="307777"/>
            </a:xfrm>
            <a:prstGeom prst="rect">
              <a:avLst/>
            </a:prstGeom>
            <a:noFill/>
            <a:ln w="9525">
              <a:noFill/>
              <a:miter lim="800000"/>
              <a:headEnd/>
              <a:tailEnd/>
            </a:ln>
          </p:spPr>
          <p:txBody>
            <a:bodyPr wrap="square">
              <a:spAutoFit/>
            </a:bodyPr>
            <a:lstStyle/>
            <a:p>
              <a:pPr algn="ctr"/>
              <a:r>
                <a:rPr lang="ru-RU" sz="1400" dirty="0" err="1">
                  <a:solidFill>
                    <a:schemeClr val="bg1">
                      <a:lumMod val="50000"/>
                    </a:schemeClr>
                  </a:solidFill>
                  <a:latin typeface="Huawei Sans" panose="020C0503030203020204" pitchFamily="34" charset="0"/>
                </a:rPr>
                <a:t>Image</a:t>
              </a:r>
              <a:r>
                <a:rPr lang="ru-RU" sz="1400" dirty="0">
                  <a:solidFill>
                    <a:schemeClr val="bg1">
                      <a:lumMod val="50000"/>
                    </a:schemeClr>
                  </a:solidFill>
                  <a:latin typeface="Huawei Sans" panose="020C0503030203020204" pitchFamily="34" charset="0"/>
                </a:rPr>
                <a:t> </a:t>
              </a:r>
              <a:r>
                <a:rPr lang="ru-RU" sz="1400" dirty="0" err="1">
                  <a:solidFill>
                    <a:schemeClr val="bg1">
                      <a:lumMod val="50000"/>
                    </a:schemeClr>
                  </a:solidFill>
                  <a:latin typeface="Huawei Sans" panose="020C0503030203020204" pitchFamily="34" charset="0"/>
                </a:rPr>
                <a:t>Data</a:t>
              </a:r>
              <a:r>
                <a:rPr lang="ru-RU" sz="1400" dirty="0">
                  <a:solidFill>
                    <a:schemeClr val="bg1">
                      <a:lumMod val="50000"/>
                    </a:schemeClr>
                  </a:solidFill>
                  <a:latin typeface="Huawei Sans" panose="020C0503030203020204" pitchFamily="34" charset="0"/>
                </a:rPr>
                <a:t> </a:t>
              </a:r>
              <a:r>
                <a:rPr lang="ru-RU" sz="1400" dirty="0" err="1">
                  <a:solidFill>
                    <a:schemeClr val="bg1">
                      <a:lumMod val="50000"/>
                    </a:schemeClr>
                  </a:solidFill>
                  <a:latin typeface="Huawei Sans" panose="020C0503030203020204" pitchFamily="34" charset="0"/>
                </a:rPr>
                <a:t>Request</a:t>
              </a:r>
              <a:endParaRPr lang="ru-RU" sz="1400" dirty="0">
                <a:solidFill>
                  <a:schemeClr val="bg1">
                    <a:lumMod val="50000"/>
                  </a:schemeClr>
                </a:solidFill>
                <a:latin typeface="Huawei Sans" panose="020C0503030203020204" pitchFamily="34" charset="0"/>
              </a:endParaRPr>
            </a:p>
          </p:txBody>
        </p:sp>
        <p:sp>
          <p:nvSpPr>
            <p:cNvPr id="65" name="Text Box 9"/>
            <p:cNvSpPr txBox="1">
              <a:spLocks noChangeArrowheads="1"/>
            </p:cNvSpPr>
            <p:nvPr/>
          </p:nvSpPr>
          <p:spPr bwMode="auto">
            <a:xfrm>
              <a:off x="8245325" y="4773344"/>
              <a:ext cx="2292817" cy="307777"/>
            </a:xfrm>
            <a:prstGeom prst="rect">
              <a:avLst/>
            </a:prstGeom>
            <a:noFill/>
            <a:ln w="9525">
              <a:noFill/>
              <a:miter lim="800000"/>
              <a:headEnd/>
              <a:tailEnd/>
            </a:ln>
          </p:spPr>
          <p:txBody>
            <a:bodyPr wrap="square">
              <a:spAutoFit/>
            </a:bodyPr>
            <a:lstStyle/>
            <a:p>
              <a:pPr algn="ctr"/>
              <a:r>
                <a:rPr lang="ru-RU" sz="1400">
                  <a:solidFill>
                    <a:schemeClr val="tx1"/>
                  </a:solidFill>
                  <a:latin typeface="Huawei Sans" panose="020C0503030203020204" pitchFamily="34" charset="0"/>
                </a:rPr>
                <a:t>Keepalive</a:t>
              </a:r>
            </a:p>
          </p:txBody>
        </p:sp>
        <p:cxnSp>
          <p:nvCxnSpPr>
            <p:cNvPr id="62" name="直接连接符 61"/>
            <p:cNvCxnSpPr/>
            <p:nvPr/>
          </p:nvCxnSpPr>
          <p:spPr>
            <a:xfrm rot="5400000" flipH="1">
              <a:off x="9356676" y="3768364"/>
              <a:ext cx="1" cy="1863616"/>
            </a:xfrm>
            <a:prstGeom prst="line">
              <a:avLst/>
            </a:prstGeom>
            <a:ln w="28575">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rot="5400000" flipH="1">
              <a:off x="9356676" y="4135200"/>
              <a:ext cx="1" cy="1863616"/>
            </a:xfrm>
            <a:prstGeom prst="line">
              <a:avLst/>
            </a:pr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4" name="Text Box 9"/>
            <p:cNvSpPr txBox="1">
              <a:spLocks noChangeArrowheads="1"/>
            </p:cNvSpPr>
            <p:nvPr/>
          </p:nvSpPr>
          <p:spPr bwMode="auto">
            <a:xfrm>
              <a:off x="8458521" y="4386786"/>
              <a:ext cx="1866424" cy="307777"/>
            </a:xfrm>
            <a:prstGeom prst="rect">
              <a:avLst/>
            </a:prstGeom>
            <a:noFill/>
            <a:ln w="9525">
              <a:noFill/>
              <a:miter lim="800000"/>
              <a:headEnd/>
              <a:tailEnd/>
            </a:ln>
          </p:spPr>
          <p:txBody>
            <a:bodyPr wrap="square">
              <a:spAutoFit/>
            </a:bodyPr>
            <a:lstStyle/>
            <a:p>
              <a:pPr algn="ctr"/>
              <a:r>
                <a:rPr lang="ru-RU" sz="1400">
                  <a:solidFill>
                    <a:schemeClr val="tx1"/>
                  </a:solidFill>
                  <a:latin typeface="Huawei Sans" panose="020C0503030203020204" pitchFamily="34" charset="0"/>
                </a:rPr>
                <a:t>Keepalive</a:t>
              </a:r>
            </a:p>
          </p:txBody>
        </p:sp>
        <p:sp>
          <p:nvSpPr>
            <p:cNvPr id="67" name="Text Box 9"/>
            <p:cNvSpPr txBox="1">
              <a:spLocks noChangeArrowheads="1"/>
            </p:cNvSpPr>
            <p:nvPr/>
          </p:nvSpPr>
          <p:spPr bwMode="auto">
            <a:xfrm>
              <a:off x="8245325" y="5551363"/>
              <a:ext cx="2292817" cy="307777"/>
            </a:xfrm>
            <a:prstGeom prst="rect">
              <a:avLst/>
            </a:prstGeom>
            <a:noFill/>
            <a:ln w="9525">
              <a:noFill/>
              <a:miter lim="800000"/>
              <a:headEnd/>
              <a:tailEnd/>
            </a:ln>
          </p:spPr>
          <p:txBody>
            <a:bodyPr wrap="square">
              <a:spAutoFit/>
            </a:bodyPr>
            <a:lstStyle/>
            <a:p>
              <a:pPr algn="ctr"/>
              <a:r>
                <a:rPr lang="ru-RU" sz="1400">
                  <a:solidFill>
                    <a:schemeClr val="tx1"/>
                  </a:solidFill>
                  <a:latin typeface="Huawei Sans" panose="020C0503030203020204" pitchFamily="34" charset="0"/>
                </a:rPr>
                <a:t>Echo Response</a:t>
              </a:r>
            </a:p>
          </p:txBody>
        </p:sp>
        <p:cxnSp>
          <p:nvCxnSpPr>
            <p:cNvPr id="68" name="直接连接符 67"/>
            <p:cNvCxnSpPr/>
            <p:nvPr/>
          </p:nvCxnSpPr>
          <p:spPr>
            <a:xfrm rot="5400000" flipH="1">
              <a:off x="9356676" y="4546383"/>
              <a:ext cx="1" cy="1863616"/>
            </a:xfrm>
            <a:prstGeom prst="line">
              <a:avLst/>
            </a:prstGeom>
            <a:ln w="28575">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rot="5400000" flipH="1">
              <a:off x="9356676" y="4913219"/>
              <a:ext cx="1" cy="1863616"/>
            </a:xfrm>
            <a:prstGeom prst="line">
              <a:avLst/>
            </a:pr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0" name="Text Box 9"/>
            <p:cNvSpPr txBox="1">
              <a:spLocks noChangeArrowheads="1"/>
            </p:cNvSpPr>
            <p:nvPr/>
          </p:nvSpPr>
          <p:spPr bwMode="auto">
            <a:xfrm>
              <a:off x="8458521" y="5164805"/>
              <a:ext cx="1866424" cy="307777"/>
            </a:xfrm>
            <a:prstGeom prst="rect">
              <a:avLst/>
            </a:prstGeom>
            <a:noFill/>
            <a:ln w="9525">
              <a:noFill/>
              <a:miter lim="800000"/>
              <a:headEnd/>
              <a:tailEnd/>
            </a:ln>
          </p:spPr>
          <p:txBody>
            <a:bodyPr wrap="square">
              <a:spAutoFit/>
            </a:bodyPr>
            <a:lstStyle/>
            <a:p>
              <a:pPr algn="ctr"/>
              <a:r>
                <a:rPr lang="ru-RU" sz="1400">
                  <a:solidFill>
                    <a:schemeClr val="tx1"/>
                  </a:solidFill>
                  <a:latin typeface="Huawei Sans" panose="020C0503030203020204" pitchFamily="34" charset="0"/>
                </a:rPr>
                <a:t>Echo Request</a:t>
              </a:r>
            </a:p>
          </p:txBody>
        </p:sp>
      </p:grpSp>
      <p:sp>
        <p:nvSpPr>
          <p:cNvPr id="110" name="îş1iḍê">
            <a:extLst>
              <a:ext uri="{FF2B5EF4-FFF2-40B4-BE49-F238E27FC236}">
                <a16:creationId xmlns:a16="http://schemas.microsoft.com/office/drawing/2014/main" xmlns="" id="{F0B068A5-560A-4DB9-9ABC-E179FB4B53B1}"/>
              </a:ext>
            </a:extLst>
          </p:cNvPr>
          <p:cNvSpPr txBox="1"/>
          <p:nvPr/>
        </p:nvSpPr>
        <p:spPr bwMode="auto">
          <a:xfrm>
            <a:off x="10505895" y="4489701"/>
            <a:ext cx="1186043" cy="30754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ru-RU" sz="1200" dirty="0">
                <a:latin typeface="Huawei Sans" panose="020C0503030203020204" pitchFamily="34" charset="0"/>
              </a:rPr>
              <a:t>Туннель </a:t>
            </a:r>
            <a:br>
              <a:rPr lang="ru-RU" sz="1200" dirty="0">
                <a:latin typeface="Huawei Sans" panose="020C0503030203020204" pitchFamily="34" charset="0"/>
              </a:rPr>
            </a:br>
            <a:r>
              <a:rPr lang="ru-RU" sz="1200" dirty="0">
                <a:latin typeface="Huawei Sans" panose="020C0503030203020204" pitchFamily="34" charset="0"/>
              </a:rPr>
              <a:t>передачи данных</a:t>
            </a:r>
          </a:p>
        </p:txBody>
      </p:sp>
      <p:sp>
        <p:nvSpPr>
          <p:cNvPr id="111" name="îş1iḍê">
            <a:extLst>
              <a:ext uri="{FF2B5EF4-FFF2-40B4-BE49-F238E27FC236}">
                <a16:creationId xmlns:a16="http://schemas.microsoft.com/office/drawing/2014/main" xmlns="" id="{F0B068A5-560A-4DB9-9ABC-E179FB4B53B1}"/>
              </a:ext>
            </a:extLst>
          </p:cNvPr>
          <p:cNvSpPr txBox="1"/>
          <p:nvPr/>
        </p:nvSpPr>
        <p:spPr bwMode="auto">
          <a:xfrm>
            <a:off x="10518595" y="5295155"/>
            <a:ext cx="1186043" cy="30754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ru-RU" sz="1200" dirty="0">
                <a:latin typeface="Huawei Sans" panose="020C0503030203020204" pitchFamily="34" charset="0"/>
              </a:rPr>
              <a:t>Туннель </a:t>
            </a:r>
            <a:br>
              <a:rPr lang="ru-RU" sz="1200" dirty="0">
                <a:latin typeface="Huawei Sans" panose="020C0503030203020204" pitchFamily="34" charset="0"/>
              </a:rPr>
            </a:br>
            <a:r>
              <a:rPr lang="ru-RU" sz="1200" dirty="0">
                <a:latin typeface="Huawei Sans" panose="020C0503030203020204" pitchFamily="34" charset="0"/>
              </a:rPr>
              <a:t>управления</a:t>
            </a:r>
          </a:p>
        </p:txBody>
      </p:sp>
      <p:sp>
        <p:nvSpPr>
          <p:cNvPr id="71" name="五边形 70"/>
          <p:cNvSpPr/>
          <p:nvPr/>
        </p:nvSpPr>
        <p:spPr bwMode="auto">
          <a:xfrm>
            <a:off x="8148115" y="87153"/>
            <a:ext cx="900100" cy="283663"/>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b="1">
                <a:solidFill>
                  <a:schemeClr val="bg1"/>
                </a:solidFill>
                <a:latin typeface="Huawei Sans" panose="020C0503030203020204" pitchFamily="34" charset="0"/>
              </a:rPr>
              <a:t>Подключение AP</a:t>
            </a:r>
          </a:p>
        </p:txBody>
      </p:sp>
      <p:sp>
        <p:nvSpPr>
          <p:cNvPr id="73" name="燕尾形 72"/>
          <p:cNvSpPr/>
          <p:nvPr/>
        </p:nvSpPr>
        <p:spPr bwMode="auto">
          <a:xfrm>
            <a:off x="8964285" y="87153"/>
            <a:ext cx="1080000" cy="28366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Передача конфигурации</a:t>
            </a:r>
          </a:p>
        </p:txBody>
      </p:sp>
      <p:sp>
        <p:nvSpPr>
          <p:cNvPr id="74" name="燕尾形 73"/>
          <p:cNvSpPr/>
          <p:nvPr/>
        </p:nvSpPr>
        <p:spPr bwMode="auto">
          <a:xfrm>
            <a:off x="9960355" y="87153"/>
            <a:ext cx="108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Подключение STA</a:t>
            </a:r>
          </a:p>
        </p:txBody>
      </p:sp>
      <p:sp>
        <p:nvSpPr>
          <p:cNvPr id="75" name="燕尾形 74"/>
          <p:cNvSpPr/>
          <p:nvPr/>
        </p:nvSpPr>
        <p:spPr bwMode="auto">
          <a:xfrm>
            <a:off x="10956425" y="87153"/>
            <a:ext cx="108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Передача данных</a:t>
            </a:r>
          </a:p>
        </p:txBody>
      </p:sp>
      <p:sp>
        <p:nvSpPr>
          <p:cNvPr id="61" name="isḻïḑe">
            <a:extLst>
              <a:ext uri="{FF2B5EF4-FFF2-40B4-BE49-F238E27FC236}">
                <a16:creationId xmlns:a16="http://schemas.microsoft.com/office/drawing/2014/main" xmlns="" id="{24CBC826-002E-4B71-8291-B729E4BED0E3}"/>
              </a:ext>
            </a:extLst>
          </p:cNvPr>
          <p:cNvSpPr txBox="1"/>
          <p:nvPr/>
        </p:nvSpPr>
        <p:spPr bwMode="ltGray">
          <a:xfrm>
            <a:off x="835785" y="1722141"/>
            <a:ext cx="1626064" cy="27918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en-US"/>
            </a:defPPr>
            <a:lvl1pPr defTabSz="914377">
              <a:lnSpc>
                <a:spcPct val="100000"/>
              </a:lnSpc>
              <a:spcBef>
                <a:spcPct val="0"/>
              </a:spcBef>
              <a:defRPr sz="1200">
                <a:solidFill>
                  <a:schemeClr val="bg1">
                    <a:lumMod val="65000"/>
                  </a:schemeClr>
                </a:solidFill>
                <a:latin typeface="Huawei Sans" panose="020C0503030203020204" pitchFamily="34" charset="0"/>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r>
              <a:rPr lang="ru-RU"/>
              <a:t>Выделение IP-адреса</a:t>
            </a:r>
          </a:p>
        </p:txBody>
      </p:sp>
      <p:sp>
        <p:nvSpPr>
          <p:cNvPr id="66" name="ïšļïďe">
            <a:extLst>
              <a:ext uri="{FF2B5EF4-FFF2-40B4-BE49-F238E27FC236}">
                <a16:creationId xmlns:a16="http://schemas.microsoft.com/office/drawing/2014/main" xmlns="" id="{FB41FAD4-0BA5-4580-B72E-A6BFF22F8784}"/>
              </a:ext>
            </a:extLst>
          </p:cNvPr>
          <p:cNvSpPr txBox="1"/>
          <p:nvPr/>
        </p:nvSpPr>
        <p:spPr bwMode="ltGray">
          <a:xfrm>
            <a:off x="835785" y="2584713"/>
            <a:ext cx="1494938" cy="4638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en-US"/>
            </a:defPPr>
            <a:lvl1pPr defTabSz="914377">
              <a:lnSpc>
                <a:spcPct val="100000"/>
              </a:lnSpc>
              <a:spcBef>
                <a:spcPct val="0"/>
              </a:spcBef>
              <a:defRPr sz="1200">
                <a:solidFill>
                  <a:schemeClr val="bg1">
                    <a:lumMod val="65000"/>
                  </a:schemeClr>
                </a:solidFill>
                <a:latin typeface="Huawei Sans" panose="020C0503030203020204" pitchFamily="34" charset="0"/>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r>
              <a:rPr lang="ru-RU" dirty="0"/>
              <a:t>Установление </a:t>
            </a:r>
            <a:br>
              <a:rPr lang="ru-RU" dirty="0"/>
            </a:br>
            <a:r>
              <a:rPr lang="ru-RU" dirty="0"/>
              <a:t>туннеля CAPWAP</a:t>
            </a:r>
          </a:p>
        </p:txBody>
      </p:sp>
      <p:sp>
        <p:nvSpPr>
          <p:cNvPr id="76" name="ïṧļíḍê">
            <a:extLst>
              <a:ext uri="{FF2B5EF4-FFF2-40B4-BE49-F238E27FC236}">
                <a16:creationId xmlns:a16="http://schemas.microsoft.com/office/drawing/2014/main" xmlns="" id="{D1BCCD92-D45A-41F7-960F-30FC35568CBF}"/>
              </a:ext>
            </a:extLst>
          </p:cNvPr>
          <p:cNvSpPr txBox="1"/>
          <p:nvPr/>
        </p:nvSpPr>
        <p:spPr bwMode="ltGray">
          <a:xfrm>
            <a:off x="835785" y="3631949"/>
            <a:ext cx="1398438" cy="27918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en-US"/>
            </a:defPPr>
            <a:lvl1pPr defTabSz="914377">
              <a:lnSpc>
                <a:spcPct val="100000"/>
              </a:lnSpc>
              <a:spcBef>
                <a:spcPct val="0"/>
              </a:spcBef>
              <a:defRPr sz="1200">
                <a:solidFill>
                  <a:schemeClr val="bg1">
                    <a:lumMod val="65000"/>
                  </a:schemeClr>
                </a:solidFill>
                <a:latin typeface="Huawei Sans" panose="020C0503030203020204" pitchFamily="34" charset="0"/>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r>
              <a:rPr lang="ru-RU"/>
              <a:t>Контроль доступа AP</a:t>
            </a:r>
          </a:p>
        </p:txBody>
      </p:sp>
      <p:sp>
        <p:nvSpPr>
          <p:cNvPr id="77" name="îş1iḍê">
            <a:extLst>
              <a:ext uri="{FF2B5EF4-FFF2-40B4-BE49-F238E27FC236}">
                <a16:creationId xmlns:a16="http://schemas.microsoft.com/office/drawing/2014/main" xmlns="" id="{F0B068A5-560A-4DB9-9ABC-E179FB4B53B1}"/>
              </a:ext>
            </a:extLst>
          </p:cNvPr>
          <p:cNvSpPr txBox="1"/>
          <p:nvPr/>
        </p:nvSpPr>
        <p:spPr bwMode="ltGray">
          <a:xfrm>
            <a:off x="835785" y="4494521"/>
            <a:ext cx="997687" cy="4638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ru-RU" sz="1200">
                <a:solidFill>
                  <a:schemeClr val="bg1">
                    <a:lumMod val="65000"/>
                  </a:schemeClr>
                </a:solidFill>
                <a:latin typeface="Huawei Sans" panose="020C0503030203020204" pitchFamily="34" charset="0"/>
              </a:rPr>
              <a:t>Обновление AP</a:t>
            </a:r>
          </a:p>
          <a:p>
            <a:pPr eaLnBrk="1" hangingPunct="1">
              <a:lnSpc>
                <a:spcPct val="100000"/>
              </a:lnSpc>
              <a:spcBef>
                <a:spcPct val="0"/>
              </a:spcBef>
            </a:pPr>
            <a:r>
              <a:rPr lang="ru-RU" sz="1200">
                <a:solidFill>
                  <a:schemeClr val="bg1">
                    <a:lumMod val="65000"/>
                  </a:schemeClr>
                </a:solidFill>
                <a:latin typeface="Huawei Sans" panose="020C0503030203020204" pitchFamily="34" charset="0"/>
              </a:rPr>
              <a:t>(Опционально)</a:t>
            </a:r>
          </a:p>
        </p:txBody>
      </p:sp>
      <p:sp>
        <p:nvSpPr>
          <p:cNvPr id="78" name="íşḻïďe">
            <a:extLst>
              <a:ext uri="{FF2B5EF4-FFF2-40B4-BE49-F238E27FC236}">
                <a16:creationId xmlns:a16="http://schemas.microsoft.com/office/drawing/2014/main" xmlns="" id="{05246D82-A4F5-42F2-854D-C3D348D160CE}"/>
              </a:ext>
            </a:extLst>
          </p:cNvPr>
          <p:cNvSpPr txBox="1"/>
          <p:nvPr/>
        </p:nvSpPr>
        <p:spPr bwMode="auto">
          <a:xfrm>
            <a:off x="835785" y="5449425"/>
            <a:ext cx="1948267" cy="46384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spAutoFit/>
          </a:bodyPr>
          <a:lstStyle>
            <a:defPPr>
              <a:defRPr lang="en-US"/>
            </a:defPPr>
            <a:lvl1pPr defTabSz="914377">
              <a:lnSpc>
                <a:spcPct val="100000"/>
              </a:lnSpc>
              <a:spcBef>
                <a:spcPct val="0"/>
              </a:spcBef>
              <a:defRPr sz="1200" b="1">
                <a:latin typeface="Huawei Sans" panose="020C0503030203020204" pitchFamily="34" charset="0"/>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r>
              <a:rPr lang="ru-RU" dirty="0"/>
              <a:t>Обеспечение работы </a:t>
            </a:r>
            <a:br>
              <a:rPr lang="ru-RU" dirty="0"/>
            </a:br>
            <a:r>
              <a:rPr lang="ru-RU" dirty="0"/>
              <a:t>туннеля CAPWAP</a:t>
            </a:r>
          </a:p>
        </p:txBody>
      </p:sp>
      <p:cxnSp>
        <p:nvCxnSpPr>
          <p:cNvPr id="80" name="直接连接符 79">
            <a:extLst>
              <a:ext uri="{FF2B5EF4-FFF2-40B4-BE49-F238E27FC236}">
                <a16:creationId xmlns:a16="http://schemas.microsoft.com/office/drawing/2014/main" xmlns="" id="{4AA622A8-8183-4782-A4A5-6DF01B92BB53}"/>
              </a:ext>
            </a:extLst>
          </p:cNvPr>
          <p:cNvCxnSpPr/>
          <p:nvPr/>
        </p:nvCxnSpPr>
        <p:spPr bwMode="gray">
          <a:xfrm>
            <a:off x="665526" y="1488374"/>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82" name="组合 81"/>
          <p:cNvGrpSpPr/>
          <p:nvPr/>
        </p:nvGrpSpPr>
        <p:grpSpPr bwMode="ltGray">
          <a:xfrm>
            <a:off x="485526" y="3590251"/>
            <a:ext cx="360000" cy="360000"/>
            <a:chOff x="4939189" y="1253075"/>
            <a:chExt cx="532084" cy="532082"/>
          </a:xfrm>
        </p:grpSpPr>
        <p:sp>
          <p:nvSpPr>
            <p:cNvPr id="83" name="iṩ1îdè">
              <a:extLst>
                <a:ext uri="{FF2B5EF4-FFF2-40B4-BE49-F238E27FC236}">
                  <a16:creationId xmlns:a16="http://schemas.microsoft.com/office/drawing/2014/main" xmlns="" id="{7F2033B8-3D85-4EBC-B06A-35DC8DC5989D}"/>
                </a:ext>
              </a:extLst>
            </p:cNvPr>
            <p:cNvSpPr/>
            <p:nvPr/>
          </p:nvSpPr>
          <p:spPr bwMode="ltGray">
            <a:xfrm rot="10800000" flipV="1">
              <a:off x="4939189"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91" name="íṧľïḍè">
              <a:extLst>
                <a:ext uri="{FF2B5EF4-FFF2-40B4-BE49-F238E27FC236}">
                  <a16:creationId xmlns:a16="http://schemas.microsoft.com/office/drawing/2014/main" xmlns="" id="{67C630C0-B65A-4B15-BF86-DFDDDEBC1DAB}"/>
                </a:ext>
              </a:extLst>
            </p:cNvPr>
            <p:cNvSpPr/>
            <p:nvPr/>
          </p:nvSpPr>
          <p:spPr bwMode="ltGray">
            <a:xfrm>
              <a:off x="5087365" y="1401420"/>
              <a:ext cx="235733" cy="235390"/>
            </a:xfrm>
            <a:custGeom>
              <a:avLst/>
              <a:gdLst>
                <a:gd name="T0" fmla="*/ 6270 w 7104"/>
                <a:gd name="T1" fmla="*/ 835 h 7104"/>
                <a:gd name="T2" fmla="*/ 3243 w 7104"/>
                <a:gd name="T3" fmla="*/ 835 h 7104"/>
                <a:gd name="T4" fmla="*/ 3076 w 7104"/>
                <a:gd name="T5" fmla="*/ 3675 h 7104"/>
                <a:gd name="T6" fmla="*/ 2661 w 7104"/>
                <a:gd name="T7" fmla="*/ 4091 h 7104"/>
                <a:gd name="T8" fmla="*/ 2516 w 7104"/>
                <a:gd name="T9" fmla="*/ 3946 h 7104"/>
                <a:gd name="T10" fmla="*/ 2163 w 7104"/>
                <a:gd name="T11" fmla="*/ 3946 h 7104"/>
                <a:gd name="T12" fmla="*/ 275 w 7104"/>
                <a:gd name="T13" fmla="*/ 5834 h 7104"/>
                <a:gd name="T14" fmla="*/ 275 w 7104"/>
                <a:gd name="T15" fmla="*/ 6829 h 7104"/>
                <a:gd name="T16" fmla="*/ 1271 w 7104"/>
                <a:gd name="T17" fmla="*/ 6829 h 7104"/>
                <a:gd name="T18" fmla="*/ 3158 w 7104"/>
                <a:gd name="T19" fmla="*/ 4942 h 7104"/>
                <a:gd name="T20" fmla="*/ 3158 w 7104"/>
                <a:gd name="T21" fmla="*/ 4588 h 7104"/>
                <a:gd name="T22" fmla="*/ 3014 w 7104"/>
                <a:gd name="T23" fmla="*/ 4444 h 7104"/>
                <a:gd name="T24" fmla="*/ 3430 w 7104"/>
                <a:gd name="T25" fmla="*/ 4028 h 7104"/>
                <a:gd name="T26" fmla="*/ 6270 w 7104"/>
                <a:gd name="T27" fmla="*/ 3862 h 7104"/>
                <a:gd name="T28" fmla="*/ 6270 w 7104"/>
                <a:gd name="T29" fmla="*/ 835 h 7104"/>
                <a:gd name="T30" fmla="*/ 5497 w 7104"/>
                <a:gd name="T31" fmla="*/ 2856 h 7104"/>
                <a:gd name="T32" fmla="*/ 5497 w 7104"/>
                <a:gd name="T33" fmla="*/ 3356 h 7104"/>
                <a:gd name="T34" fmla="*/ 5247 w 7104"/>
                <a:gd name="T35" fmla="*/ 3606 h 7104"/>
                <a:gd name="T36" fmla="*/ 4248 w 7104"/>
                <a:gd name="T37" fmla="*/ 3606 h 7104"/>
                <a:gd name="T38" fmla="*/ 3999 w 7104"/>
                <a:gd name="T39" fmla="*/ 3356 h 7104"/>
                <a:gd name="T40" fmla="*/ 3999 w 7104"/>
                <a:gd name="T41" fmla="*/ 2856 h 7104"/>
                <a:gd name="T42" fmla="*/ 4198 w 7104"/>
                <a:gd name="T43" fmla="*/ 2348 h 7104"/>
                <a:gd name="T44" fmla="*/ 4748 w 7104"/>
                <a:gd name="T45" fmla="*/ 1091 h 7104"/>
                <a:gd name="T46" fmla="*/ 5298 w 7104"/>
                <a:gd name="T47" fmla="*/ 2348 h 7104"/>
                <a:gd name="T48" fmla="*/ 5497 w 7104"/>
                <a:gd name="T49" fmla="*/ 2856 h 7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04" h="7104">
                  <a:moveTo>
                    <a:pt x="6270" y="835"/>
                  </a:moveTo>
                  <a:cubicBezTo>
                    <a:pt x="5435" y="0"/>
                    <a:pt x="4077" y="0"/>
                    <a:pt x="3243" y="835"/>
                  </a:cubicBezTo>
                  <a:cubicBezTo>
                    <a:pt x="2468" y="1610"/>
                    <a:pt x="2412" y="2836"/>
                    <a:pt x="3076" y="3675"/>
                  </a:cubicBezTo>
                  <a:lnTo>
                    <a:pt x="2661" y="4091"/>
                  </a:lnTo>
                  <a:lnTo>
                    <a:pt x="2516" y="3946"/>
                  </a:lnTo>
                  <a:cubicBezTo>
                    <a:pt x="2419" y="3849"/>
                    <a:pt x="2261" y="3849"/>
                    <a:pt x="2163" y="3946"/>
                  </a:cubicBezTo>
                  <a:lnTo>
                    <a:pt x="275" y="5834"/>
                  </a:lnTo>
                  <a:cubicBezTo>
                    <a:pt x="0" y="6109"/>
                    <a:pt x="0" y="6554"/>
                    <a:pt x="275" y="6829"/>
                  </a:cubicBezTo>
                  <a:cubicBezTo>
                    <a:pt x="550" y="7104"/>
                    <a:pt x="996" y="7104"/>
                    <a:pt x="1271" y="6829"/>
                  </a:cubicBezTo>
                  <a:lnTo>
                    <a:pt x="3158" y="4942"/>
                  </a:lnTo>
                  <a:cubicBezTo>
                    <a:pt x="3256" y="4844"/>
                    <a:pt x="3256" y="4686"/>
                    <a:pt x="3158" y="4588"/>
                  </a:cubicBezTo>
                  <a:lnTo>
                    <a:pt x="3014" y="4444"/>
                  </a:lnTo>
                  <a:lnTo>
                    <a:pt x="3430" y="4028"/>
                  </a:lnTo>
                  <a:cubicBezTo>
                    <a:pt x="4269" y="4692"/>
                    <a:pt x="5495" y="4637"/>
                    <a:pt x="6270" y="3862"/>
                  </a:cubicBezTo>
                  <a:cubicBezTo>
                    <a:pt x="7104" y="3027"/>
                    <a:pt x="7104" y="1670"/>
                    <a:pt x="6270" y="835"/>
                  </a:cubicBezTo>
                  <a:close/>
                  <a:moveTo>
                    <a:pt x="5497" y="2856"/>
                  </a:moveTo>
                  <a:lnTo>
                    <a:pt x="5497" y="3356"/>
                  </a:lnTo>
                  <a:cubicBezTo>
                    <a:pt x="5497" y="3494"/>
                    <a:pt x="5385" y="3606"/>
                    <a:pt x="5247" y="3606"/>
                  </a:cubicBezTo>
                  <a:lnTo>
                    <a:pt x="4248" y="3606"/>
                  </a:lnTo>
                  <a:cubicBezTo>
                    <a:pt x="4110" y="3606"/>
                    <a:pt x="3999" y="3494"/>
                    <a:pt x="3999" y="3356"/>
                  </a:cubicBezTo>
                  <a:lnTo>
                    <a:pt x="3999" y="2856"/>
                  </a:lnTo>
                  <a:cubicBezTo>
                    <a:pt x="3999" y="2660"/>
                    <a:pt x="4074" y="2482"/>
                    <a:pt x="4198" y="2348"/>
                  </a:cubicBezTo>
                  <a:cubicBezTo>
                    <a:pt x="3757" y="1871"/>
                    <a:pt x="4095" y="1091"/>
                    <a:pt x="4748" y="1091"/>
                  </a:cubicBezTo>
                  <a:cubicBezTo>
                    <a:pt x="5400" y="1091"/>
                    <a:pt x="5739" y="1871"/>
                    <a:pt x="5298" y="2348"/>
                  </a:cubicBezTo>
                  <a:cubicBezTo>
                    <a:pt x="5422" y="2482"/>
                    <a:pt x="5497" y="2660"/>
                    <a:pt x="5497" y="2856"/>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96" name="组合 95"/>
          <p:cNvGrpSpPr/>
          <p:nvPr/>
        </p:nvGrpSpPr>
        <p:grpSpPr bwMode="ltGray">
          <a:xfrm>
            <a:off x="485526" y="4545801"/>
            <a:ext cx="360000" cy="360000"/>
            <a:chOff x="6792271" y="1253075"/>
            <a:chExt cx="532084" cy="532082"/>
          </a:xfrm>
        </p:grpSpPr>
        <p:sp>
          <p:nvSpPr>
            <p:cNvPr id="97" name="íŝlíďé">
              <a:extLst>
                <a:ext uri="{FF2B5EF4-FFF2-40B4-BE49-F238E27FC236}">
                  <a16:creationId xmlns:a16="http://schemas.microsoft.com/office/drawing/2014/main" xmlns="" id="{E7C05249-EC6B-4A31-B592-1B7DA1FC1C4D}"/>
                </a:ext>
              </a:extLst>
            </p:cNvPr>
            <p:cNvSpPr/>
            <p:nvPr/>
          </p:nvSpPr>
          <p:spPr bwMode="ltGray">
            <a:xfrm rot="10800000" flipV="1">
              <a:off x="6792271"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en-US" dirty="0">
                <a:solidFill>
                  <a:schemeClr val="lt1"/>
                </a:solidFill>
                <a:latin typeface="Huawei Sans" panose="020C0503030203020204" pitchFamily="34" charset="0"/>
              </a:endParaRPr>
            </a:p>
          </p:txBody>
        </p:sp>
        <p:sp>
          <p:nvSpPr>
            <p:cNvPr id="98" name="iślîḓé">
              <a:extLst>
                <a:ext uri="{FF2B5EF4-FFF2-40B4-BE49-F238E27FC236}">
                  <a16:creationId xmlns:a16="http://schemas.microsoft.com/office/drawing/2014/main" xmlns="" id="{BE7CCCC9-8065-4F6A-AAE6-681F89B69718}"/>
                </a:ext>
              </a:extLst>
            </p:cNvPr>
            <p:cNvSpPr/>
            <p:nvPr/>
          </p:nvSpPr>
          <p:spPr bwMode="ltGray">
            <a:xfrm>
              <a:off x="6940747" y="1401249"/>
              <a:ext cx="235131" cy="235732"/>
            </a:xfrm>
            <a:custGeom>
              <a:avLst/>
              <a:gdLst>
                <a:gd name="connsiteX0" fmla="*/ 283655 w 606580"/>
                <a:gd name="connsiteY0" fmla="*/ 180789 h 608133"/>
                <a:gd name="connsiteX1" fmla="*/ 463969 w 606580"/>
                <a:gd name="connsiteY1" fmla="*/ 329895 h 608133"/>
                <a:gd name="connsiteX2" fmla="*/ 467288 w 606580"/>
                <a:gd name="connsiteY2" fmla="*/ 329803 h 608133"/>
                <a:gd name="connsiteX3" fmla="*/ 606580 w 606580"/>
                <a:gd name="connsiteY3" fmla="*/ 468968 h 608133"/>
                <a:gd name="connsiteX4" fmla="*/ 467288 w 606580"/>
                <a:gd name="connsiteY4" fmla="*/ 608133 h 608133"/>
                <a:gd name="connsiteX5" fmla="*/ 92278 w 606580"/>
                <a:gd name="connsiteY5" fmla="*/ 608133 h 608133"/>
                <a:gd name="connsiteX6" fmla="*/ 0 w 606580"/>
                <a:gd name="connsiteY6" fmla="*/ 508177 h 608133"/>
                <a:gd name="connsiteX7" fmla="*/ 100113 w 606580"/>
                <a:gd name="connsiteY7" fmla="*/ 408221 h 608133"/>
                <a:gd name="connsiteX8" fmla="*/ 105829 w 606580"/>
                <a:gd name="connsiteY8" fmla="*/ 408774 h 608133"/>
                <a:gd name="connsiteX9" fmla="*/ 100113 w 606580"/>
                <a:gd name="connsiteY9" fmla="*/ 364042 h 608133"/>
                <a:gd name="connsiteX10" fmla="*/ 283655 w 606580"/>
                <a:gd name="connsiteY10" fmla="*/ 180789 h 608133"/>
                <a:gd name="connsiteX11" fmla="*/ 399230 w 606580"/>
                <a:gd name="connsiteY11" fmla="*/ 97945 h 608133"/>
                <a:gd name="connsiteX12" fmla="*/ 506377 w 606580"/>
                <a:gd name="connsiteY12" fmla="*/ 204910 h 608133"/>
                <a:gd name="connsiteX13" fmla="*/ 476133 w 606580"/>
                <a:gd name="connsiteY13" fmla="*/ 235195 h 608133"/>
                <a:gd name="connsiteX14" fmla="*/ 445888 w 606580"/>
                <a:gd name="connsiteY14" fmla="*/ 204910 h 608133"/>
                <a:gd name="connsiteX15" fmla="*/ 399230 w 606580"/>
                <a:gd name="connsiteY15" fmla="*/ 158424 h 608133"/>
                <a:gd name="connsiteX16" fmla="*/ 368986 w 606580"/>
                <a:gd name="connsiteY16" fmla="*/ 128230 h 608133"/>
                <a:gd name="connsiteX17" fmla="*/ 399230 w 606580"/>
                <a:gd name="connsiteY17" fmla="*/ 97945 h 608133"/>
                <a:gd name="connsiteX18" fmla="*/ 403459 w 606580"/>
                <a:gd name="connsiteY18" fmla="*/ 0 h 608133"/>
                <a:gd name="connsiteX19" fmla="*/ 403552 w 606580"/>
                <a:gd name="connsiteY19" fmla="*/ 0 h 608133"/>
                <a:gd name="connsiteX20" fmla="*/ 604533 w 606580"/>
                <a:gd name="connsiteY20" fmla="*/ 200633 h 608133"/>
                <a:gd name="connsiteX21" fmla="*/ 574294 w 606580"/>
                <a:gd name="connsiteY21" fmla="*/ 230820 h 608133"/>
                <a:gd name="connsiteX22" fmla="*/ 574201 w 606580"/>
                <a:gd name="connsiteY22" fmla="*/ 230820 h 608133"/>
                <a:gd name="connsiteX23" fmla="*/ 543962 w 606580"/>
                <a:gd name="connsiteY23" fmla="*/ 200633 h 608133"/>
                <a:gd name="connsiteX24" fmla="*/ 403552 w 606580"/>
                <a:gd name="connsiteY24" fmla="*/ 60466 h 608133"/>
                <a:gd name="connsiteX25" fmla="*/ 403459 w 606580"/>
                <a:gd name="connsiteY25" fmla="*/ 60466 h 608133"/>
                <a:gd name="connsiteX26" fmla="*/ 373220 w 606580"/>
                <a:gd name="connsiteY26" fmla="*/ 30187 h 608133"/>
                <a:gd name="connsiteX27" fmla="*/ 403459 w 606580"/>
                <a:gd name="connsiteY27" fmla="*/ 0 h 608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6580" h="608133">
                  <a:moveTo>
                    <a:pt x="283655" y="180789"/>
                  </a:moveTo>
                  <a:cubicBezTo>
                    <a:pt x="373351" y="180789"/>
                    <a:pt x="447929" y="245034"/>
                    <a:pt x="463969" y="329895"/>
                  </a:cubicBezTo>
                  <a:cubicBezTo>
                    <a:pt x="465075" y="329895"/>
                    <a:pt x="466089" y="329803"/>
                    <a:pt x="467288" y="329803"/>
                  </a:cubicBezTo>
                  <a:cubicBezTo>
                    <a:pt x="544263" y="329803"/>
                    <a:pt x="606580" y="392022"/>
                    <a:pt x="606580" y="468968"/>
                  </a:cubicBezTo>
                  <a:cubicBezTo>
                    <a:pt x="606580" y="545730"/>
                    <a:pt x="544263" y="608133"/>
                    <a:pt x="467288" y="608133"/>
                  </a:cubicBezTo>
                  <a:lnTo>
                    <a:pt x="92278" y="608133"/>
                  </a:lnTo>
                  <a:cubicBezTo>
                    <a:pt x="40101" y="604636"/>
                    <a:pt x="0" y="561101"/>
                    <a:pt x="0" y="508177"/>
                  </a:cubicBezTo>
                  <a:cubicBezTo>
                    <a:pt x="0" y="452953"/>
                    <a:pt x="44802" y="408221"/>
                    <a:pt x="100113" y="408221"/>
                  </a:cubicBezTo>
                  <a:cubicBezTo>
                    <a:pt x="102049" y="408221"/>
                    <a:pt x="103893" y="408589"/>
                    <a:pt x="105829" y="408774"/>
                  </a:cubicBezTo>
                  <a:cubicBezTo>
                    <a:pt x="102234" y="394415"/>
                    <a:pt x="100113" y="379505"/>
                    <a:pt x="100113" y="364042"/>
                  </a:cubicBezTo>
                  <a:cubicBezTo>
                    <a:pt x="100113" y="262797"/>
                    <a:pt x="182251" y="180789"/>
                    <a:pt x="283655" y="180789"/>
                  </a:cubicBezTo>
                  <a:close/>
                  <a:moveTo>
                    <a:pt x="399230" y="97945"/>
                  </a:moveTo>
                  <a:cubicBezTo>
                    <a:pt x="458336" y="97945"/>
                    <a:pt x="506377" y="145997"/>
                    <a:pt x="506377" y="204910"/>
                  </a:cubicBezTo>
                  <a:cubicBezTo>
                    <a:pt x="506377" y="221664"/>
                    <a:pt x="492822" y="235195"/>
                    <a:pt x="476133" y="235195"/>
                  </a:cubicBezTo>
                  <a:cubicBezTo>
                    <a:pt x="459443" y="235195"/>
                    <a:pt x="445888" y="221664"/>
                    <a:pt x="445888" y="204910"/>
                  </a:cubicBezTo>
                  <a:cubicBezTo>
                    <a:pt x="445888" y="179227"/>
                    <a:pt x="424957" y="158424"/>
                    <a:pt x="399230" y="158424"/>
                  </a:cubicBezTo>
                  <a:cubicBezTo>
                    <a:pt x="382541" y="158424"/>
                    <a:pt x="368986" y="144892"/>
                    <a:pt x="368986" y="128230"/>
                  </a:cubicBezTo>
                  <a:cubicBezTo>
                    <a:pt x="368986" y="111477"/>
                    <a:pt x="382541" y="97945"/>
                    <a:pt x="399230" y="97945"/>
                  </a:cubicBezTo>
                  <a:close/>
                  <a:moveTo>
                    <a:pt x="403459" y="0"/>
                  </a:moveTo>
                  <a:lnTo>
                    <a:pt x="403552" y="0"/>
                  </a:lnTo>
                  <a:cubicBezTo>
                    <a:pt x="514276" y="0"/>
                    <a:pt x="604441" y="90009"/>
                    <a:pt x="604533" y="200633"/>
                  </a:cubicBezTo>
                  <a:cubicBezTo>
                    <a:pt x="604533" y="217291"/>
                    <a:pt x="590981" y="230820"/>
                    <a:pt x="574294" y="230820"/>
                  </a:cubicBezTo>
                  <a:lnTo>
                    <a:pt x="574201" y="230820"/>
                  </a:lnTo>
                  <a:cubicBezTo>
                    <a:pt x="557514" y="230820"/>
                    <a:pt x="543962" y="217291"/>
                    <a:pt x="543962" y="200633"/>
                  </a:cubicBezTo>
                  <a:cubicBezTo>
                    <a:pt x="543962" y="123325"/>
                    <a:pt x="480902" y="60466"/>
                    <a:pt x="403552" y="60466"/>
                  </a:cubicBezTo>
                  <a:lnTo>
                    <a:pt x="403459" y="60466"/>
                  </a:lnTo>
                  <a:cubicBezTo>
                    <a:pt x="386772" y="60466"/>
                    <a:pt x="373220" y="46937"/>
                    <a:pt x="373220" y="30187"/>
                  </a:cubicBezTo>
                  <a:cubicBezTo>
                    <a:pt x="373220" y="13529"/>
                    <a:pt x="386772" y="0"/>
                    <a:pt x="403459"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99" name="组合 98"/>
          <p:cNvGrpSpPr/>
          <p:nvPr/>
        </p:nvGrpSpPr>
        <p:grpSpPr bwMode="invGray">
          <a:xfrm>
            <a:off x="485526" y="5501349"/>
            <a:ext cx="360000" cy="360000"/>
            <a:chOff x="8645353" y="1253075"/>
            <a:chExt cx="532084" cy="532082"/>
          </a:xfrm>
        </p:grpSpPr>
        <p:sp>
          <p:nvSpPr>
            <p:cNvPr id="100" name="íṡ1íḋê">
              <a:extLst>
                <a:ext uri="{FF2B5EF4-FFF2-40B4-BE49-F238E27FC236}">
                  <a16:creationId xmlns:a16="http://schemas.microsoft.com/office/drawing/2014/main" xmlns="" id="{87A1502E-FF5A-402F-AE9A-604F51135206}"/>
                </a:ext>
              </a:extLst>
            </p:cNvPr>
            <p:cNvSpPr/>
            <p:nvPr/>
          </p:nvSpPr>
          <p:spPr bwMode="invGray">
            <a:xfrm rot="10800000" flipV="1">
              <a:off x="8645353"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0B0F0"/>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dirty="0">
                <a:latin typeface="Huawei Sans" panose="020C0503030203020204" pitchFamily="34" charset="0"/>
              </a:endParaRPr>
            </a:p>
          </p:txBody>
        </p:sp>
        <p:sp>
          <p:nvSpPr>
            <p:cNvPr id="101" name="iṡļidè">
              <a:extLst>
                <a:ext uri="{FF2B5EF4-FFF2-40B4-BE49-F238E27FC236}">
                  <a16:creationId xmlns:a16="http://schemas.microsoft.com/office/drawing/2014/main" xmlns="" id="{D2F2F0A0-455D-459F-90E5-A8674554530D}"/>
                </a:ext>
              </a:extLst>
            </p:cNvPr>
            <p:cNvSpPr/>
            <p:nvPr/>
          </p:nvSpPr>
          <p:spPr bwMode="invGray">
            <a:xfrm>
              <a:off x="8806407" y="1420044"/>
              <a:ext cx="235733" cy="198142"/>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102" name="组合 101"/>
          <p:cNvGrpSpPr/>
          <p:nvPr/>
        </p:nvGrpSpPr>
        <p:grpSpPr bwMode="ltGray">
          <a:xfrm>
            <a:off x="485526" y="1679151"/>
            <a:ext cx="360000" cy="360000"/>
            <a:chOff x="1233025" y="1253075"/>
            <a:chExt cx="532084" cy="532082"/>
          </a:xfrm>
        </p:grpSpPr>
        <p:sp>
          <p:nvSpPr>
            <p:cNvPr id="103" name="íṩlíḓê">
              <a:extLst>
                <a:ext uri="{FF2B5EF4-FFF2-40B4-BE49-F238E27FC236}">
                  <a16:creationId xmlns:a16="http://schemas.microsoft.com/office/drawing/2014/main" xmlns="" id="{FBC6DF09-FCD2-4E57-B557-9F103A335C85}"/>
                </a:ext>
              </a:extLst>
            </p:cNvPr>
            <p:cNvSpPr/>
            <p:nvPr/>
          </p:nvSpPr>
          <p:spPr bwMode="ltGray">
            <a:xfrm rot="10800000" flipV="1">
              <a:off x="1233025"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104" name="cloud-computing_161788"/>
            <p:cNvSpPr>
              <a:spLocks noChangeAspect="1"/>
            </p:cNvSpPr>
            <p:nvPr/>
          </p:nvSpPr>
          <p:spPr bwMode="ltGray">
            <a:xfrm>
              <a:off x="1352309" y="1372594"/>
              <a:ext cx="293519" cy="293040"/>
            </a:xfrm>
            <a:custGeom>
              <a:avLst/>
              <a:gdLst>
                <a:gd name="connsiteX0" fmla="*/ 46142 w 606580"/>
                <a:gd name="connsiteY0" fmla="*/ 341782 h 605592"/>
                <a:gd name="connsiteX1" fmla="*/ 46142 w 606580"/>
                <a:gd name="connsiteY1" fmla="*/ 468218 h 605592"/>
                <a:gd name="connsiteX2" fmla="*/ 251785 w 606580"/>
                <a:gd name="connsiteY2" fmla="*/ 468218 h 605592"/>
                <a:gd name="connsiteX3" fmla="*/ 251785 w 606580"/>
                <a:gd name="connsiteY3" fmla="*/ 341782 h 605592"/>
                <a:gd name="connsiteX4" fmla="*/ 0 w 606580"/>
                <a:gd name="connsiteY4" fmla="*/ 297010 h 605592"/>
                <a:gd name="connsiteX5" fmla="*/ 297927 w 606580"/>
                <a:gd name="connsiteY5" fmla="*/ 297010 h 605592"/>
                <a:gd name="connsiteX6" fmla="*/ 297927 w 606580"/>
                <a:gd name="connsiteY6" fmla="*/ 512433 h 605592"/>
                <a:gd name="connsiteX7" fmla="*/ 197844 w 606580"/>
                <a:gd name="connsiteY7" fmla="*/ 512433 h 605592"/>
                <a:gd name="connsiteX8" fmla="*/ 207128 w 606580"/>
                <a:gd name="connsiteY8" fmla="*/ 562860 h 605592"/>
                <a:gd name="connsiteX9" fmla="*/ 237766 w 606580"/>
                <a:gd name="connsiteY9" fmla="*/ 562860 h 605592"/>
                <a:gd name="connsiteX10" fmla="*/ 237766 w 606580"/>
                <a:gd name="connsiteY10" fmla="*/ 605592 h 605592"/>
                <a:gd name="connsiteX11" fmla="*/ 60625 w 606580"/>
                <a:gd name="connsiteY11" fmla="*/ 605592 h 605592"/>
                <a:gd name="connsiteX12" fmla="*/ 60625 w 606580"/>
                <a:gd name="connsiteY12" fmla="*/ 562860 h 605592"/>
                <a:gd name="connsiteX13" fmla="*/ 90891 w 606580"/>
                <a:gd name="connsiteY13" fmla="*/ 562860 h 605592"/>
                <a:gd name="connsiteX14" fmla="*/ 100176 w 606580"/>
                <a:gd name="connsiteY14" fmla="*/ 512433 h 605592"/>
                <a:gd name="connsiteX15" fmla="*/ 0 w 606580"/>
                <a:gd name="connsiteY15" fmla="*/ 512433 h 605592"/>
                <a:gd name="connsiteX16" fmla="*/ 440020 w 606580"/>
                <a:gd name="connsiteY16" fmla="*/ 278733 h 605592"/>
                <a:gd name="connsiteX17" fmla="*/ 453483 w 606580"/>
                <a:gd name="connsiteY17" fmla="*/ 292178 h 605592"/>
                <a:gd name="connsiteX18" fmla="*/ 453483 w 606580"/>
                <a:gd name="connsiteY18" fmla="*/ 415781 h 605592"/>
                <a:gd name="connsiteX19" fmla="*/ 440484 w 606580"/>
                <a:gd name="connsiteY19" fmla="*/ 429319 h 605592"/>
                <a:gd name="connsiteX20" fmla="*/ 354788 w 606580"/>
                <a:gd name="connsiteY20" fmla="*/ 429319 h 605592"/>
                <a:gd name="connsiteX21" fmla="*/ 341325 w 606580"/>
                <a:gd name="connsiteY21" fmla="*/ 415781 h 605592"/>
                <a:gd name="connsiteX22" fmla="*/ 354788 w 606580"/>
                <a:gd name="connsiteY22" fmla="*/ 402336 h 605592"/>
                <a:gd name="connsiteX23" fmla="*/ 426465 w 606580"/>
                <a:gd name="connsiteY23" fmla="*/ 402336 h 605592"/>
                <a:gd name="connsiteX24" fmla="*/ 426465 w 606580"/>
                <a:gd name="connsiteY24" fmla="*/ 292178 h 605592"/>
                <a:gd name="connsiteX25" fmla="*/ 440020 w 606580"/>
                <a:gd name="connsiteY25" fmla="*/ 278733 h 605592"/>
                <a:gd name="connsiteX26" fmla="*/ 410109 w 606580"/>
                <a:gd name="connsiteY26" fmla="*/ 0 h 605592"/>
                <a:gd name="connsiteX27" fmla="*/ 485782 w 606580"/>
                <a:gd name="connsiteY27" fmla="*/ 36057 h 605592"/>
                <a:gd name="connsiteX28" fmla="*/ 542328 w 606580"/>
                <a:gd name="connsiteY28" fmla="*/ 52185 h 605592"/>
                <a:gd name="connsiteX29" fmla="*/ 562291 w 606580"/>
                <a:gd name="connsiteY29" fmla="*/ 103350 h 605592"/>
                <a:gd name="connsiteX30" fmla="*/ 606580 w 606580"/>
                <a:gd name="connsiteY30" fmla="*/ 168697 h 605592"/>
                <a:gd name="connsiteX31" fmla="*/ 536293 w 606580"/>
                <a:gd name="connsiteY31" fmla="*/ 238864 h 605592"/>
                <a:gd name="connsiteX32" fmla="*/ 311502 w 606580"/>
                <a:gd name="connsiteY32" fmla="*/ 238864 h 605592"/>
                <a:gd name="connsiteX33" fmla="*/ 241122 w 606580"/>
                <a:gd name="connsiteY33" fmla="*/ 168697 h 605592"/>
                <a:gd name="connsiteX34" fmla="*/ 311502 w 606580"/>
                <a:gd name="connsiteY34" fmla="*/ 98530 h 605592"/>
                <a:gd name="connsiteX35" fmla="*/ 410109 w 606580"/>
                <a:gd name="connsiteY35"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580" h="605592">
                  <a:moveTo>
                    <a:pt x="46142" y="341782"/>
                  </a:moveTo>
                  <a:lnTo>
                    <a:pt x="46142" y="468218"/>
                  </a:lnTo>
                  <a:lnTo>
                    <a:pt x="251785" y="468218"/>
                  </a:lnTo>
                  <a:lnTo>
                    <a:pt x="251785" y="341782"/>
                  </a:lnTo>
                  <a:close/>
                  <a:moveTo>
                    <a:pt x="0" y="297010"/>
                  </a:moveTo>
                  <a:lnTo>
                    <a:pt x="297927" y="297010"/>
                  </a:lnTo>
                  <a:lnTo>
                    <a:pt x="297927" y="512433"/>
                  </a:lnTo>
                  <a:lnTo>
                    <a:pt x="197844" y="512433"/>
                  </a:lnTo>
                  <a:lnTo>
                    <a:pt x="207128" y="562860"/>
                  </a:lnTo>
                  <a:lnTo>
                    <a:pt x="237766" y="562860"/>
                  </a:lnTo>
                  <a:lnTo>
                    <a:pt x="237766" y="605592"/>
                  </a:lnTo>
                  <a:lnTo>
                    <a:pt x="60625" y="605592"/>
                  </a:lnTo>
                  <a:lnTo>
                    <a:pt x="60625" y="562860"/>
                  </a:lnTo>
                  <a:lnTo>
                    <a:pt x="90891" y="562860"/>
                  </a:lnTo>
                  <a:lnTo>
                    <a:pt x="100176" y="512433"/>
                  </a:lnTo>
                  <a:lnTo>
                    <a:pt x="0" y="512433"/>
                  </a:lnTo>
                  <a:close/>
                  <a:moveTo>
                    <a:pt x="440020" y="278733"/>
                  </a:moveTo>
                  <a:cubicBezTo>
                    <a:pt x="447634" y="278733"/>
                    <a:pt x="453483" y="285038"/>
                    <a:pt x="453483" y="292178"/>
                  </a:cubicBezTo>
                  <a:lnTo>
                    <a:pt x="453483" y="415781"/>
                  </a:lnTo>
                  <a:cubicBezTo>
                    <a:pt x="453947" y="423477"/>
                    <a:pt x="447634" y="429319"/>
                    <a:pt x="440484" y="429319"/>
                  </a:cubicBezTo>
                  <a:lnTo>
                    <a:pt x="354788" y="429319"/>
                  </a:lnTo>
                  <a:cubicBezTo>
                    <a:pt x="347174" y="429319"/>
                    <a:pt x="341325" y="423014"/>
                    <a:pt x="341325" y="415781"/>
                  </a:cubicBezTo>
                  <a:cubicBezTo>
                    <a:pt x="341325" y="408641"/>
                    <a:pt x="347639" y="402336"/>
                    <a:pt x="354788" y="402336"/>
                  </a:cubicBezTo>
                  <a:lnTo>
                    <a:pt x="426465" y="402336"/>
                  </a:lnTo>
                  <a:lnTo>
                    <a:pt x="426465" y="292178"/>
                  </a:lnTo>
                  <a:cubicBezTo>
                    <a:pt x="426465" y="284482"/>
                    <a:pt x="432778" y="278733"/>
                    <a:pt x="440020" y="278733"/>
                  </a:cubicBezTo>
                  <a:close/>
                  <a:moveTo>
                    <a:pt x="410109" y="0"/>
                  </a:moveTo>
                  <a:cubicBezTo>
                    <a:pt x="440935" y="0"/>
                    <a:pt x="468419" y="13996"/>
                    <a:pt x="485782" y="36057"/>
                  </a:cubicBezTo>
                  <a:cubicBezTo>
                    <a:pt x="508530" y="30495"/>
                    <a:pt x="531000" y="41247"/>
                    <a:pt x="542328" y="52185"/>
                  </a:cubicBezTo>
                  <a:cubicBezTo>
                    <a:pt x="554584" y="63771"/>
                    <a:pt x="562940" y="81197"/>
                    <a:pt x="562291" y="103350"/>
                  </a:cubicBezTo>
                  <a:cubicBezTo>
                    <a:pt x="588289" y="113917"/>
                    <a:pt x="606580" y="138943"/>
                    <a:pt x="606580" y="168697"/>
                  </a:cubicBezTo>
                  <a:cubicBezTo>
                    <a:pt x="606580" y="207627"/>
                    <a:pt x="574825" y="238864"/>
                    <a:pt x="536293" y="238864"/>
                  </a:cubicBezTo>
                  <a:lnTo>
                    <a:pt x="311502" y="238864"/>
                  </a:lnTo>
                  <a:cubicBezTo>
                    <a:pt x="272505" y="238864"/>
                    <a:pt x="241122" y="207627"/>
                    <a:pt x="241122" y="168697"/>
                  </a:cubicBezTo>
                  <a:cubicBezTo>
                    <a:pt x="241122" y="129767"/>
                    <a:pt x="272970" y="98530"/>
                    <a:pt x="311502" y="98530"/>
                  </a:cubicBezTo>
                  <a:cubicBezTo>
                    <a:pt x="311502" y="44213"/>
                    <a:pt x="355792" y="0"/>
                    <a:pt x="410109" y="0"/>
                  </a:cubicBezTo>
                  <a:close/>
                </a:path>
              </a:pathLst>
            </a:custGeom>
            <a:solidFill>
              <a:schemeClr val="bg1"/>
            </a:solidFill>
            <a:ln>
              <a:noFill/>
            </a:ln>
          </p:spPr>
        </p:sp>
      </p:grpSp>
      <p:grpSp>
        <p:nvGrpSpPr>
          <p:cNvPr id="105" name="组合 104"/>
          <p:cNvGrpSpPr/>
          <p:nvPr/>
        </p:nvGrpSpPr>
        <p:grpSpPr bwMode="ltGray">
          <a:xfrm>
            <a:off x="485526" y="2634701"/>
            <a:ext cx="360000" cy="360000"/>
            <a:chOff x="3086107" y="1253075"/>
            <a:chExt cx="532084" cy="532082"/>
          </a:xfrm>
        </p:grpSpPr>
        <p:sp>
          <p:nvSpPr>
            <p:cNvPr id="106" name="iṡ1ïdé">
              <a:extLst>
                <a:ext uri="{FF2B5EF4-FFF2-40B4-BE49-F238E27FC236}">
                  <a16:creationId xmlns:a16="http://schemas.microsoft.com/office/drawing/2014/main" xmlns="" id="{3FC487D0-A815-4107-8A36-7C156E98B5FA}"/>
                </a:ext>
              </a:extLst>
            </p:cNvPr>
            <p:cNvSpPr/>
            <p:nvPr/>
          </p:nvSpPr>
          <p:spPr bwMode="ltGray">
            <a:xfrm rot="10800000" flipV="1">
              <a:off x="3086107"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107" name="basic-rainbow_61924"/>
            <p:cNvSpPr>
              <a:spLocks noChangeAspect="1"/>
            </p:cNvSpPr>
            <p:nvPr/>
          </p:nvSpPr>
          <p:spPr bwMode="ltGray">
            <a:xfrm>
              <a:off x="3182722" y="1438186"/>
              <a:ext cx="339705" cy="180000"/>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540" h="2940">
                  <a:moveTo>
                    <a:pt x="2770" y="0"/>
                  </a:moveTo>
                  <a:cubicBezTo>
                    <a:pt x="1243" y="0"/>
                    <a:pt x="0" y="1243"/>
                    <a:pt x="0" y="2770"/>
                  </a:cubicBezTo>
                  <a:cubicBezTo>
                    <a:pt x="0" y="2864"/>
                    <a:pt x="76" y="2940"/>
                    <a:pt x="170" y="2940"/>
                  </a:cubicBezTo>
                  <a:lnTo>
                    <a:pt x="194" y="2940"/>
                  </a:lnTo>
                  <a:lnTo>
                    <a:pt x="1452" y="2940"/>
                  </a:lnTo>
                  <a:lnTo>
                    <a:pt x="1476" y="2940"/>
                  </a:lnTo>
                  <a:cubicBezTo>
                    <a:pt x="1570" y="2940"/>
                    <a:pt x="1646" y="2864"/>
                    <a:pt x="1646" y="2770"/>
                  </a:cubicBezTo>
                  <a:cubicBezTo>
                    <a:pt x="1646" y="2150"/>
                    <a:pt x="2151" y="1646"/>
                    <a:pt x="2770" y="1646"/>
                  </a:cubicBezTo>
                  <a:cubicBezTo>
                    <a:pt x="3390" y="1646"/>
                    <a:pt x="3894" y="2150"/>
                    <a:pt x="3894" y="2770"/>
                  </a:cubicBezTo>
                  <a:cubicBezTo>
                    <a:pt x="3894" y="2864"/>
                    <a:pt x="3970" y="2940"/>
                    <a:pt x="4064" y="2940"/>
                  </a:cubicBezTo>
                  <a:lnTo>
                    <a:pt x="4089" y="2940"/>
                  </a:lnTo>
                  <a:lnTo>
                    <a:pt x="5346" y="2940"/>
                  </a:lnTo>
                  <a:lnTo>
                    <a:pt x="5370" y="2940"/>
                  </a:lnTo>
                  <a:cubicBezTo>
                    <a:pt x="5464" y="2940"/>
                    <a:pt x="5540" y="2864"/>
                    <a:pt x="5540" y="2770"/>
                  </a:cubicBezTo>
                  <a:cubicBezTo>
                    <a:pt x="5540" y="1243"/>
                    <a:pt x="4298" y="0"/>
                    <a:pt x="2770" y="0"/>
                  </a:cubicBezTo>
                  <a:close/>
                  <a:moveTo>
                    <a:pt x="2770" y="341"/>
                  </a:moveTo>
                  <a:cubicBezTo>
                    <a:pt x="4053" y="341"/>
                    <a:pt x="5105" y="1339"/>
                    <a:pt x="5193" y="2600"/>
                  </a:cubicBezTo>
                  <a:lnTo>
                    <a:pt x="4909" y="2600"/>
                  </a:lnTo>
                  <a:cubicBezTo>
                    <a:pt x="4821" y="1496"/>
                    <a:pt x="3896" y="624"/>
                    <a:pt x="2770" y="624"/>
                  </a:cubicBezTo>
                  <a:cubicBezTo>
                    <a:pt x="1644" y="624"/>
                    <a:pt x="719" y="1496"/>
                    <a:pt x="632" y="2600"/>
                  </a:cubicBezTo>
                  <a:lnTo>
                    <a:pt x="347" y="2600"/>
                  </a:lnTo>
                  <a:cubicBezTo>
                    <a:pt x="435" y="1339"/>
                    <a:pt x="1488" y="341"/>
                    <a:pt x="2770" y="341"/>
                  </a:cubicBezTo>
                  <a:close/>
                  <a:moveTo>
                    <a:pt x="2770" y="1306"/>
                  </a:moveTo>
                  <a:cubicBezTo>
                    <a:pt x="2020" y="1306"/>
                    <a:pt x="1401" y="1872"/>
                    <a:pt x="1316" y="2600"/>
                  </a:cubicBezTo>
                  <a:lnTo>
                    <a:pt x="974" y="2600"/>
                  </a:lnTo>
                  <a:cubicBezTo>
                    <a:pt x="1060" y="1684"/>
                    <a:pt x="1832" y="965"/>
                    <a:pt x="2770" y="965"/>
                  </a:cubicBezTo>
                  <a:cubicBezTo>
                    <a:pt x="3708" y="965"/>
                    <a:pt x="4481" y="1684"/>
                    <a:pt x="4567" y="2600"/>
                  </a:cubicBezTo>
                  <a:lnTo>
                    <a:pt x="4224" y="2600"/>
                  </a:lnTo>
                  <a:cubicBezTo>
                    <a:pt x="4139" y="1872"/>
                    <a:pt x="3520" y="1306"/>
                    <a:pt x="2770" y="1306"/>
                  </a:cubicBezTo>
                  <a:close/>
                </a:path>
              </a:pathLst>
            </a:custGeom>
            <a:solidFill>
              <a:schemeClr val="bg1"/>
            </a:solidFill>
            <a:ln>
              <a:noFill/>
            </a:ln>
          </p:spPr>
        </p:sp>
      </p:grpSp>
    </p:spTree>
    <p:extLst>
      <p:ext uri="{BB962C8B-B14F-4D97-AF65-F5344CB8AC3E}">
        <p14:creationId xmlns:p14="http://schemas.microsoft.com/office/powerpoint/2010/main" val="358518869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800" y="504784"/>
            <a:ext cx="10154288" cy="640800"/>
          </a:xfrm>
        </p:spPr>
        <p:txBody>
          <a:bodyPr/>
          <a:lstStyle/>
          <a:p>
            <a:r>
              <a:rPr lang="ru-RU" sz="3200" dirty="0"/>
              <a:t>Предварительные настройки AC для подключения AP</a:t>
            </a:r>
          </a:p>
        </p:txBody>
      </p:sp>
      <p:sp>
        <p:nvSpPr>
          <p:cNvPr id="9" name="圆角矩形 8"/>
          <p:cNvSpPr/>
          <p:nvPr/>
        </p:nvSpPr>
        <p:spPr>
          <a:xfrm>
            <a:off x="462523" y="1566350"/>
            <a:ext cx="3456000" cy="522779"/>
          </a:xfrm>
          <a:prstGeom prst="roundRect">
            <a:avLst>
              <a:gd name="adj" fmla="val 4298"/>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a:solidFill>
                  <a:schemeClr val="tx1"/>
                </a:solidFill>
                <a:latin typeface="Huawei Sans" panose="020C0503030203020204" pitchFamily="34" charset="0"/>
              </a:rPr>
              <a:t>Настройка сетевого подключения</a:t>
            </a:r>
          </a:p>
        </p:txBody>
      </p:sp>
      <p:sp>
        <p:nvSpPr>
          <p:cNvPr id="10" name="圆角矩形 9"/>
          <p:cNvSpPr/>
          <p:nvPr/>
        </p:nvSpPr>
        <p:spPr>
          <a:xfrm>
            <a:off x="462523" y="2311968"/>
            <a:ext cx="3456000" cy="522779"/>
          </a:xfrm>
          <a:prstGeom prst="roundRect">
            <a:avLst>
              <a:gd name="adj" fmla="val 4298"/>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a:solidFill>
                  <a:schemeClr val="tx1"/>
                </a:solidFill>
                <a:latin typeface="Huawei Sans" panose="020C0503030203020204" pitchFamily="34" charset="0"/>
              </a:rPr>
              <a:t>Создание группы AP</a:t>
            </a:r>
          </a:p>
        </p:txBody>
      </p:sp>
      <p:sp>
        <p:nvSpPr>
          <p:cNvPr id="11" name="圆角矩形 10"/>
          <p:cNvSpPr/>
          <p:nvPr/>
        </p:nvSpPr>
        <p:spPr>
          <a:xfrm>
            <a:off x="462523" y="3057586"/>
            <a:ext cx="3456000" cy="522779"/>
          </a:xfrm>
          <a:prstGeom prst="roundRect">
            <a:avLst>
              <a:gd name="adj" fmla="val 4298"/>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a:solidFill>
                  <a:schemeClr val="tx1"/>
                </a:solidFill>
                <a:latin typeface="Huawei Sans" panose="020C0503030203020204" pitchFamily="34" charset="0"/>
              </a:rPr>
              <a:t>Настройка кода страны на AC</a:t>
            </a:r>
          </a:p>
          <a:p>
            <a:pPr algn="ctr"/>
            <a:r>
              <a:rPr lang="ru-RU" sz="1200">
                <a:solidFill>
                  <a:schemeClr val="tx1"/>
                </a:solidFill>
                <a:latin typeface="Huawei Sans" panose="020C0503030203020204" pitchFamily="34" charset="0"/>
              </a:rPr>
              <a:t>(профиль регулирующего домена)</a:t>
            </a:r>
          </a:p>
        </p:txBody>
      </p:sp>
      <p:cxnSp>
        <p:nvCxnSpPr>
          <p:cNvPr id="12" name="直接箭头连接符 11"/>
          <p:cNvCxnSpPr>
            <a:stCxn id="9" idx="2"/>
            <a:endCxn id="10" idx="0"/>
          </p:cNvCxnSpPr>
          <p:nvPr/>
        </p:nvCxnSpPr>
        <p:spPr bwMode="auto">
          <a:xfrm>
            <a:off x="2190523" y="2089129"/>
            <a:ext cx="0" cy="222839"/>
          </a:xfrm>
          <a:prstGeom prst="straightConnector1">
            <a:avLst/>
          </a:prstGeom>
          <a:noFill/>
          <a:ln w="19050" cap="flat" cmpd="sng" algn="ctr">
            <a:solidFill>
              <a:srgbClr val="00B0F0"/>
            </a:solidFill>
            <a:prstDash val="solid"/>
            <a:round/>
            <a:headEnd type="none" w="med" len="med"/>
            <a:tailEnd type="triangle"/>
          </a:ln>
          <a:effectLst/>
        </p:spPr>
      </p:cxnSp>
      <p:cxnSp>
        <p:nvCxnSpPr>
          <p:cNvPr id="13" name="直接箭头连接符 12"/>
          <p:cNvCxnSpPr>
            <a:stCxn id="10" idx="2"/>
            <a:endCxn id="11" idx="0"/>
          </p:cNvCxnSpPr>
          <p:nvPr/>
        </p:nvCxnSpPr>
        <p:spPr bwMode="auto">
          <a:xfrm>
            <a:off x="2190523" y="2834747"/>
            <a:ext cx="0" cy="222839"/>
          </a:xfrm>
          <a:prstGeom prst="straightConnector1">
            <a:avLst/>
          </a:prstGeom>
          <a:noFill/>
          <a:ln w="19050" cap="flat" cmpd="sng" algn="ctr">
            <a:solidFill>
              <a:srgbClr val="00B0F0"/>
            </a:solidFill>
            <a:prstDash val="solid"/>
            <a:round/>
            <a:headEnd type="none" w="med" len="med"/>
            <a:tailEnd type="triangle"/>
          </a:ln>
          <a:effectLst/>
        </p:spPr>
      </p:cxnSp>
      <p:sp>
        <p:nvSpPr>
          <p:cNvPr id="27" name="圆角矩形 26"/>
          <p:cNvSpPr/>
          <p:nvPr/>
        </p:nvSpPr>
        <p:spPr>
          <a:xfrm>
            <a:off x="462523" y="3823096"/>
            <a:ext cx="3456000" cy="522779"/>
          </a:xfrm>
          <a:prstGeom prst="roundRect">
            <a:avLst>
              <a:gd name="adj" fmla="val 4298"/>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a:solidFill>
                  <a:schemeClr val="tx1"/>
                </a:solidFill>
                <a:latin typeface="Huawei Sans" panose="020C0503030203020204" pitchFamily="34" charset="0"/>
              </a:rPr>
              <a:t>Настройка интерфейса или адреса источника (для установления туннелей CAPWAP с AP)</a:t>
            </a:r>
          </a:p>
        </p:txBody>
      </p:sp>
      <p:cxnSp>
        <p:nvCxnSpPr>
          <p:cNvPr id="28" name="直接箭头连接符 27"/>
          <p:cNvCxnSpPr>
            <a:stCxn id="11" idx="2"/>
            <a:endCxn id="27" idx="0"/>
          </p:cNvCxnSpPr>
          <p:nvPr/>
        </p:nvCxnSpPr>
        <p:spPr bwMode="auto">
          <a:xfrm>
            <a:off x="2190523" y="3580365"/>
            <a:ext cx="0" cy="242731"/>
          </a:xfrm>
          <a:prstGeom prst="straightConnector1">
            <a:avLst/>
          </a:prstGeom>
          <a:noFill/>
          <a:ln w="19050" cap="flat" cmpd="sng" algn="ctr">
            <a:solidFill>
              <a:srgbClr val="00B0F0"/>
            </a:solidFill>
            <a:prstDash val="solid"/>
            <a:round/>
            <a:headEnd type="none" w="med" len="med"/>
            <a:tailEnd type="triangle"/>
          </a:ln>
          <a:effectLst/>
        </p:spPr>
      </p:cxnSp>
      <p:cxnSp>
        <p:nvCxnSpPr>
          <p:cNvPr id="30" name="直接箭头连接符 29"/>
          <p:cNvCxnSpPr>
            <a:stCxn id="27" idx="2"/>
          </p:cNvCxnSpPr>
          <p:nvPr/>
        </p:nvCxnSpPr>
        <p:spPr bwMode="auto">
          <a:xfrm>
            <a:off x="2190523" y="4345875"/>
            <a:ext cx="0" cy="242731"/>
          </a:xfrm>
          <a:prstGeom prst="straightConnector1">
            <a:avLst/>
          </a:prstGeom>
          <a:noFill/>
          <a:ln w="19050" cap="flat" cmpd="sng" algn="ctr">
            <a:solidFill>
              <a:srgbClr val="00B0F0"/>
            </a:solidFill>
            <a:prstDash val="solid"/>
            <a:round/>
            <a:headEnd type="none" w="med" len="med"/>
            <a:tailEnd type="triangle"/>
          </a:ln>
          <a:effectLst/>
        </p:spPr>
      </p:cxnSp>
      <p:sp>
        <p:nvSpPr>
          <p:cNvPr id="31" name="圆角矩形 30"/>
          <p:cNvSpPr/>
          <p:nvPr/>
        </p:nvSpPr>
        <p:spPr>
          <a:xfrm>
            <a:off x="462523" y="4620018"/>
            <a:ext cx="3456000" cy="522779"/>
          </a:xfrm>
          <a:prstGeom prst="roundRect">
            <a:avLst>
              <a:gd name="adj" fmla="val 4298"/>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36000" tIns="0" rIns="0" rtlCol="0" anchor="ctr"/>
          <a:lstStyle/>
          <a:p>
            <a:pPr algn="ctr"/>
            <a:r>
              <a:rPr lang="ru-RU" sz="1200">
                <a:solidFill>
                  <a:schemeClr val="tx1"/>
                </a:solidFill>
                <a:latin typeface="Huawei Sans" panose="020C0503030203020204" pitchFamily="34" charset="0"/>
              </a:rPr>
              <a:t>(Опционально) Настройка автоматического обновления AP</a:t>
            </a:r>
          </a:p>
        </p:txBody>
      </p:sp>
      <p:sp>
        <p:nvSpPr>
          <p:cNvPr id="33" name="圆角矩形 32"/>
          <p:cNvSpPr/>
          <p:nvPr/>
        </p:nvSpPr>
        <p:spPr>
          <a:xfrm>
            <a:off x="462523" y="5365636"/>
            <a:ext cx="3456000" cy="522779"/>
          </a:xfrm>
          <a:prstGeom prst="roundRect">
            <a:avLst>
              <a:gd name="adj" fmla="val 4298"/>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a:solidFill>
                  <a:schemeClr val="tx1"/>
                </a:solidFill>
                <a:latin typeface="Huawei Sans" panose="020C0503030203020204" pitchFamily="34" charset="0"/>
              </a:rPr>
              <a:t>Добавление точек доступа</a:t>
            </a:r>
          </a:p>
          <a:p>
            <a:pPr algn="ctr"/>
            <a:r>
              <a:rPr lang="ru-RU" sz="1200">
                <a:solidFill>
                  <a:schemeClr val="tx1"/>
                </a:solidFill>
                <a:latin typeface="Huawei Sans" panose="020C0503030203020204" pitchFamily="34" charset="0"/>
              </a:rPr>
              <a:t>(настройка режима аутентификации AP)</a:t>
            </a:r>
          </a:p>
        </p:txBody>
      </p:sp>
      <p:cxnSp>
        <p:nvCxnSpPr>
          <p:cNvPr id="34" name="直接箭头连接符 33"/>
          <p:cNvCxnSpPr>
            <a:stCxn id="31" idx="2"/>
            <a:endCxn id="33" idx="0"/>
          </p:cNvCxnSpPr>
          <p:nvPr/>
        </p:nvCxnSpPr>
        <p:spPr bwMode="auto">
          <a:xfrm>
            <a:off x="2190523" y="5142797"/>
            <a:ext cx="0" cy="222839"/>
          </a:xfrm>
          <a:prstGeom prst="straightConnector1">
            <a:avLst/>
          </a:prstGeom>
          <a:noFill/>
          <a:ln w="19050" cap="flat" cmpd="sng" algn="ctr">
            <a:solidFill>
              <a:srgbClr val="00B0F0"/>
            </a:solidFill>
            <a:prstDash val="solid"/>
            <a:round/>
            <a:headEnd type="none" w="med" len="med"/>
            <a:tailEnd type="triangle"/>
          </a:ln>
          <a:effectLst/>
        </p:spPr>
      </p:cxnSp>
      <p:sp>
        <p:nvSpPr>
          <p:cNvPr id="40" name="圆角矩形 39"/>
          <p:cNvSpPr/>
          <p:nvPr/>
        </p:nvSpPr>
        <p:spPr>
          <a:xfrm>
            <a:off x="4301126" y="1566350"/>
            <a:ext cx="7303073" cy="522779"/>
          </a:xfrm>
          <a:prstGeom prst="roundRect">
            <a:avLst>
              <a:gd name="adj" fmla="val 2303"/>
            </a:avLst>
          </a:prstGeom>
          <a:solidFill>
            <a:srgbClr val="F3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indent="-180000">
              <a:buFont typeface="Arial" panose="020B0604020202020204" pitchFamily="34" charset="0"/>
              <a:buChar char="•"/>
            </a:pPr>
            <a:r>
              <a:rPr lang="ru-RU" sz="1100" dirty="0">
                <a:solidFill>
                  <a:schemeClr val="tx1"/>
                </a:solidFill>
                <a:latin typeface="Huawei Sans" panose="020C0503030203020204" pitchFamily="34" charset="0"/>
              </a:rPr>
              <a:t>Настройте DHCP-серверы на выдачу IP-адресов AP и STA. AC может выполнять функции DHCP-сервера.</a:t>
            </a:r>
          </a:p>
          <a:p>
            <a:pPr marL="180000" indent="-180000">
              <a:buFont typeface="Arial" panose="020B0604020202020204" pitchFamily="34" charset="0"/>
              <a:buChar char="•"/>
            </a:pPr>
            <a:r>
              <a:rPr lang="ru-RU" sz="1100" dirty="0">
                <a:solidFill>
                  <a:schemeClr val="tx1"/>
                </a:solidFill>
                <a:latin typeface="Huawei Sans" panose="020C0503030203020204" pitchFamily="34" charset="0"/>
              </a:rPr>
              <a:t>Настройте сетевое соединение между AP и DHCP-сервером, а также между AP и AC.</a:t>
            </a:r>
          </a:p>
        </p:txBody>
      </p:sp>
      <p:sp>
        <p:nvSpPr>
          <p:cNvPr id="42" name="圆角矩形 41"/>
          <p:cNvSpPr/>
          <p:nvPr/>
        </p:nvSpPr>
        <p:spPr>
          <a:xfrm>
            <a:off x="4301126" y="2311968"/>
            <a:ext cx="7303073" cy="522779"/>
          </a:xfrm>
          <a:prstGeom prst="roundRect">
            <a:avLst>
              <a:gd name="adj" fmla="val 2303"/>
            </a:avLst>
          </a:prstGeom>
          <a:solidFill>
            <a:srgbClr val="F3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100">
                <a:solidFill>
                  <a:schemeClr val="tx1"/>
                </a:solidFill>
                <a:latin typeface="Huawei Sans" panose="020C0503030203020204" pitchFamily="34" charset="0"/>
              </a:rPr>
              <a:t>Каждая AP будет добавлена и может быть добавлена только в одну группу AP. В большинстве случаев группа AP настраивается для предоставления одинаковых конфигураций нескольким AP.</a:t>
            </a:r>
          </a:p>
        </p:txBody>
      </p:sp>
      <p:sp>
        <p:nvSpPr>
          <p:cNvPr id="44" name="圆角矩形 43"/>
          <p:cNvSpPr/>
          <p:nvPr/>
        </p:nvSpPr>
        <p:spPr>
          <a:xfrm>
            <a:off x="4301126" y="3057586"/>
            <a:ext cx="7303073" cy="522779"/>
          </a:xfrm>
          <a:prstGeom prst="roundRect">
            <a:avLst>
              <a:gd name="adj" fmla="val 2303"/>
            </a:avLst>
          </a:prstGeom>
          <a:solidFill>
            <a:srgbClr val="F3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100" dirty="0">
                <a:solidFill>
                  <a:schemeClr val="tx1"/>
                </a:solidFill>
                <a:latin typeface="Huawei Sans" panose="020C0503030203020204" pitchFamily="34" charset="0"/>
              </a:rPr>
              <a:t>Код страны определяет страну, в которой развернуты AP. Коды стран определяют различные атрибуты радиосвязи AP, включая мощность передачи и поддерживаемые каналы.</a:t>
            </a:r>
          </a:p>
        </p:txBody>
      </p:sp>
      <p:sp>
        <p:nvSpPr>
          <p:cNvPr id="46" name="圆角矩形 45"/>
          <p:cNvSpPr/>
          <p:nvPr/>
        </p:nvSpPr>
        <p:spPr>
          <a:xfrm>
            <a:off x="4301126" y="3823096"/>
            <a:ext cx="7303073" cy="522779"/>
          </a:xfrm>
          <a:prstGeom prst="roundRect">
            <a:avLst>
              <a:gd name="adj" fmla="val 2303"/>
            </a:avLst>
          </a:prstGeom>
          <a:solidFill>
            <a:srgbClr val="F3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100">
                <a:solidFill>
                  <a:schemeClr val="tx1"/>
                </a:solidFill>
                <a:latin typeface="Huawei Sans" panose="020C0503030203020204" pitchFamily="34" charset="0"/>
              </a:rPr>
              <a:t>Укажите уникальный IP-адрес источника или интерфейс источника для каждого AC. AP должны распознавать определенный IP-адрес источника или IP-адрес интерфейса источника для связи с AC и установления туннелей CAPWAP.</a:t>
            </a:r>
          </a:p>
        </p:txBody>
      </p:sp>
      <p:sp>
        <p:nvSpPr>
          <p:cNvPr id="50" name="圆角矩形 49"/>
          <p:cNvSpPr/>
          <p:nvPr/>
        </p:nvSpPr>
        <p:spPr>
          <a:xfrm>
            <a:off x="4301126" y="4554701"/>
            <a:ext cx="7303073" cy="651778"/>
          </a:xfrm>
          <a:prstGeom prst="roundRect">
            <a:avLst>
              <a:gd name="adj" fmla="val 2303"/>
            </a:avLst>
          </a:prstGeom>
          <a:solidFill>
            <a:srgbClr val="F3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100" dirty="0">
                <a:solidFill>
                  <a:schemeClr val="tx1"/>
                </a:solidFill>
                <a:latin typeface="Huawei Sans" panose="020C0503030203020204" pitchFamily="34" charset="0"/>
              </a:rPr>
              <a:t>В режиме автоматического обновления AP при подключении к сети проверяет, совпадает ли ее версия с версией, настроенной на AC, SFTP-сервере или FTP-сервере. Если две версии не совпадают, AP обновляет свою версию, перезагружается и снова подключается к сети. Если две версии совпадают, AP не обновляет свою версию.</a:t>
            </a:r>
          </a:p>
        </p:txBody>
      </p:sp>
      <p:sp>
        <p:nvSpPr>
          <p:cNvPr id="52" name="圆角矩形 51"/>
          <p:cNvSpPr/>
          <p:nvPr/>
        </p:nvSpPr>
        <p:spPr>
          <a:xfrm>
            <a:off x="4301126" y="5365636"/>
            <a:ext cx="7303073" cy="522779"/>
          </a:xfrm>
          <a:prstGeom prst="roundRect">
            <a:avLst>
              <a:gd name="adj" fmla="val 2303"/>
            </a:avLst>
          </a:prstGeom>
          <a:solidFill>
            <a:srgbClr val="F3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100" dirty="0">
                <a:solidFill>
                  <a:schemeClr val="tx1"/>
                </a:solidFill>
                <a:latin typeface="Huawei Sans" panose="020C0503030203020204" pitchFamily="34" charset="0"/>
              </a:rPr>
              <a:t>Добавление точек доступа возможно путем их импорта в автономном режиме, автоматического обнаружения и добавления</a:t>
            </a:r>
            <a:r>
              <a:rPr lang="ru-RU" sz="1100" dirty="0">
                <a:solidFill>
                  <a:srgbClr val="FF0000"/>
                </a:solidFill>
                <a:latin typeface="Huawei Sans" panose="020C0503030203020204" pitchFamily="34" charset="0"/>
              </a:rPr>
              <a:t> </a:t>
            </a:r>
            <a:r>
              <a:rPr lang="ru-RU" sz="1100" dirty="0">
                <a:solidFill>
                  <a:schemeClr val="tx1"/>
                </a:solidFill>
                <a:latin typeface="Huawei Sans" panose="020C0503030203020204" pitchFamily="34" charset="0"/>
              </a:rPr>
              <a:t>вручную.</a:t>
            </a:r>
          </a:p>
        </p:txBody>
      </p:sp>
      <p:cxnSp>
        <p:nvCxnSpPr>
          <p:cNvPr id="55" name="直接箭头连接符 54"/>
          <p:cNvCxnSpPr>
            <a:stCxn id="9" idx="3"/>
            <a:endCxn id="40" idx="1"/>
          </p:cNvCxnSpPr>
          <p:nvPr/>
        </p:nvCxnSpPr>
        <p:spPr>
          <a:xfrm>
            <a:off x="3918523" y="1827740"/>
            <a:ext cx="382603" cy="0"/>
          </a:xfrm>
          <a:prstGeom prst="straightConnector1">
            <a:avLst/>
          </a:prstGeom>
          <a:ln w="12700">
            <a:solidFill>
              <a:schemeClr val="tx1"/>
            </a:solidFill>
            <a:prstDash val="dash"/>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57" name="直接箭头连接符 56"/>
          <p:cNvCxnSpPr>
            <a:stCxn id="10" idx="3"/>
            <a:endCxn id="42" idx="1"/>
          </p:cNvCxnSpPr>
          <p:nvPr/>
        </p:nvCxnSpPr>
        <p:spPr>
          <a:xfrm>
            <a:off x="3918523" y="2573358"/>
            <a:ext cx="382603" cy="0"/>
          </a:xfrm>
          <a:prstGeom prst="straightConnector1">
            <a:avLst/>
          </a:prstGeom>
          <a:ln w="12700">
            <a:solidFill>
              <a:schemeClr val="tx1"/>
            </a:solidFill>
            <a:prstDash val="dash"/>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58" name="直接箭头连接符 57"/>
          <p:cNvCxnSpPr>
            <a:stCxn id="11" idx="3"/>
            <a:endCxn id="44" idx="1"/>
          </p:cNvCxnSpPr>
          <p:nvPr/>
        </p:nvCxnSpPr>
        <p:spPr>
          <a:xfrm>
            <a:off x="3918523" y="3318976"/>
            <a:ext cx="382603" cy="0"/>
          </a:xfrm>
          <a:prstGeom prst="straightConnector1">
            <a:avLst/>
          </a:prstGeom>
          <a:ln w="12700">
            <a:solidFill>
              <a:schemeClr val="tx1"/>
            </a:solidFill>
            <a:prstDash val="dash"/>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59" name="直接箭头连接符 58"/>
          <p:cNvCxnSpPr>
            <a:stCxn id="27" idx="3"/>
            <a:endCxn id="46" idx="1"/>
          </p:cNvCxnSpPr>
          <p:nvPr/>
        </p:nvCxnSpPr>
        <p:spPr>
          <a:xfrm>
            <a:off x="3918523" y="4084486"/>
            <a:ext cx="382603" cy="0"/>
          </a:xfrm>
          <a:prstGeom prst="straightConnector1">
            <a:avLst/>
          </a:prstGeom>
          <a:ln w="12700">
            <a:solidFill>
              <a:schemeClr val="tx1"/>
            </a:solidFill>
            <a:prstDash val="dash"/>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61" name="直接箭头连接符 60"/>
          <p:cNvCxnSpPr>
            <a:stCxn id="31" idx="3"/>
            <a:endCxn id="50" idx="1"/>
          </p:cNvCxnSpPr>
          <p:nvPr/>
        </p:nvCxnSpPr>
        <p:spPr>
          <a:xfrm flipV="1">
            <a:off x="3918523" y="4880590"/>
            <a:ext cx="382603" cy="818"/>
          </a:xfrm>
          <a:prstGeom prst="straightConnector1">
            <a:avLst/>
          </a:prstGeom>
          <a:ln w="12700">
            <a:solidFill>
              <a:schemeClr val="tx1"/>
            </a:solidFill>
            <a:prstDash val="dash"/>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62" name="直接箭头连接符 61"/>
          <p:cNvCxnSpPr>
            <a:stCxn id="33" idx="3"/>
            <a:endCxn id="52" idx="1"/>
          </p:cNvCxnSpPr>
          <p:nvPr/>
        </p:nvCxnSpPr>
        <p:spPr>
          <a:xfrm>
            <a:off x="3918523" y="5627026"/>
            <a:ext cx="382603" cy="0"/>
          </a:xfrm>
          <a:prstGeom prst="straightConnector1">
            <a:avLst/>
          </a:prstGeom>
          <a:ln w="12700">
            <a:solidFill>
              <a:schemeClr val="tx1"/>
            </a:solidFill>
            <a:prstDash val="dash"/>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49" name="五边形 48"/>
          <p:cNvSpPr/>
          <p:nvPr/>
        </p:nvSpPr>
        <p:spPr bwMode="auto">
          <a:xfrm>
            <a:off x="8148115" y="87153"/>
            <a:ext cx="900100" cy="283663"/>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b="1">
                <a:solidFill>
                  <a:schemeClr val="bg1"/>
                </a:solidFill>
                <a:latin typeface="Huawei Sans" panose="020C0503030203020204" pitchFamily="34" charset="0"/>
              </a:rPr>
              <a:t>Подключение AP</a:t>
            </a:r>
          </a:p>
        </p:txBody>
      </p:sp>
      <p:sp>
        <p:nvSpPr>
          <p:cNvPr id="51" name="燕尾形 50"/>
          <p:cNvSpPr/>
          <p:nvPr/>
        </p:nvSpPr>
        <p:spPr bwMode="auto">
          <a:xfrm>
            <a:off x="8964285" y="87153"/>
            <a:ext cx="1080000" cy="283663"/>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Передача конфигурации</a:t>
            </a:r>
          </a:p>
        </p:txBody>
      </p:sp>
      <p:sp>
        <p:nvSpPr>
          <p:cNvPr id="53" name="燕尾形 52"/>
          <p:cNvSpPr/>
          <p:nvPr/>
        </p:nvSpPr>
        <p:spPr bwMode="auto">
          <a:xfrm>
            <a:off x="9960355" y="87153"/>
            <a:ext cx="108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Подключение STA</a:t>
            </a:r>
          </a:p>
        </p:txBody>
      </p:sp>
      <p:sp>
        <p:nvSpPr>
          <p:cNvPr id="54" name="燕尾形 53"/>
          <p:cNvSpPr/>
          <p:nvPr/>
        </p:nvSpPr>
        <p:spPr bwMode="auto">
          <a:xfrm>
            <a:off x="10956425" y="87153"/>
            <a:ext cx="108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Передача данных</a:t>
            </a:r>
          </a:p>
        </p:txBody>
      </p:sp>
    </p:spTree>
    <p:extLst>
      <p:ext uri="{BB962C8B-B14F-4D97-AF65-F5344CB8AC3E}">
        <p14:creationId xmlns:p14="http://schemas.microsoft.com/office/powerpoint/2010/main" val="311550967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ru-RU" dirty="0"/>
              <a:t>Рабочий процесс WLAN: Этап 2</a:t>
            </a:r>
          </a:p>
        </p:txBody>
      </p:sp>
      <p:sp>
        <p:nvSpPr>
          <p:cNvPr id="51" name="五边形 50"/>
          <p:cNvSpPr/>
          <p:nvPr/>
        </p:nvSpPr>
        <p:spPr bwMode="auto">
          <a:xfrm>
            <a:off x="8148115" y="87153"/>
            <a:ext cx="900100" cy="283663"/>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Подключение AP</a:t>
            </a:r>
          </a:p>
        </p:txBody>
      </p:sp>
      <p:sp>
        <p:nvSpPr>
          <p:cNvPr id="53" name="燕尾形 52"/>
          <p:cNvSpPr/>
          <p:nvPr/>
        </p:nvSpPr>
        <p:spPr bwMode="auto">
          <a:xfrm>
            <a:off x="8964285" y="87153"/>
            <a:ext cx="1080000" cy="283663"/>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b="1">
                <a:solidFill>
                  <a:srgbClr val="FFFFFF"/>
                </a:solidFill>
                <a:latin typeface="Huawei Sans" panose="020C0503030203020204" pitchFamily="34" charset="0"/>
              </a:rPr>
              <a:t>Передача конфигурации</a:t>
            </a:r>
          </a:p>
        </p:txBody>
      </p:sp>
      <p:sp>
        <p:nvSpPr>
          <p:cNvPr id="54" name="燕尾形 53"/>
          <p:cNvSpPr/>
          <p:nvPr/>
        </p:nvSpPr>
        <p:spPr bwMode="auto">
          <a:xfrm>
            <a:off x="9960355" y="87153"/>
            <a:ext cx="108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Подключение STA</a:t>
            </a:r>
          </a:p>
        </p:txBody>
      </p:sp>
      <p:sp>
        <p:nvSpPr>
          <p:cNvPr id="55" name="燕尾形 54"/>
          <p:cNvSpPr/>
          <p:nvPr/>
        </p:nvSpPr>
        <p:spPr bwMode="auto">
          <a:xfrm>
            <a:off x="10956425" y="87153"/>
            <a:ext cx="108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Передача данных</a:t>
            </a:r>
          </a:p>
        </p:txBody>
      </p:sp>
      <p:sp>
        <p:nvSpPr>
          <p:cNvPr id="111" name="圆角矩形 110"/>
          <p:cNvSpPr/>
          <p:nvPr/>
        </p:nvSpPr>
        <p:spPr>
          <a:xfrm>
            <a:off x="5868941" y="3471949"/>
            <a:ext cx="5233191" cy="1286448"/>
          </a:xfrm>
          <a:prstGeom prst="roundRect">
            <a:avLst>
              <a:gd name="adj" fmla="val 0"/>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a:lnSpc>
                <a:spcPts val="2400"/>
              </a:lnSpc>
            </a:pPr>
            <a:r>
              <a:rPr lang="ru-RU" sz="1400">
                <a:solidFill>
                  <a:prstClr val="black"/>
                </a:solidFill>
                <a:latin typeface="Huawei Sans" panose="020C0503030203020204" pitchFamily="34" charset="0"/>
              </a:rPr>
              <a:t>AC отправляет AP запрос на обновление конфигурации Configuration Update Request. Если AC получает ответное сообщение Configuration Update Response от AP, он передает сервисную конфигурацию AP.</a:t>
            </a:r>
          </a:p>
        </p:txBody>
      </p:sp>
      <p:sp>
        <p:nvSpPr>
          <p:cNvPr id="112" name="圆角矩形 111"/>
          <p:cNvSpPr/>
          <p:nvPr/>
        </p:nvSpPr>
        <p:spPr>
          <a:xfrm>
            <a:off x="5628573" y="1881806"/>
            <a:ext cx="5713930" cy="364249"/>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ru-RU" b="1">
                <a:solidFill>
                  <a:prstClr val="white"/>
                </a:solidFill>
                <a:latin typeface="Huawei Sans" panose="020C0503030203020204" pitchFamily="34" charset="0"/>
              </a:rPr>
              <a:t>Рабочий процесс WLAN</a:t>
            </a:r>
          </a:p>
        </p:txBody>
      </p:sp>
      <p:sp>
        <p:nvSpPr>
          <p:cNvPr id="113" name="圆角矩形 112"/>
          <p:cNvSpPr/>
          <p:nvPr/>
        </p:nvSpPr>
        <p:spPr>
          <a:xfrm>
            <a:off x="5628573" y="2372633"/>
            <a:ext cx="5713930" cy="3473808"/>
          </a:xfrm>
          <a:prstGeom prst="roundRect">
            <a:avLst>
              <a:gd name="adj" fmla="val 2222"/>
            </a:avLst>
          </a:prstGeom>
          <a:no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L="342900" indent="-342900">
              <a:lnSpc>
                <a:spcPts val="2400"/>
              </a:lnSpc>
              <a:buFont typeface="+mj-lt"/>
              <a:buAutoNum type="arabicPeriod"/>
            </a:pPr>
            <a:endParaRPr lang="en-US" altLang="zh-CN" sz="1400" dirty="0">
              <a:solidFill>
                <a:prstClr val="black"/>
              </a:solidFill>
              <a:latin typeface="Huawei Sans" panose="020C0503030203020204" pitchFamily="34" charset="0"/>
            </a:endParaRPr>
          </a:p>
        </p:txBody>
      </p:sp>
      <p:sp>
        <p:nvSpPr>
          <p:cNvPr id="114" name="圆角矩形 113"/>
          <p:cNvSpPr/>
          <p:nvPr/>
        </p:nvSpPr>
        <p:spPr>
          <a:xfrm>
            <a:off x="5868941" y="2574790"/>
            <a:ext cx="5233192" cy="364249"/>
          </a:xfrm>
          <a:prstGeom prst="roundRect">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504000" tIns="0" rIns="0" bIns="0" numCol="1" spcCol="0" rtlCol="0" fromWordArt="0" anchor="ctr" anchorCtr="0" forceAA="0" compatLnSpc="1">
            <a:prstTxWarp prst="textNoShape">
              <a:avLst/>
            </a:prstTxWarp>
            <a:noAutofit/>
          </a:bodyPr>
          <a:lstStyle/>
          <a:p>
            <a:r>
              <a:rPr lang="ru-RU" sz="1600" dirty="0">
                <a:solidFill>
                  <a:srgbClr val="1D1D1A"/>
                </a:solidFill>
                <a:latin typeface="Huawei Sans" panose="020C0503030203020204" pitchFamily="34" charset="0"/>
              </a:rPr>
              <a:t>Подключение AP</a:t>
            </a:r>
          </a:p>
        </p:txBody>
      </p:sp>
      <p:sp>
        <p:nvSpPr>
          <p:cNvPr id="115" name="椭圆 114"/>
          <p:cNvSpPr>
            <a:spLocks noChangeAspect="1"/>
          </p:cNvSpPr>
          <p:nvPr/>
        </p:nvSpPr>
        <p:spPr>
          <a:xfrm>
            <a:off x="6016658" y="2654973"/>
            <a:ext cx="203882" cy="203882"/>
          </a:xfrm>
          <a:prstGeom prst="ellipse">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ru-RU" sz="1400">
                <a:solidFill>
                  <a:srgbClr val="00B0F0"/>
                </a:solidFill>
                <a:latin typeface="Huawei Sans" panose="020C0503030203020204" pitchFamily="34" charset="0"/>
              </a:rPr>
              <a:t>1</a:t>
            </a:r>
          </a:p>
        </p:txBody>
      </p:sp>
      <p:sp>
        <p:nvSpPr>
          <p:cNvPr id="117" name="圆角矩形 116"/>
          <p:cNvSpPr/>
          <p:nvPr/>
        </p:nvSpPr>
        <p:spPr>
          <a:xfrm>
            <a:off x="5868941" y="3019222"/>
            <a:ext cx="5233192" cy="364249"/>
          </a:xfrm>
          <a:prstGeom prst="roundRect">
            <a:avLst/>
          </a:prstGeom>
          <a:solidFill>
            <a:srgbClr val="1AABE2">
              <a:alpha val="5000"/>
            </a:srgbClr>
          </a:solidFill>
          <a:ln w="12700" cap="flat" cmpd="sng" algn="ctr">
            <a:solidFill>
              <a:srgbClr val="1AABE2"/>
            </a:solidFill>
            <a:prstDash val="solid"/>
            <a:miter lim="800000"/>
          </a:ln>
          <a:effectLst/>
        </p:spPr>
        <p:txBody>
          <a:bodyPr rot="0" spcFirstLastPara="0" vertOverflow="overflow" horzOverflow="overflow" vert="horz" wrap="square" lIns="504000" tIns="0" rIns="0" bIns="0" numCol="1" spcCol="0" rtlCol="0" fromWordArt="0" anchor="ctr" anchorCtr="0" forceAA="0" compatLnSpc="1">
            <a:prstTxWarp prst="textNoShape">
              <a:avLst/>
            </a:prstTxWarp>
            <a:noAutofit/>
          </a:bodyPr>
          <a:lstStyle/>
          <a:p>
            <a:r>
              <a:rPr lang="ru-RU" sz="1600" dirty="0">
                <a:solidFill>
                  <a:srgbClr val="1D1D1A"/>
                </a:solidFill>
                <a:latin typeface="Huawei Sans" panose="020C0503030203020204" pitchFamily="34" charset="0"/>
              </a:rPr>
              <a:t>Получение сервисной конфигурации WLAN</a:t>
            </a:r>
          </a:p>
        </p:txBody>
      </p:sp>
      <p:sp>
        <p:nvSpPr>
          <p:cNvPr id="118" name="椭圆 117"/>
          <p:cNvSpPr>
            <a:spLocks noChangeAspect="1"/>
          </p:cNvSpPr>
          <p:nvPr/>
        </p:nvSpPr>
        <p:spPr>
          <a:xfrm>
            <a:off x="5992599" y="3073417"/>
            <a:ext cx="252000" cy="252000"/>
          </a:xfrm>
          <a:prstGeom prst="ellipse">
            <a:avLst/>
          </a:prstGeom>
          <a:solidFill>
            <a:srgbClr val="00B0F0"/>
          </a:solidFill>
          <a:ln w="12700" cap="flat" cmpd="sng" algn="ctr">
            <a:solidFill>
              <a:srgbClr val="00B0F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ru-RU" sz="1600">
                <a:solidFill>
                  <a:schemeClr val="bg1"/>
                </a:solidFill>
                <a:latin typeface="Huawei Sans" panose="020C0503030203020204" pitchFamily="34" charset="0"/>
              </a:rPr>
              <a:t>2</a:t>
            </a:r>
          </a:p>
        </p:txBody>
      </p:sp>
      <p:sp>
        <p:nvSpPr>
          <p:cNvPr id="119" name="圆角矩形 118"/>
          <p:cNvSpPr/>
          <p:nvPr/>
        </p:nvSpPr>
        <p:spPr>
          <a:xfrm>
            <a:off x="5868941" y="4876681"/>
            <a:ext cx="5233192" cy="364249"/>
          </a:xfrm>
          <a:prstGeom prst="roundRect">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504000" tIns="0" rIns="0" bIns="0" numCol="1" spcCol="0" rtlCol="0" fromWordArt="0" anchor="ctr" anchorCtr="0" forceAA="0" compatLnSpc="1">
            <a:prstTxWarp prst="textNoShape">
              <a:avLst/>
            </a:prstTxWarp>
            <a:noAutofit/>
          </a:bodyPr>
          <a:lstStyle/>
          <a:p>
            <a:r>
              <a:rPr lang="ru-RU" sz="1600" dirty="0">
                <a:solidFill>
                  <a:srgbClr val="1D1D1A"/>
                </a:solidFill>
                <a:latin typeface="Huawei Sans" panose="020C0503030203020204" pitchFamily="34" charset="0"/>
              </a:rPr>
              <a:t>Подключение STA</a:t>
            </a:r>
          </a:p>
        </p:txBody>
      </p:sp>
      <p:sp>
        <p:nvSpPr>
          <p:cNvPr id="120" name="椭圆 119"/>
          <p:cNvSpPr>
            <a:spLocks noChangeAspect="1"/>
          </p:cNvSpPr>
          <p:nvPr/>
        </p:nvSpPr>
        <p:spPr>
          <a:xfrm>
            <a:off x="6016658" y="4956864"/>
            <a:ext cx="203882" cy="203882"/>
          </a:xfrm>
          <a:prstGeom prst="ellipse">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ru-RU" sz="1400">
                <a:solidFill>
                  <a:srgbClr val="00B0F0"/>
                </a:solidFill>
                <a:latin typeface="Huawei Sans" panose="020C0503030203020204" pitchFamily="34" charset="0"/>
              </a:rPr>
              <a:t>3</a:t>
            </a:r>
          </a:p>
        </p:txBody>
      </p:sp>
      <p:sp>
        <p:nvSpPr>
          <p:cNvPr id="122" name="圆角矩形 121"/>
          <p:cNvSpPr/>
          <p:nvPr/>
        </p:nvSpPr>
        <p:spPr>
          <a:xfrm>
            <a:off x="5868941" y="5295137"/>
            <a:ext cx="5233192" cy="364249"/>
          </a:xfrm>
          <a:prstGeom prst="roundRect">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504000" tIns="0" rIns="0" bIns="0" numCol="1" spcCol="0" rtlCol="0" fromWordArt="0" anchor="ctr" anchorCtr="0" forceAA="0" compatLnSpc="1">
            <a:prstTxWarp prst="textNoShape">
              <a:avLst/>
            </a:prstTxWarp>
            <a:noAutofit/>
          </a:bodyPr>
          <a:lstStyle/>
          <a:p>
            <a:r>
              <a:rPr lang="ru-RU" sz="1600" dirty="0">
                <a:solidFill>
                  <a:srgbClr val="1D1D1A"/>
                </a:solidFill>
                <a:latin typeface="Huawei Sans" panose="020C0503030203020204" pitchFamily="34" charset="0"/>
              </a:rPr>
              <a:t>Передача сервисных данных WLAN</a:t>
            </a:r>
          </a:p>
        </p:txBody>
      </p:sp>
      <p:sp>
        <p:nvSpPr>
          <p:cNvPr id="123" name="椭圆 122"/>
          <p:cNvSpPr>
            <a:spLocks noChangeAspect="1"/>
          </p:cNvSpPr>
          <p:nvPr/>
        </p:nvSpPr>
        <p:spPr>
          <a:xfrm>
            <a:off x="6016658" y="5375320"/>
            <a:ext cx="203882" cy="203882"/>
          </a:xfrm>
          <a:prstGeom prst="ellipse">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ru-RU" sz="1400">
                <a:solidFill>
                  <a:srgbClr val="00B0F0"/>
                </a:solidFill>
                <a:latin typeface="Huawei Sans" panose="020C0503030203020204" pitchFamily="34" charset="0"/>
              </a:rPr>
              <a:t>4</a:t>
            </a:r>
          </a:p>
        </p:txBody>
      </p:sp>
      <p:sp>
        <p:nvSpPr>
          <p:cNvPr id="129" name="任意多边形 128"/>
          <p:cNvSpPr/>
          <p:nvPr/>
        </p:nvSpPr>
        <p:spPr>
          <a:xfrm flipH="1">
            <a:off x="3187316" y="3676007"/>
            <a:ext cx="701186" cy="1544229"/>
          </a:xfrm>
          <a:custGeom>
            <a:avLst/>
            <a:gdLst>
              <a:gd name="connsiteX0" fmla="*/ 414867 w 414867"/>
              <a:gd name="connsiteY0" fmla="*/ 0 h 1117600"/>
              <a:gd name="connsiteX1" fmla="*/ 0 w 414867"/>
              <a:gd name="connsiteY1" fmla="*/ 1117600 h 1117600"/>
              <a:gd name="connsiteX0" fmla="*/ 414867 w 734098"/>
              <a:gd name="connsiteY0" fmla="*/ 0 h 1117600"/>
              <a:gd name="connsiteX1" fmla="*/ 0 w 734098"/>
              <a:gd name="connsiteY1" fmla="*/ 1117600 h 1117600"/>
              <a:gd name="connsiteX0" fmla="*/ 211667 w 571900"/>
              <a:gd name="connsiteY0" fmla="*/ 0 h 1447800"/>
              <a:gd name="connsiteX1" fmla="*/ 0 w 571900"/>
              <a:gd name="connsiteY1" fmla="*/ 1447800 h 1447800"/>
              <a:gd name="connsiteX0" fmla="*/ 211667 w 754694"/>
              <a:gd name="connsiteY0" fmla="*/ 0 h 1447800"/>
              <a:gd name="connsiteX1" fmla="*/ 0 w 754694"/>
              <a:gd name="connsiteY1" fmla="*/ 1447800 h 1447800"/>
              <a:gd name="connsiteX0" fmla="*/ 101154 w 691459"/>
              <a:gd name="connsiteY0" fmla="*/ 0 h 1606329"/>
              <a:gd name="connsiteX1" fmla="*/ 0 w 691459"/>
              <a:gd name="connsiteY1" fmla="*/ 1606329 h 1606329"/>
              <a:gd name="connsiteX0" fmla="*/ 101154 w 659020"/>
              <a:gd name="connsiteY0" fmla="*/ 0 h 1606329"/>
              <a:gd name="connsiteX1" fmla="*/ 0 w 659020"/>
              <a:gd name="connsiteY1" fmla="*/ 1606329 h 1606329"/>
              <a:gd name="connsiteX0" fmla="*/ 101154 w 653743"/>
              <a:gd name="connsiteY0" fmla="*/ 0 h 1606329"/>
              <a:gd name="connsiteX1" fmla="*/ 0 w 653743"/>
              <a:gd name="connsiteY1" fmla="*/ 1606329 h 1606329"/>
            </a:gdLst>
            <a:ahLst/>
            <a:cxnLst>
              <a:cxn ang="0">
                <a:pos x="connsiteX0" y="connsiteY0"/>
              </a:cxn>
              <a:cxn ang="0">
                <a:pos x="connsiteX1" y="connsiteY1"/>
              </a:cxn>
            </a:cxnLst>
            <a:rect l="l" t="t" r="r" b="b"/>
            <a:pathLst>
              <a:path w="653743" h="1606329">
                <a:moveTo>
                  <a:pt x="101154" y="0"/>
                </a:moveTo>
                <a:cubicBezTo>
                  <a:pt x="961931" y="397933"/>
                  <a:pt x="730509" y="1007874"/>
                  <a:pt x="0" y="1606329"/>
                </a:cubicBezTo>
              </a:path>
            </a:pathLst>
          </a:custGeom>
          <a:ln w="19050">
            <a:solidFill>
              <a:srgbClr val="EC7061"/>
            </a:solidFill>
            <a:prstDash val="sysDash"/>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tLang="zh-CN" dirty="0">
              <a:latin typeface="Huawei Sans" panose="020C0503030203020204" pitchFamily="34" charset="0"/>
            </a:endParaRPr>
          </a:p>
        </p:txBody>
      </p:sp>
      <p:sp>
        <p:nvSpPr>
          <p:cNvPr id="130" name="任意多边形 129"/>
          <p:cNvSpPr/>
          <p:nvPr/>
        </p:nvSpPr>
        <p:spPr>
          <a:xfrm flipH="1">
            <a:off x="3487752" y="3849804"/>
            <a:ext cx="649199" cy="1371016"/>
          </a:xfrm>
          <a:custGeom>
            <a:avLst/>
            <a:gdLst>
              <a:gd name="connsiteX0" fmla="*/ 414867 w 414867"/>
              <a:gd name="connsiteY0" fmla="*/ 0 h 1117600"/>
              <a:gd name="connsiteX1" fmla="*/ 0 w 414867"/>
              <a:gd name="connsiteY1" fmla="*/ 1117600 h 1117600"/>
              <a:gd name="connsiteX0" fmla="*/ 414867 w 734098"/>
              <a:gd name="connsiteY0" fmla="*/ 0 h 1117600"/>
              <a:gd name="connsiteX1" fmla="*/ 0 w 734098"/>
              <a:gd name="connsiteY1" fmla="*/ 1117600 h 1117600"/>
              <a:gd name="connsiteX0" fmla="*/ 211667 w 571900"/>
              <a:gd name="connsiteY0" fmla="*/ 0 h 1447800"/>
              <a:gd name="connsiteX1" fmla="*/ 0 w 571900"/>
              <a:gd name="connsiteY1" fmla="*/ 1447800 h 1447800"/>
              <a:gd name="connsiteX0" fmla="*/ 211667 w 754694"/>
              <a:gd name="connsiteY0" fmla="*/ 0 h 1447800"/>
              <a:gd name="connsiteX1" fmla="*/ 0 w 754694"/>
              <a:gd name="connsiteY1" fmla="*/ 1447800 h 1447800"/>
              <a:gd name="connsiteX0" fmla="*/ 259284 w 783505"/>
              <a:gd name="connsiteY0" fmla="*/ 0 h 1574177"/>
              <a:gd name="connsiteX1" fmla="*/ 0 w 783505"/>
              <a:gd name="connsiteY1" fmla="*/ 1574177 h 1574177"/>
              <a:gd name="connsiteX0" fmla="*/ 259284 w 749193"/>
              <a:gd name="connsiteY0" fmla="*/ 0 h 1574177"/>
              <a:gd name="connsiteX1" fmla="*/ 0 w 749193"/>
              <a:gd name="connsiteY1" fmla="*/ 1574177 h 1574177"/>
              <a:gd name="connsiteX0" fmla="*/ 259284 w 730209"/>
              <a:gd name="connsiteY0" fmla="*/ 0 h 1574177"/>
              <a:gd name="connsiteX1" fmla="*/ 0 w 730209"/>
              <a:gd name="connsiteY1" fmla="*/ 1574177 h 1574177"/>
              <a:gd name="connsiteX0" fmla="*/ 259284 w 730209"/>
              <a:gd name="connsiteY0" fmla="*/ 0 h 1574177"/>
              <a:gd name="connsiteX1" fmla="*/ 0 w 730209"/>
              <a:gd name="connsiteY1" fmla="*/ 1574177 h 1574177"/>
            </a:gdLst>
            <a:ahLst/>
            <a:cxnLst>
              <a:cxn ang="0">
                <a:pos x="connsiteX0" y="connsiteY0"/>
              </a:cxn>
              <a:cxn ang="0">
                <a:pos x="connsiteX1" y="connsiteY1"/>
              </a:cxn>
            </a:cxnLst>
            <a:rect l="l" t="t" r="r" b="b"/>
            <a:pathLst>
              <a:path w="730209" h="1574177">
                <a:moveTo>
                  <a:pt x="259284" y="0"/>
                </a:moveTo>
                <a:cubicBezTo>
                  <a:pt x="1120062" y="397933"/>
                  <a:pt x="660082" y="940739"/>
                  <a:pt x="0" y="1574177"/>
                </a:cubicBezTo>
              </a:path>
            </a:pathLst>
          </a:custGeom>
          <a:ln w="19050">
            <a:solidFill>
              <a:srgbClr val="EC7061"/>
            </a:solidFill>
            <a:prstDash val="sysDash"/>
            <a:headEnd type="triangl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tLang="zh-CN" dirty="0">
              <a:latin typeface="Huawei Sans" panose="020C0503030203020204" pitchFamily="34" charset="0"/>
            </a:endParaRPr>
          </a:p>
        </p:txBody>
      </p:sp>
      <p:sp>
        <p:nvSpPr>
          <p:cNvPr id="131" name="文本框 130"/>
          <p:cNvSpPr txBox="1"/>
          <p:nvPr/>
        </p:nvSpPr>
        <p:spPr>
          <a:xfrm>
            <a:off x="2518467" y="2753054"/>
            <a:ext cx="2714153" cy="276999"/>
          </a:xfrm>
          <a:prstGeom prst="rect">
            <a:avLst/>
          </a:prstGeom>
          <a:noFill/>
        </p:spPr>
        <p:txBody>
          <a:bodyPr wrap="square" rtlCol="0">
            <a:spAutoFit/>
          </a:bodyPr>
          <a:lstStyle/>
          <a:p>
            <a:pPr algn="ctr"/>
            <a:r>
              <a:rPr lang="ru-RU" sz="1200">
                <a:solidFill>
                  <a:srgbClr val="EC7061"/>
                </a:solidFill>
                <a:latin typeface="Huawei Sans" panose="020C0503030203020204" pitchFamily="34" charset="0"/>
              </a:rPr>
              <a:t>Запрос на обновление конфигурации</a:t>
            </a:r>
          </a:p>
        </p:txBody>
      </p:sp>
      <p:cxnSp>
        <p:nvCxnSpPr>
          <p:cNvPr id="132" name="直接连接符 131"/>
          <p:cNvCxnSpPr/>
          <p:nvPr/>
        </p:nvCxnSpPr>
        <p:spPr>
          <a:xfrm>
            <a:off x="3377749" y="3110796"/>
            <a:ext cx="0" cy="792000"/>
          </a:xfrm>
          <a:prstGeom prst="line">
            <a:avLst/>
          </a:prstGeom>
          <a:ln>
            <a:solidFill>
              <a:srgbClr val="EC7061"/>
            </a:solidFill>
          </a:ln>
        </p:spPr>
        <p:style>
          <a:lnRef idx="1">
            <a:schemeClr val="accent1"/>
          </a:lnRef>
          <a:fillRef idx="0">
            <a:schemeClr val="accent1"/>
          </a:fillRef>
          <a:effectRef idx="0">
            <a:schemeClr val="accent1"/>
          </a:effectRef>
          <a:fontRef idx="minor">
            <a:schemeClr val="tx1"/>
          </a:fontRef>
        </p:style>
      </p:cxnSp>
      <p:sp>
        <p:nvSpPr>
          <p:cNvPr id="133" name="文本框 132"/>
          <p:cNvSpPr txBox="1"/>
          <p:nvPr/>
        </p:nvSpPr>
        <p:spPr>
          <a:xfrm>
            <a:off x="3539268" y="4081492"/>
            <a:ext cx="1420199" cy="461665"/>
          </a:xfrm>
          <a:prstGeom prst="rect">
            <a:avLst/>
          </a:prstGeom>
          <a:noFill/>
        </p:spPr>
        <p:txBody>
          <a:bodyPr wrap="square" rtlCol="0">
            <a:spAutoFit/>
          </a:bodyPr>
          <a:lstStyle/>
          <a:p>
            <a:r>
              <a:rPr lang="ru-RU" sz="1200">
                <a:solidFill>
                  <a:srgbClr val="EC7061"/>
                </a:solidFill>
                <a:latin typeface="Huawei Sans" panose="020C0503030203020204" pitchFamily="34" charset="0"/>
              </a:rPr>
              <a:t>Ответ на запрос обновления конфигурации</a:t>
            </a:r>
          </a:p>
        </p:txBody>
      </p:sp>
      <p:sp>
        <p:nvSpPr>
          <p:cNvPr id="134" name="Oval 4"/>
          <p:cNvSpPr>
            <a:spLocks noChangeAspect="1"/>
          </p:cNvSpPr>
          <p:nvPr/>
        </p:nvSpPr>
        <p:spPr>
          <a:xfrm>
            <a:off x="3255295" y="3832932"/>
            <a:ext cx="211977" cy="211977"/>
          </a:xfrm>
          <a:prstGeom prst="ellipse">
            <a:avLst/>
          </a:prstGeom>
          <a:solidFill>
            <a:srgbClr val="00B0F0"/>
          </a:solidFill>
          <a:ln w="12700" cap="flat" cmpd="sng" algn="ctr">
            <a:solidFill>
              <a:srgbClr val="00B0F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ru-RU" sz="1600">
                <a:solidFill>
                  <a:schemeClr val="bg1"/>
                </a:solidFill>
                <a:latin typeface="Huawei Sans" panose="020C0503030203020204" pitchFamily="34" charset="0"/>
              </a:rPr>
              <a:t>1</a:t>
            </a:r>
          </a:p>
        </p:txBody>
      </p:sp>
      <p:sp>
        <p:nvSpPr>
          <p:cNvPr id="135" name="Oval 4"/>
          <p:cNvSpPr>
            <a:spLocks noChangeAspect="1"/>
          </p:cNvSpPr>
          <p:nvPr/>
        </p:nvSpPr>
        <p:spPr>
          <a:xfrm>
            <a:off x="3356659" y="4217268"/>
            <a:ext cx="211977" cy="211977"/>
          </a:xfrm>
          <a:prstGeom prst="ellipse">
            <a:avLst/>
          </a:prstGeom>
          <a:solidFill>
            <a:srgbClr val="00B0F0"/>
          </a:solidFill>
          <a:ln w="12700" cap="flat" cmpd="sng" algn="ctr">
            <a:solidFill>
              <a:srgbClr val="00B0F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ru-RU" sz="1600">
                <a:solidFill>
                  <a:schemeClr val="bg1"/>
                </a:solidFill>
                <a:latin typeface="Huawei Sans" panose="020C0503030203020204" pitchFamily="34" charset="0"/>
              </a:rPr>
              <a:t>2</a:t>
            </a:r>
          </a:p>
        </p:txBody>
      </p:sp>
      <p:grpSp>
        <p:nvGrpSpPr>
          <p:cNvPr id="136" name="组合 135"/>
          <p:cNvGrpSpPr/>
          <p:nvPr/>
        </p:nvGrpSpPr>
        <p:grpSpPr>
          <a:xfrm>
            <a:off x="749481" y="1363792"/>
            <a:ext cx="3753047" cy="4835052"/>
            <a:chOff x="749481" y="1363792"/>
            <a:chExt cx="3753047" cy="4835052"/>
          </a:xfrm>
        </p:grpSpPr>
        <p:grpSp>
          <p:nvGrpSpPr>
            <p:cNvPr id="137" name="组合 136"/>
            <p:cNvGrpSpPr/>
            <p:nvPr/>
          </p:nvGrpSpPr>
          <p:grpSpPr>
            <a:xfrm>
              <a:off x="749481" y="1363792"/>
              <a:ext cx="3753047" cy="4409868"/>
              <a:chOff x="749481" y="1363792"/>
              <a:chExt cx="3753047" cy="4409868"/>
            </a:xfrm>
          </p:grpSpPr>
          <p:cxnSp>
            <p:nvCxnSpPr>
              <p:cNvPr id="141" name="直接连接符 140"/>
              <p:cNvCxnSpPr/>
              <p:nvPr/>
            </p:nvCxnSpPr>
            <p:spPr>
              <a:xfrm flipH="1">
                <a:off x="2970944" y="3635960"/>
                <a:ext cx="117048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a:off x="2738669" y="1881806"/>
                <a:ext cx="0" cy="266824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43" name="图片 102" descr="AC-蓝.png"/>
              <p:cNvPicPr>
                <a:picLocks noChangeAspect="1"/>
              </p:cNvPicPr>
              <p:nvPr/>
            </p:nvPicPr>
            <p:blipFill>
              <a:blip r:embed="rId3" cstate="print"/>
              <a:stretch>
                <a:fillRect/>
              </a:stretch>
            </p:blipFill>
            <p:spPr>
              <a:xfrm>
                <a:off x="3902727" y="3414753"/>
                <a:ext cx="541200" cy="442800"/>
              </a:xfrm>
              <a:prstGeom prst="rect">
                <a:avLst/>
              </a:prstGeom>
            </p:spPr>
          </p:pic>
          <p:sp>
            <p:nvSpPr>
              <p:cNvPr id="144" name="文本框 143"/>
              <p:cNvSpPr txBox="1"/>
              <p:nvPr/>
            </p:nvSpPr>
            <p:spPr>
              <a:xfrm>
                <a:off x="3969366" y="3131205"/>
                <a:ext cx="386644" cy="276999"/>
              </a:xfrm>
              <a:prstGeom prst="rect">
                <a:avLst/>
              </a:prstGeom>
              <a:noFill/>
            </p:spPr>
            <p:txBody>
              <a:bodyPr wrap="none" rtlCol="0">
                <a:spAutoFit/>
              </a:bodyPr>
              <a:lstStyle/>
              <a:p>
                <a:r>
                  <a:rPr lang="ru-RU" sz="1200" b="1">
                    <a:latin typeface="Huawei Sans" panose="020C0503030203020204" pitchFamily="34" charset="0"/>
                  </a:rPr>
                  <a:t>AC</a:t>
                </a:r>
              </a:p>
            </p:txBody>
          </p:sp>
          <p:grpSp>
            <p:nvGrpSpPr>
              <p:cNvPr id="145" name="Group 165"/>
              <p:cNvGrpSpPr/>
              <p:nvPr/>
            </p:nvGrpSpPr>
            <p:grpSpPr>
              <a:xfrm rot="10800000">
                <a:off x="1334982" y="4556391"/>
                <a:ext cx="2818362" cy="896978"/>
                <a:chOff x="-1233037" y="914446"/>
                <a:chExt cx="1573823" cy="778776"/>
              </a:xfrm>
            </p:grpSpPr>
            <p:cxnSp>
              <p:nvCxnSpPr>
                <p:cNvPr id="162" name="Straight Connector 166"/>
                <p:cNvCxnSpPr/>
                <p:nvPr/>
              </p:nvCxnSpPr>
              <p:spPr>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3" name="Straight Connector 167"/>
                <p:cNvCxnSpPr/>
                <p:nvPr/>
              </p:nvCxnSpPr>
              <p:spPr>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146" name="图片 76" descr="接入交换机.png"/>
              <p:cNvPicPr>
                <a:picLocks noChangeAspect="1"/>
              </p:cNvPicPr>
              <p:nvPr/>
            </p:nvPicPr>
            <p:blipFill>
              <a:blip r:embed="rId4" cstate="print"/>
              <a:stretch>
                <a:fillRect/>
              </a:stretch>
            </p:blipFill>
            <p:spPr>
              <a:xfrm>
                <a:off x="2466949" y="4358666"/>
                <a:ext cx="541200" cy="442800"/>
              </a:xfrm>
              <a:prstGeom prst="rect">
                <a:avLst/>
              </a:prstGeom>
            </p:spPr>
          </p:pic>
          <p:grpSp>
            <p:nvGrpSpPr>
              <p:cNvPr id="147" name="Group 3"/>
              <p:cNvGrpSpPr/>
              <p:nvPr/>
            </p:nvGrpSpPr>
            <p:grpSpPr>
              <a:xfrm>
                <a:off x="2615463" y="5489641"/>
                <a:ext cx="261965" cy="61979"/>
                <a:chOff x="559282" y="6488261"/>
                <a:chExt cx="261965" cy="61979"/>
              </a:xfrm>
              <a:solidFill>
                <a:schemeClr val="bg1">
                  <a:lumMod val="50000"/>
                </a:schemeClr>
              </a:solidFill>
            </p:grpSpPr>
            <p:sp>
              <p:nvSpPr>
                <p:cNvPr id="159" name="Oval 1"/>
                <p:cNvSpPr>
                  <a:spLocks noChangeAspect="1"/>
                </p:cNvSpPr>
                <p:nvPr/>
              </p:nvSpPr>
              <p:spPr>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sp>
              <p:nvSpPr>
                <p:cNvPr id="160" name="Oval 174"/>
                <p:cNvSpPr>
                  <a:spLocks noChangeAspect="1"/>
                </p:cNvSpPr>
                <p:nvPr/>
              </p:nvSpPr>
              <p:spPr>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sp>
              <p:nvSpPr>
                <p:cNvPr id="161" name="Oval 175"/>
                <p:cNvSpPr>
                  <a:spLocks noChangeAspect="1"/>
                </p:cNvSpPr>
                <p:nvPr/>
              </p:nvSpPr>
              <p:spPr>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grpSp>
          <p:cxnSp>
            <p:nvCxnSpPr>
              <p:cNvPr id="148" name="直接连接符 147"/>
              <p:cNvCxnSpPr/>
              <p:nvPr/>
            </p:nvCxnSpPr>
            <p:spPr>
              <a:xfrm flipH="1">
                <a:off x="1334981" y="3635960"/>
                <a:ext cx="118348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49" name="图片 72" descr="交换机.png"/>
              <p:cNvPicPr>
                <a:picLocks noChangeAspect="1"/>
              </p:cNvPicPr>
              <p:nvPr/>
            </p:nvPicPr>
            <p:blipFill>
              <a:blip r:embed="rId5" cstate="print"/>
              <a:stretch>
                <a:fillRect/>
              </a:stretch>
            </p:blipFill>
            <p:spPr>
              <a:xfrm>
                <a:off x="1006122" y="3396497"/>
                <a:ext cx="539412" cy="442800"/>
              </a:xfrm>
              <a:prstGeom prst="rect">
                <a:avLst/>
              </a:prstGeom>
            </p:spPr>
          </p:pic>
          <p:pic>
            <p:nvPicPr>
              <p:cNvPr id="150"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460420" y="2303909"/>
                <a:ext cx="541200" cy="442800"/>
              </a:xfrm>
              <a:prstGeom prst="rect">
                <a:avLst/>
              </a:prstGeom>
            </p:spPr>
          </p:pic>
          <p:sp>
            <p:nvSpPr>
              <p:cNvPr id="151" name="文本框 150"/>
              <p:cNvSpPr txBox="1"/>
              <p:nvPr/>
            </p:nvSpPr>
            <p:spPr>
              <a:xfrm>
                <a:off x="749481" y="3131205"/>
                <a:ext cx="1119217" cy="276999"/>
              </a:xfrm>
              <a:prstGeom prst="rect">
                <a:avLst/>
              </a:prstGeom>
              <a:noFill/>
            </p:spPr>
            <p:txBody>
              <a:bodyPr wrap="none" rtlCol="0">
                <a:spAutoFit/>
              </a:bodyPr>
              <a:lstStyle/>
              <a:p>
                <a:pPr algn="ctr"/>
                <a:r>
                  <a:rPr lang="ru-RU" sz="1200" b="1">
                    <a:latin typeface="Huawei Sans" panose="020C0503030203020204" pitchFamily="34" charset="0"/>
                  </a:rPr>
                  <a:t>DHCP-сервер</a:t>
                </a:r>
              </a:p>
            </p:txBody>
          </p:sp>
          <p:pic>
            <p:nvPicPr>
              <p:cNvPr id="152" name="图片 105" descr="AP.png"/>
              <p:cNvPicPr>
                <a:picLocks noChangeAspect="1"/>
              </p:cNvPicPr>
              <p:nvPr/>
            </p:nvPicPr>
            <p:blipFill>
              <a:blip r:embed="rId7" cstate="print"/>
              <a:stretch>
                <a:fillRect/>
              </a:stretch>
            </p:blipFill>
            <p:spPr>
              <a:xfrm>
                <a:off x="1095898" y="5341660"/>
                <a:ext cx="527999" cy="432000"/>
              </a:xfrm>
              <a:prstGeom prst="rect">
                <a:avLst/>
              </a:prstGeom>
            </p:spPr>
          </p:pic>
          <p:pic>
            <p:nvPicPr>
              <p:cNvPr id="153" name="图片 105" descr="AP.png"/>
              <p:cNvPicPr>
                <a:picLocks noChangeAspect="1"/>
              </p:cNvPicPr>
              <p:nvPr/>
            </p:nvPicPr>
            <p:blipFill>
              <a:blip r:embed="rId7" cstate="print"/>
              <a:stretch>
                <a:fillRect/>
              </a:stretch>
            </p:blipFill>
            <p:spPr>
              <a:xfrm>
                <a:off x="3974529" y="5341660"/>
                <a:ext cx="527999" cy="432000"/>
              </a:xfrm>
              <a:prstGeom prst="rect">
                <a:avLst/>
              </a:prstGeom>
            </p:spPr>
          </p:pic>
          <p:sp>
            <p:nvSpPr>
              <p:cNvPr id="154" name="Freeform 159"/>
              <p:cNvSpPr/>
              <p:nvPr/>
            </p:nvSpPr>
            <p:spPr>
              <a:xfrm flipH="1">
                <a:off x="2155509" y="1363792"/>
                <a:ext cx="1115328" cy="58301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Huawei Sans" panose="020C0503030203020204" pitchFamily="34" charset="0"/>
                </a:endParaRPr>
              </a:p>
            </p:txBody>
          </p:sp>
          <p:sp>
            <p:nvSpPr>
              <p:cNvPr id="155" name="文本框 154"/>
              <p:cNvSpPr txBox="1"/>
              <p:nvPr/>
            </p:nvSpPr>
            <p:spPr>
              <a:xfrm>
                <a:off x="2094126" y="1484026"/>
                <a:ext cx="1271036" cy="461665"/>
              </a:xfrm>
              <a:prstGeom prst="rect">
                <a:avLst/>
              </a:prstGeom>
              <a:noFill/>
            </p:spPr>
            <p:txBody>
              <a:bodyPr wrap="square" rtlCol="0">
                <a:spAutoFit/>
              </a:bodyPr>
              <a:lstStyle/>
              <a:p>
                <a:pPr algn="ctr"/>
                <a:r>
                  <a:rPr lang="ru-RU" sz="1200">
                    <a:solidFill>
                      <a:schemeClr val="bg1">
                        <a:lumMod val="50000"/>
                      </a:schemeClr>
                    </a:solidFill>
                    <a:latin typeface="Huawei Sans" panose="020C0503030203020204" pitchFamily="34" charset="0"/>
                  </a:rPr>
                  <a:t>Кампусная сеть</a:t>
                </a:r>
              </a:p>
            </p:txBody>
          </p:sp>
          <p:sp>
            <p:nvSpPr>
              <p:cNvPr id="156" name="文本框 155"/>
              <p:cNvSpPr txBox="1"/>
              <p:nvPr/>
            </p:nvSpPr>
            <p:spPr>
              <a:xfrm>
                <a:off x="1118170" y="5051428"/>
                <a:ext cx="383438" cy="276999"/>
              </a:xfrm>
              <a:prstGeom prst="rect">
                <a:avLst/>
              </a:prstGeom>
              <a:noFill/>
            </p:spPr>
            <p:txBody>
              <a:bodyPr wrap="none" rtlCol="0">
                <a:spAutoFit/>
              </a:bodyPr>
              <a:lstStyle/>
              <a:p>
                <a:r>
                  <a:rPr lang="ru-RU" sz="1200" b="1">
                    <a:latin typeface="Huawei Sans" panose="020C0503030203020204" pitchFamily="34" charset="0"/>
                  </a:rPr>
                  <a:t>AP</a:t>
                </a:r>
              </a:p>
            </p:txBody>
          </p:sp>
          <p:sp>
            <p:nvSpPr>
              <p:cNvPr id="157" name="文本框 156"/>
              <p:cNvSpPr txBox="1"/>
              <p:nvPr/>
            </p:nvSpPr>
            <p:spPr>
              <a:xfrm>
                <a:off x="3972211" y="5051428"/>
                <a:ext cx="383438" cy="276999"/>
              </a:xfrm>
              <a:prstGeom prst="rect">
                <a:avLst/>
              </a:prstGeom>
              <a:noFill/>
            </p:spPr>
            <p:txBody>
              <a:bodyPr wrap="none" rtlCol="0">
                <a:spAutoFit/>
              </a:bodyPr>
              <a:lstStyle/>
              <a:p>
                <a:r>
                  <a:rPr lang="ru-RU" sz="1200" b="1">
                    <a:latin typeface="Huawei Sans" panose="020C0503030203020204" pitchFamily="34" charset="0"/>
                  </a:rPr>
                  <a:t>AP</a:t>
                </a:r>
              </a:p>
            </p:txBody>
          </p:sp>
          <p:pic>
            <p:nvPicPr>
              <p:cNvPr id="158" name="图片 86" descr="核心交换机.png"/>
              <p:cNvPicPr>
                <a:picLocks noChangeAspect="1"/>
              </p:cNvPicPr>
              <p:nvPr/>
            </p:nvPicPr>
            <p:blipFill>
              <a:blip r:embed="rId8" cstate="print"/>
              <a:stretch>
                <a:fillRect/>
              </a:stretch>
            </p:blipFill>
            <p:spPr>
              <a:xfrm>
                <a:off x="2473145" y="3414753"/>
                <a:ext cx="541200" cy="442800"/>
              </a:xfrm>
              <a:prstGeom prst="rect">
                <a:avLst/>
              </a:prstGeom>
            </p:spPr>
          </p:pic>
        </p:grpSp>
        <p:pic>
          <p:nvPicPr>
            <p:cNvPr id="138" name="图片 137" descr="故障链路.png"/>
            <p:cNvPicPr>
              <a:picLocks noChangeAspect="1"/>
            </p:cNvPicPr>
            <p:nvPr/>
          </p:nvPicPr>
          <p:blipFill>
            <a:blip r:embed="rId9" cstate="print"/>
            <a:stretch>
              <a:fillRect/>
            </a:stretch>
          </p:blipFill>
          <p:spPr>
            <a:xfrm>
              <a:off x="1754992" y="5760533"/>
              <a:ext cx="540000" cy="402667"/>
            </a:xfrm>
            <a:prstGeom prst="rect">
              <a:avLst/>
            </a:prstGeom>
          </p:spPr>
        </p:pic>
        <p:pic>
          <p:nvPicPr>
            <p:cNvPr id="139" name="图片 138" descr="笔记本电脑.png"/>
            <p:cNvPicPr>
              <a:picLocks noChangeAspect="1"/>
            </p:cNvPicPr>
            <p:nvPr/>
          </p:nvPicPr>
          <p:blipFill>
            <a:blip r:embed="rId10" cstate="print"/>
            <a:stretch>
              <a:fillRect/>
            </a:stretch>
          </p:blipFill>
          <p:spPr>
            <a:xfrm>
              <a:off x="2584059" y="5810251"/>
              <a:ext cx="539779" cy="338400"/>
            </a:xfrm>
            <a:prstGeom prst="rect">
              <a:avLst/>
            </a:prstGeom>
          </p:spPr>
        </p:pic>
        <p:pic>
          <p:nvPicPr>
            <p:cNvPr id="140" name="图片 139" descr="SAN网络-蓝.png"/>
            <p:cNvPicPr>
              <a:picLocks noChangeAspect="1"/>
            </p:cNvPicPr>
            <p:nvPr/>
          </p:nvPicPr>
          <p:blipFill>
            <a:blip r:embed="rId11" cstate="print"/>
            <a:stretch>
              <a:fillRect/>
            </a:stretch>
          </p:blipFill>
          <p:spPr>
            <a:xfrm>
              <a:off x="3442541" y="5760533"/>
              <a:ext cx="267540" cy="438311"/>
            </a:xfrm>
            <a:prstGeom prst="rect">
              <a:avLst/>
            </a:prstGeom>
          </p:spPr>
        </p:pic>
      </p:grpSp>
    </p:spTree>
    <p:extLst>
      <p:ext uri="{BB962C8B-B14F-4D97-AF65-F5344CB8AC3E}">
        <p14:creationId xmlns:p14="http://schemas.microsoft.com/office/powerpoint/2010/main" val="17789286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51877" y="1175570"/>
            <a:ext cx="11306175" cy="827996"/>
          </a:xfrm>
        </p:spPr>
        <p:txBody>
          <a:bodyPr/>
          <a:lstStyle/>
          <a:p>
            <a:pPr>
              <a:lnSpc>
                <a:spcPct val="120000"/>
              </a:lnSpc>
            </a:pPr>
            <a:r>
              <a:rPr lang="ru-RU" sz="1800" dirty="0"/>
              <a:t>Чтобы помочь пользователям настраивать и поддерживать работу сетевых функций WLAN, были разработаны специальные профили на основе различных возможностей и характеристик сетей WLAN. Эти профили называются профилями WLAN. </a:t>
            </a:r>
          </a:p>
        </p:txBody>
      </p:sp>
      <p:sp>
        <p:nvSpPr>
          <p:cNvPr id="2" name="标题 1"/>
          <p:cNvSpPr>
            <a:spLocks noGrp="1"/>
          </p:cNvSpPr>
          <p:nvPr>
            <p:ph type="title"/>
          </p:nvPr>
        </p:nvSpPr>
        <p:spPr/>
        <p:txBody>
          <a:bodyPr/>
          <a:lstStyle/>
          <a:p>
            <a:r>
              <a:rPr lang="ru-RU"/>
              <a:t>Профили WLAN</a:t>
            </a:r>
          </a:p>
        </p:txBody>
      </p:sp>
      <p:sp>
        <p:nvSpPr>
          <p:cNvPr id="4" name="圆角矩形 3"/>
          <p:cNvSpPr/>
          <p:nvPr/>
        </p:nvSpPr>
        <p:spPr>
          <a:xfrm>
            <a:off x="503393" y="4033576"/>
            <a:ext cx="1555597" cy="522779"/>
          </a:xfrm>
          <a:prstGeom prst="roundRect">
            <a:avLst>
              <a:gd name="adj" fmla="val 4298"/>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a:solidFill>
                  <a:schemeClr val="tx1"/>
                </a:solidFill>
                <a:latin typeface="Huawei Sans" panose="020C0503030203020204" pitchFamily="34" charset="0"/>
                <a:ea typeface="方正兰亭黑简体" panose="02000000000000000000" pitchFamily="2" charset="-122"/>
              </a:rPr>
              <a:t>AP или </a:t>
            </a:r>
          </a:p>
          <a:p>
            <a:pPr algn="ctr"/>
            <a:r>
              <a:rPr lang="ru-RU" sz="1600">
                <a:solidFill>
                  <a:schemeClr val="tx1"/>
                </a:solidFill>
                <a:latin typeface="Huawei Sans" panose="020C0503030203020204" pitchFamily="34" charset="0"/>
                <a:ea typeface="方正兰亭黑简体" panose="02000000000000000000" pitchFamily="2" charset="-122"/>
              </a:rPr>
              <a:t>группа AP</a:t>
            </a:r>
          </a:p>
        </p:txBody>
      </p:sp>
      <p:cxnSp>
        <p:nvCxnSpPr>
          <p:cNvPr id="5" name="直接箭头连接符 4"/>
          <p:cNvCxnSpPr/>
          <p:nvPr/>
        </p:nvCxnSpPr>
        <p:spPr>
          <a:xfrm>
            <a:off x="2058992" y="4278235"/>
            <a:ext cx="345628" cy="0"/>
          </a:xfrm>
          <a:prstGeom prst="straightConnector1">
            <a:avLst/>
          </a:prstGeom>
          <a:noFill/>
          <a:ln w="19050" cap="flat" cmpd="sng" algn="ctr">
            <a:solidFill>
              <a:srgbClr val="00B0F0"/>
            </a:solidFill>
            <a:prstDash val="solid"/>
            <a:round/>
            <a:headEnd type="none" w="med" len="med"/>
            <a:tailEnd type="none" w="med" len="med"/>
          </a:ln>
          <a:effectLst/>
        </p:spPr>
      </p:cxnSp>
      <p:cxnSp>
        <p:nvCxnSpPr>
          <p:cNvPr id="6" name="直接连接符 5"/>
          <p:cNvCxnSpPr/>
          <p:nvPr/>
        </p:nvCxnSpPr>
        <p:spPr>
          <a:xfrm>
            <a:off x="2404620" y="2628885"/>
            <a:ext cx="0" cy="3315938"/>
          </a:xfrm>
          <a:prstGeom prst="line">
            <a:avLst/>
          </a:prstGeom>
          <a:noFill/>
          <a:ln w="19050" cap="flat" cmpd="sng" algn="ctr">
            <a:solidFill>
              <a:srgbClr val="00B0F0"/>
            </a:solidFill>
            <a:prstDash val="solid"/>
            <a:round/>
            <a:headEnd type="none" w="med" len="med"/>
            <a:tailEnd type="none" w="med" len="med"/>
          </a:ln>
          <a:effectLst/>
        </p:spPr>
      </p:cxnSp>
      <p:cxnSp>
        <p:nvCxnSpPr>
          <p:cNvPr id="7" name="直接箭头连接符 6"/>
          <p:cNvCxnSpPr/>
          <p:nvPr/>
        </p:nvCxnSpPr>
        <p:spPr>
          <a:xfrm flipH="1">
            <a:off x="2418311" y="2622077"/>
            <a:ext cx="935091" cy="0"/>
          </a:xfrm>
          <a:prstGeom prst="straightConnector1">
            <a:avLst/>
          </a:prstGeom>
          <a:noFill/>
          <a:ln w="19050" cap="flat" cmpd="sng" algn="ctr">
            <a:solidFill>
              <a:srgbClr val="00B0F0"/>
            </a:solidFill>
            <a:prstDash val="solid"/>
            <a:round/>
            <a:headEnd type="none" w="med" len="med"/>
            <a:tailEnd type="triangle"/>
          </a:ln>
          <a:effectLst/>
        </p:spPr>
      </p:cxnSp>
      <p:sp>
        <p:nvSpPr>
          <p:cNvPr id="8" name="圆角矩形 7"/>
          <p:cNvSpPr/>
          <p:nvPr/>
        </p:nvSpPr>
        <p:spPr>
          <a:xfrm>
            <a:off x="3353402" y="2254498"/>
            <a:ext cx="2055726" cy="712633"/>
          </a:xfrm>
          <a:prstGeom prst="roundRect">
            <a:avLst>
              <a:gd name="adj" fmla="val 4298"/>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a:solidFill>
                  <a:schemeClr val="tx1"/>
                </a:solidFill>
                <a:latin typeface="Huawei Sans" panose="020C0503030203020204" pitchFamily="34" charset="0"/>
                <a:ea typeface="方正兰亭黑简体" panose="02000000000000000000" pitchFamily="2" charset="-122"/>
              </a:rPr>
              <a:t>Профиль регулирующего домена</a:t>
            </a:r>
          </a:p>
        </p:txBody>
      </p:sp>
      <p:sp>
        <p:nvSpPr>
          <p:cNvPr id="10" name="圆角矩形 9"/>
          <p:cNvSpPr/>
          <p:nvPr/>
        </p:nvSpPr>
        <p:spPr>
          <a:xfrm>
            <a:off x="3353402" y="3180501"/>
            <a:ext cx="2055726" cy="522779"/>
          </a:xfrm>
          <a:prstGeom prst="roundRect">
            <a:avLst>
              <a:gd name="adj" fmla="val 4298"/>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a:solidFill>
                  <a:schemeClr val="tx1"/>
                </a:solidFill>
                <a:latin typeface="Huawei Sans" panose="020C0503030203020204" pitchFamily="34" charset="0"/>
                <a:ea typeface="方正兰亭黑简体" panose="02000000000000000000" pitchFamily="2" charset="-122"/>
              </a:rPr>
              <a:t>Профиль радиосвязи</a:t>
            </a:r>
          </a:p>
        </p:txBody>
      </p:sp>
      <p:sp>
        <p:nvSpPr>
          <p:cNvPr id="11" name="圆角矩形 10"/>
          <p:cNvSpPr/>
          <p:nvPr/>
        </p:nvSpPr>
        <p:spPr>
          <a:xfrm>
            <a:off x="5748266" y="3133846"/>
            <a:ext cx="6000821" cy="602596"/>
          </a:xfrm>
          <a:prstGeom prst="roundRect">
            <a:avLst>
              <a:gd name="adj" fmla="val 2303"/>
            </a:avLst>
          </a:prstGeom>
          <a:solidFill>
            <a:srgbClr val="F3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indent="-180000">
              <a:lnSpc>
                <a:spcPts val="1600"/>
              </a:lnSpc>
              <a:buFont typeface="Arial" panose="020B0604020202020204" pitchFamily="34" charset="0"/>
              <a:buChar char="•"/>
            </a:pPr>
            <a:r>
              <a:rPr lang="ru-RU" sz="1200" dirty="0">
                <a:solidFill>
                  <a:schemeClr val="tx1"/>
                </a:solidFill>
              </a:rPr>
              <a:t>Профили радиосвязи используются для оптимизации параметров радиосвязи и управления функцией переключения каналов без прерывания обслуживания.</a:t>
            </a:r>
          </a:p>
        </p:txBody>
      </p:sp>
      <p:sp>
        <p:nvSpPr>
          <p:cNvPr id="13" name="圆角矩形 12"/>
          <p:cNvSpPr/>
          <p:nvPr/>
        </p:nvSpPr>
        <p:spPr>
          <a:xfrm>
            <a:off x="3353402" y="4013193"/>
            <a:ext cx="2055726" cy="522779"/>
          </a:xfrm>
          <a:prstGeom prst="roundRect">
            <a:avLst>
              <a:gd name="adj" fmla="val 4298"/>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a:solidFill>
                  <a:schemeClr val="tx1"/>
                </a:solidFill>
                <a:latin typeface="Huawei Sans" panose="020C0503030203020204" pitchFamily="34" charset="0"/>
                <a:ea typeface="方正兰亭黑简体" panose="02000000000000000000" pitchFamily="2" charset="-122"/>
              </a:rPr>
              <a:t>Профиль VAP</a:t>
            </a:r>
          </a:p>
        </p:txBody>
      </p:sp>
      <p:sp>
        <p:nvSpPr>
          <p:cNvPr id="14" name="圆角矩形 13"/>
          <p:cNvSpPr/>
          <p:nvPr/>
        </p:nvSpPr>
        <p:spPr>
          <a:xfrm>
            <a:off x="5748266" y="4013193"/>
            <a:ext cx="6000821" cy="522000"/>
          </a:xfrm>
          <a:prstGeom prst="roundRect">
            <a:avLst>
              <a:gd name="adj" fmla="val 2303"/>
            </a:avLst>
          </a:prstGeom>
          <a:solidFill>
            <a:srgbClr val="F3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indent="-180000">
              <a:lnSpc>
                <a:spcPts val="1600"/>
              </a:lnSpc>
              <a:buFont typeface="Arial" panose="020B0604020202020204" pitchFamily="34" charset="0"/>
              <a:buChar char="•"/>
            </a:pPr>
            <a:r>
              <a:rPr lang="ru-RU" sz="1200" dirty="0">
                <a:solidFill>
                  <a:schemeClr val="tx1"/>
                </a:solidFill>
                <a:latin typeface="Huawei Sans" panose="020C0503030203020204" pitchFamily="34" charset="0"/>
                <a:ea typeface="方正兰亭黑简体" panose="02000000000000000000" pitchFamily="2" charset="-122"/>
              </a:rPr>
              <a:t>Профиль VAP позволяет настраивать параметры и </a:t>
            </a:r>
            <a:r>
              <a:rPr lang="ru-RU" sz="1200" dirty="0" smtClean="0">
                <a:solidFill>
                  <a:schemeClr val="tx1"/>
                </a:solidFill>
                <a:latin typeface="Huawei Sans" panose="020C0503030203020204" pitchFamily="34" charset="0"/>
                <a:ea typeface="方正兰亭黑简体" panose="02000000000000000000" pitchFamily="2" charset="-122"/>
              </a:rPr>
              <a:t>профили </a:t>
            </a:r>
            <a:r>
              <a:rPr lang="ru-RU" sz="1200" dirty="0">
                <a:solidFill>
                  <a:schemeClr val="tx1"/>
                </a:solidFill>
                <a:latin typeface="Huawei Sans" panose="020C0503030203020204" pitchFamily="34" charset="0"/>
                <a:ea typeface="方正兰亭黑简体" panose="02000000000000000000" pitchFamily="2" charset="-122"/>
              </a:rPr>
              <a:t>SSID, профили</a:t>
            </a:r>
            <a:r>
              <a:rPr lang="ru-RU" sz="1200" dirty="0">
                <a:solidFill>
                  <a:srgbClr val="FF0000"/>
                </a:solidFill>
                <a:latin typeface="Huawei Sans" panose="020C0503030203020204" pitchFamily="34" charset="0"/>
                <a:ea typeface="方正兰亭黑简体" panose="02000000000000000000" pitchFamily="2" charset="-122"/>
              </a:rPr>
              <a:t> </a:t>
            </a:r>
            <a:r>
              <a:rPr lang="ru-RU" sz="1200" dirty="0">
                <a:solidFill>
                  <a:schemeClr val="tx1"/>
                </a:solidFill>
                <a:latin typeface="Huawei Sans" panose="020C0503030203020204" pitchFamily="34" charset="0"/>
                <a:ea typeface="方正兰亭黑简体" panose="02000000000000000000" pitchFamily="2" charset="-122"/>
              </a:rPr>
              <a:t>безопасности и аутентификации.</a:t>
            </a:r>
          </a:p>
        </p:txBody>
      </p:sp>
      <p:sp>
        <p:nvSpPr>
          <p:cNvPr id="16" name="圆角矩形 15"/>
          <p:cNvSpPr/>
          <p:nvPr/>
        </p:nvSpPr>
        <p:spPr>
          <a:xfrm>
            <a:off x="3353402" y="4845885"/>
            <a:ext cx="2055726" cy="522779"/>
          </a:xfrm>
          <a:prstGeom prst="roundRect">
            <a:avLst>
              <a:gd name="adj" fmla="val 4298"/>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a:solidFill>
                  <a:schemeClr val="tx1"/>
                </a:solidFill>
                <a:latin typeface="Huawei Sans" panose="020C0503030203020204" pitchFamily="34" charset="0"/>
                <a:ea typeface="方正兰亭黑简体" panose="02000000000000000000" pitchFamily="2" charset="-122"/>
              </a:rPr>
              <a:t>Другие профили</a:t>
            </a:r>
          </a:p>
        </p:txBody>
      </p:sp>
      <p:sp>
        <p:nvSpPr>
          <p:cNvPr id="17" name="圆角矩形 16"/>
          <p:cNvSpPr/>
          <p:nvPr/>
        </p:nvSpPr>
        <p:spPr>
          <a:xfrm>
            <a:off x="5748267" y="4845885"/>
            <a:ext cx="6010336" cy="522000"/>
          </a:xfrm>
          <a:prstGeom prst="roundRect">
            <a:avLst>
              <a:gd name="adj" fmla="val 2303"/>
            </a:avLst>
          </a:prstGeom>
          <a:solidFill>
            <a:srgbClr val="F3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indent="-180000">
              <a:lnSpc>
                <a:spcPts val="1600"/>
              </a:lnSpc>
              <a:buFont typeface="Arial" panose="020B0604020202020204" pitchFamily="34" charset="0"/>
              <a:buChar char="•"/>
            </a:pPr>
            <a:r>
              <a:rPr lang="ru-RU" sz="1200" dirty="0">
                <a:solidFill>
                  <a:schemeClr val="tx1"/>
                </a:solidFill>
              </a:rPr>
              <a:t>Профиль системы AP, профиль местоположения, профиль WIDS, профиль </a:t>
            </a:r>
            <a:r>
              <a:rPr lang="en-US" sz="1200" dirty="0">
                <a:solidFill>
                  <a:schemeClr val="tx1"/>
                </a:solidFill>
              </a:rPr>
              <a:t>Mesh</a:t>
            </a:r>
            <a:r>
              <a:rPr lang="ru-RU" sz="1200" dirty="0">
                <a:solidFill>
                  <a:schemeClr val="tx1"/>
                </a:solidFill>
              </a:rPr>
              <a:t> и т. д.</a:t>
            </a:r>
          </a:p>
        </p:txBody>
      </p:sp>
      <p:sp>
        <p:nvSpPr>
          <p:cNvPr id="18" name="圆角矩形 17"/>
          <p:cNvSpPr/>
          <p:nvPr/>
        </p:nvSpPr>
        <p:spPr>
          <a:xfrm>
            <a:off x="5748266" y="2310483"/>
            <a:ext cx="6000821" cy="602597"/>
          </a:xfrm>
          <a:prstGeom prst="roundRect">
            <a:avLst>
              <a:gd name="adj" fmla="val 2303"/>
            </a:avLst>
          </a:prstGeom>
          <a:solidFill>
            <a:srgbClr val="F3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indent="-180000">
              <a:lnSpc>
                <a:spcPts val="1600"/>
              </a:lnSpc>
              <a:buFont typeface="Arial" panose="020B0604020202020204" pitchFamily="34" charset="0"/>
              <a:buChar char="•"/>
            </a:pPr>
            <a:r>
              <a:rPr lang="ru-RU" sz="1200" dirty="0">
                <a:solidFill>
                  <a:schemeClr val="tx1"/>
                </a:solidFill>
              </a:rPr>
              <a:t>Профиль регулирующего домена предоставляет конфигурации кода страны, калибровочного канала и калибровочной полосы пропускания для точки доступа.</a:t>
            </a:r>
          </a:p>
        </p:txBody>
      </p:sp>
      <p:sp>
        <p:nvSpPr>
          <p:cNvPr id="19" name="文本框 18"/>
          <p:cNvSpPr txBox="1"/>
          <p:nvPr/>
        </p:nvSpPr>
        <p:spPr>
          <a:xfrm>
            <a:off x="2353214" y="2321108"/>
            <a:ext cx="1040670" cy="307777"/>
          </a:xfrm>
          <a:prstGeom prst="rect">
            <a:avLst/>
          </a:prstGeom>
          <a:noFill/>
        </p:spPr>
        <p:txBody>
          <a:bodyPr wrap="none" rtlCol="0">
            <a:spAutoFit/>
          </a:bodyPr>
          <a:lstStyle/>
          <a:p>
            <a:r>
              <a:rPr lang="ru-RU" sz="1400" dirty="0"/>
              <a:t>Привязка</a:t>
            </a:r>
          </a:p>
        </p:txBody>
      </p:sp>
      <p:cxnSp>
        <p:nvCxnSpPr>
          <p:cNvPr id="28" name="直接箭头连接符 27"/>
          <p:cNvCxnSpPr/>
          <p:nvPr/>
        </p:nvCxnSpPr>
        <p:spPr>
          <a:xfrm flipH="1">
            <a:off x="2418311" y="3459202"/>
            <a:ext cx="935091" cy="0"/>
          </a:xfrm>
          <a:prstGeom prst="straightConnector1">
            <a:avLst/>
          </a:prstGeom>
          <a:noFill/>
          <a:ln w="19050" cap="flat" cmpd="sng" algn="ctr">
            <a:solidFill>
              <a:srgbClr val="00B0F0"/>
            </a:solidFill>
            <a:prstDash val="solid"/>
            <a:round/>
            <a:headEnd type="none" w="med" len="med"/>
            <a:tailEnd type="triangle"/>
          </a:ln>
          <a:effectLst/>
        </p:spPr>
      </p:cxnSp>
      <p:cxnSp>
        <p:nvCxnSpPr>
          <p:cNvPr id="29" name="直接箭头连接符 28"/>
          <p:cNvCxnSpPr/>
          <p:nvPr/>
        </p:nvCxnSpPr>
        <p:spPr>
          <a:xfrm flipH="1">
            <a:off x="2418311" y="4296328"/>
            <a:ext cx="935091" cy="0"/>
          </a:xfrm>
          <a:prstGeom prst="straightConnector1">
            <a:avLst/>
          </a:prstGeom>
          <a:noFill/>
          <a:ln w="19050" cap="flat" cmpd="sng" algn="ctr">
            <a:solidFill>
              <a:srgbClr val="00B0F0"/>
            </a:solidFill>
            <a:prstDash val="solid"/>
            <a:round/>
            <a:headEnd type="none" w="med" len="med"/>
            <a:tailEnd type="triangle"/>
          </a:ln>
          <a:effectLst/>
        </p:spPr>
      </p:cxnSp>
      <p:sp>
        <p:nvSpPr>
          <p:cNvPr id="32" name="文本框 31"/>
          <p:cNvSpPr txBox="1"/>
          <p:nvPr/>
        </p:nvSpPr>
        <p:spPr>
          <a:xfrm>
            <a:off x="2353214" y="3143282"/>
            <a:ext cx="1040670" cy="307777"/>
          </a:xfrm>
          <a:prstGeom prst="rect">
            <a:avLst/>
          </a:prstGeom>
          <a:noFill/>
        </p:spPr>
        <p:txBody>
          <a:bodyPr wrap="none" rtlCol="0">
            <a:spAutoFit/>
          </a:bodyPr>
          <a:lstStyle/>
          <a:p>
            <a:r>
              <a:rPr lang="ru-RU" sz="1400" dirty="0"/>
              <a:t>Привязка</a:t>
            </a:r>
          </a:p>
        </p:txBody>
      </p:sp>
      <p:sp>
        <p:nvSpPr>
          <p:cNvPr id="33" name="文本框 32"/>
          <p:cNvSpPr txBox="1"/>
          <p:nvPr/>
        </p:nvSpPr>
        <p:spPr>
          <a:xfrm>
            <a:off x="2353214" y="3991673"/>
            <a:ext cx="1040670" cy="307777"/>
          </a:xfrm>
          <a:prstGeom prst="rect">
            <a:avLst/>
          </a:prstGeom>
          <a:noFill/>
        </p:spPr>
        <p:txBody>
          <a:bodyPr wrap="none" rtlCol="0">
            <a:spAutoFit/>
          </a:bodyPr>
          <a:lstStyle/>
          <a:p>
            <a:r>
              <a:rPr lang="ru-RU" sz="1400" dirty="0"/>
              <a:t>Привязка</a:t>
            </a:r>
          </a:p>
        </p:txBody>
      </p:sp>
      <p:cxnSp>
        <p:nvCxnSpPr>
          <p:cNvPr id="34" name="直接箭头连接符 33"/>
          <p:cNvCxnSpPr>
            <a:stCxn id="8" idx="3"/>
            <a:endCxn id="18" idx="1"/>
          </p:cNvCxnSpPr>
          <p:nvPr/>
        </p:nvCxnSpPr>
        <p:spPr>
          <a:xfrm>
            <a:off x="5409128" y="2610815"/>
            <a:ext cx="339138" cy="967"/>
          </a:xfrm>
          <a:prstGeom prst="straightConnector1">
            <a:avLst/>
          </a:prstGeom>
          <a:ln w="12700">
            <a:solidFill>
              <a:schemeClr val="tx1"/>
            </a:solidFill>
            <a:prstDash val="dash"/>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a:stCxn id="10" idx="3"/>
            <a:endCxn id="11" idx="1"/>
          </p:cNvCxnSpPr>
          <p:nvPr/>
        </p:nvCxnSpPr>
        <p:spPr>
          <a:xfrm flipV="1">
            <a:off x="5409128" y="3435144"/>
            <a:ext cx="339138" cy="6747"/>
          </a:xfrm>
          <a:prstGeom prst="straightConnector1">
            <a:avLst/>
          </a:prstGeom>
          <a:ln w="12700">
            <a:solidFill>
              <a:schemeClr val="tx1"/>
            </a:solidFill>
            <a:prstDash val="dash"/>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a:stCxn id="13" idx="3"/>
            <a:endCxn id="14" idx="1"/>
          </p:cNvCxnSpPr>
          <p:nvPr/>
        </p:nvCxnSpPr>
        <p:spPr>
          <a:xfrm flipV="1">
            <a:off x="5409128" y="4274193"/>
            <a:ext cx="339138" cy="390"/>
          </a:xfrm>
          <a:prstGeom prst="straightConnector1">
            <a:avLst/>
          </a:prstGeom>
          <a:ln w="12700">
            <a:solidFill>
              <a:schemeClr val="tx1"/>
            </a:solidFill>
            <a:prstDash val="dash"/>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a:stCxn id="16" idx="3"/>
            <a:endCxn id="17" idx="1"/>
          </p:cNvCxnSpPr>
          <p:nvPr/>
        </p:nvCxnSpPr>
        <p:spPr>
          <a:xfrm flipV="1">
            <a:off x="5409128" y="5106885"/>
            <a:ext cx="339139" cy="390"/>
          </a:xfrm>
          <a:prstGeom prst="straightConnector1">
            <a:avLst/>
          </a:prstGeom>
          <a:ln w="12700">
            <a:solidFill>
              <a:schemeClr val="tx1"/>
            </a:solidFill>
            <a:prstDash val="dash"/>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40" name="圆角矩形 39"/>
          <p:cNvSpPr/>
          <p:nvPr/>
        </p:nvSpPr>
        <p:spPr>
          <a:xfrm>
            <a:off x="3353402" y="5598371"/>
            <a:ext cx="2055726" cy="686965"/>
          </a:xfrm>
          <a:prstGeom prst="roundRect">
            <a:avLst>
              <a:gd name="adj" fmla="val 4298"/>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a:solidFill>
                  <a:schemeClr val="tx1"/>
                </a:solidFill>
                <a:latin typeface="Huawei Sans" panose="020C0503030203020204" pitchFamily="34" charset="0"/>
                <a:ea typeface="方正兰亭黑简体" panose="02000000000000000000" pitchFamily="2" charset="-122"/>
              </a:rPr>
              <a:t>Настройка параметров радиосвязи</a:t>
            </a:r>
          </a:p>
        </p:txBody>
      </p:sp>
      <p:sp>
        <p:nvSpPr>
          <p:cNvPr id="41" name="圆角矩形 40"/>
          <p:cNvSpPr/>
          <p:nvPr/>
        </p:nvSpPr>
        <p:spPr>
          <a:xfrm>
            <a:off x="5748267" y="5585267"/>
            <a:ext cx="6010336" cy="712891"/>
          </a:xfrm>
          <a:prstGeom prst="roundRect">
            <a:avLst>
              <a:gd name="adj" fmla="val 2303"/>
            </a:avLst>
          </a:prstGeom>
          <a:solidFill>
            <a:srgbClr val="F3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indent="-180000">
              <a:lnSpc>
                <a:spcPts val="1600"/>
              </a:lnSpc>
              <a:buFont typeface="Arial" panose="020B0604020202020204" pitchFamily="34" charset="0"/>
              <a:buChar char="•"/>
            </a:pPr>
            <a:r>
              <a:rPr lang="ru-RU" sz="1200" dirty="0">
                <a:solidFill>
                  <a:schemeClr val="tx1"/>
                </a:solidFill>
              </a:rPr>
              <a:t>Настройка таких параметров, как пропускная способность, канал, усиление антенны, мощность передачи, дальность покрытия и рабочий диапазон частот определенного устройства радиосвязи.</a:t>
            </a:r>
          </a:p>
        </p:txBody>
      </p:sp>
      <p:cxnSp>
        <p:nvCxnSpPr>
          <p:cNvPr id="42" name="直接箭头连接符 41"/>
          <p:cNvCxnSpPr/>
          <p:nvPr/>
        </p:nvCxnSpPr>
        <p:spPr>
          <a:xfrm flipH="1">
            <a:off x="2418311" y="5944823"/>
            <a:ext cx="935091" cy="0"/>
          </a:xfrm>
          <a:prstGeom prst="straightConnector1">
            <a:avLst/>
          </a:prstGeom>
          <a:noFill/>
          <a:ln w="19050" cap="flat" cmpd="sng" algn="ctr">
            <a:solidFill>
              <a:srgbClr val="00B0F0"/>
            </a:solidFill>
            <a:prstDash val="solid"/>
            <a:round/>
            <a:headEnd type="none" w="med" len="med"/>
            <a:tailEnd type="none" w="med" len="med"/>
          </a:ln>
          <a:effectLst/>
        </p:spPr>
      </p:cxnSp>
      <p:cxnSp>
        <p:nvCxnSpPr>
          <p:cNvPr id="43" name="直接箭头连接符 42"/>
          <p:cNvCxnSpPr/>
          <p:nvPr/>
        </p:nvCxnSpPr>
        <p:spPr>
          <a:xfrm flipH="1">
            <a:off x="2418311" y="5120577"/>
            <a:ext cx="935091" cy="0"/>
          </a:xfrm>
          <a:prstGeom prst="straightConnector1">
            <a:avLst/>
          </a:prstGeom>
          <a:noFill/>
          <a:ln w="19050" cap="flat" cmpd="sng" algn="ctr">
            <a:solidFill>
              <a:srgbClr val="00B0F0"/>
            </a:solidFill>
            <a:prstDash val="solid"/>
            <a:round/>
            <a:headEnd type="none" w="med" len="med"/>
            <a:tailEnd type="triangle"/>
          </a:ln>
          <a:effectLst/>
        </p:spPr>
      </p:cxnSp>
      <p:sp>
        <p:nvSpPr>
          <p:cNvPr id="44" name="文本框 43"/>
          <p:cNvSpPr txBox="1"/>
          <p:nvPr/>
        </p:nvSpPr>
        <p:spPr>
          <a:xfrm>
            <a:off x="2353214" y="4809966"/>
            <a:ext cx="1040670" cy="307777"/>
          </a:xfrm>
          <a:prstGeom prst="rect">
            <a:avLst/>
          </a:prstGeom>
          <a:noFill/>
        </p:spPr>
        <p:txBody>
          <a:bodyPr wrap="none" rtlCol="0">
            <a:spAutoFit/>
          </a:bodyPr>
          <a:lstStyle/>
          <a:p>
            <a:r>
              <a:rPr lang="ru-RU" sz="1400" dirty="0"/>
              <a:t>Привязка</a:t>
            </a:r>
          </a:p>
        </p:txBody>
      </p:sp>
      <p:cxnSp>
        <p:nvCxnSpPr>
          <p:cNvPr id="54" name="直接箭头连接符 53"/>
          <p:cNvCxnSpPr>
            <a:stCxn id="40" idx="3"/>
            <a:endCxn id="41" idx="1"/>
          </p:cNvCxnSpPr>
          <p:nvPr/>
        </p:nvCxnSpPr>
        <p:spPr>
          <a:xfrm flipV="1">
            <a:off x="5409128" y="5941713"/>
            <a:ext cx="339139" cy="141"/>
          </a:xfrm>
          <a:prstGeom prst="straightConnector1">
            <a:avLst/>
          </a:prstGeom>
          <a:ln w="12700">
            <a:solidFill>
              <a:schemeClr val="tx1"/>
            </a:solidFill>
            <a:prstDash val="dash"/>
            <a:headEnd type="none" w="med" len="med"/>
            <a:tailEnd type="triangle"/>
          </a:ln>
        </p:spPr>
        <p:style>
          <a:lnRef idx="1">
            <a:schemeClr val="accent1"/>
          </a:lnRef>
          <a:fillRef idx="0">
            <a:schemeClr val="accent1"/>
          </a:fillRef>
          <a:effectRef idx="0">
            <a:schemeClr val="accent1"/>
          </a:effectRef>
          <a:fontRef idx="minor">
            <a:schemeClr val="tx1"/>
          </a:fontRef>
        </p:style>
      </p:cxnSp>
      <p:sp>
        <p:nvSpPr>
          <p:cNvPr id="62" name="五边形 61"/>
          <p:cNvSpPr/>
          <p:nvPr/>
        </p:nvSpPr>
        <p:spPr bwMode="auto">
          <a:xfrm>
            <a:off x="8148115" y="87153"/>
            <a:ext cx="900100" cy="283663"/>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Подключение AP</a:t>
            </a:r>
          </a:p>
        </p:txBody>
      </p:sp>
      <p:sp>
        <p:nvSpPr>
          <p:cNvPr id="63" name="燕尾形 62"/>
          <p:cNvSpPr/>
          <p:nvPr/>
        </p:nvSpPr>
        <p:spPr bwMode="auto">
          <a:xfrm>
            <a:off x="8964285" y="87153"/>
            <a:ext cx="1080000" cy="283663"/>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b="1">
                <a:solidFill>
                  <a:srgbClr val="FFFFFF"/>
                </a:solidFill>
                <a:latin typeface="Huawei Sans" panose="020C0503030203020204" pitchFamily="34" charset="0"/>
              </a:rPr>
              <a:t>Передача конфигурации</a:t>
            </a:r>
          </a:p>
        </p:txBody>
      </p:sp>
      <p:sp>
        <p:nvSpPr>
          <p:cNvPr id="64" name="燕尾形 63"/>
          <p:cNvSpPr/>
          <p:nvPr/>
        </p:nvSpPr>
        <p:spPr bwMode="auto">
          <a:xfrm>
            <a:off x="9960355" y="87153"/>
            <a:ext cx="108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Подключение STA</a:t>
            </a:r>
          </a:p>
        </p:txBody>
      </p:sp>
      <p:sp>
        <p:nvSpPr>
          <p:cNvPr id="65" name="燕尾形 64"/>
          <p:cNvSpPr/>
          <p:nvPr/>
        </p:nvSpPr>
        <p:spPr bwMode="auto">
          <a:xfrm>
            <a:off x="10956425" y="87153"/>
            <a:ext cx="108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Передача данных</a:t>
            </a:r>
          </a:p>
        </p:txBody>
      </p:sp>
    </p:spTree>
    <p:extLst>
      <p:ext uri="{BB962C8B-B14F-4D97-AF65-F5344CB8AC3E}">
        <p14:creationId xmlns:p14="http://schemas.microsoft.com/office/powerpoint/2010/main" val="419290061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ru-RU" b="1">
                <a:latin typeface="Huawei Sans" panose="020C0503030203020204" pitchFamily="34" charset="0"/>
              </a:rPr>
              <a:t>Общие сведения о WLAN</a:t>
            </a:r>
          </a:p>
          <a:p>
            <a:r>
              <a:rPr lang="ru-RU">
                <a:solidFill>
                  <a:schemeClr val="bg1">
                    <a:lumMod val="50000"/>
                  </a:schemeClr>
                </a:solidFill>
                <a:latin typeface="Huawei Sans" panose="020C0503030203020204" pitchFamily="34" charset="0"/>
              </a:rPr>
              <a:t>Основные концепции WLAN</a:t>
            </a:r>
          </a:p>
          <a:p>
            <a:r>
              <a:rPr lang="ru-RU">
                <a:solidFill>
                  <a:schemeClr val="bg1">
                    <a:lumMod val="50000"/>
                  </a:schemeClr>
                </a:solidFill>
                <a:latin typeface="Huawei Sans" panose="020C0503030203020204" pitchFamily="34" charset="0"/>
              </a:rPr>
              <a:t>Основы WLAN</a:t>
            </a:r>
          </a:p>
          <a:p>
            <a:r>
              <a:rPr lang="ru-RU">
                <a:solidFill>
                  <a:schemeClr val="bg1">
                    <a:lumMod val="50000"/>
                  </a:schemeClr>
                </a:solidFill>
                <a:latin typeface="Huawei Sans" panose="020C0503030203020204" pitchFamily="34" charset="0"/>
              </a:rPr>
              <a:t>Конфигурирование параметров WLAN</a:t>
            </a:r>
          </a:p>
          <a:p>
            <a:r>
              <a:rPr lang="ru-RU">
                <a:solidFill>
                  <a:schemeClr val="bg1">
                    <a:lumMod val="50000"/>
                  </a:schemeClr>
                </a:solidFill>
                <a:latin typeface="Huawei Sans" panose="020C0503030203020204" pitchFamily="34" charset="0"/>
              </a:rPr>
              <a:t>Решения WLAN нового поколения</a:t>
            </a:r>
          </a:p>
          <a:p>
            <a:endParaRPr lang="en-US" altLang="zh-CN"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149269569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9818119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ru-RU"/>
              <a:t>Профиль VAP</a:t>
            </a:r>
          </a:p>
        </p:txBody>
      </p:sp>
      <p:sp>
        <p:nvSpPr>
          <p:cNvPr id="3" name="圆角矩形 2"/>
          <p:cNvSpPr/>
          <p:nvPr/>
        </p:nvSpPr>
        <p:spPr>
          <a:xfrm>
            <a:off x="503393" y="3569730"/>
            <a:ext cx="1555597" cy="522779"/>
          </a:xfrm>
          <a:prstGeom prst="roundRect">
            <a:avLst>
              <a:gd name="adj" fmla="val 4298"/>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a:solidFill>
                  <a:schemeClr val="tx1"/>
                </a:solidFill>
                <a:latin typeface="Huawei Sans" panose="020C0503030203020204" pitchFamily="34" charset="0"/>
                <a:ea typeface="方正兰亭黑简体" panose="02000000000000000000" pitchFamily="2" charset="-122"/>
              </a:rPr>
              <a:t>Профиль VAP</a:t>
            </a:r>
          </a:p>
        </p:txBody>
      </p:sp>
      <p:cxnSp>
        <p:nvCxnSpPr>
          <p:cNvPr id="4" name="直接箭头连接符 3"/>
          <p:cNvCxnSpPr/>
          <p:nvPr/>
        </p:nvCxnSpPr>
        <p:spPr>
          <a:xfrm>
            <a:off x="2058992" y="3814389"/>
            <a:ext cx="345628" cy="0"/>
          </a:xfrm>
          <a:prstGeom prst="straightConnector1">
            <a:avLst/>
          </a:prstGeom>
          <a:noFill/>
          <a:ln w="19050" cap="flat" cmpd="sng" algn="ctr">
            <a:solidFill>
              <a:srgbClr val="00B0F0"/>
            </a:solidFill>
            <a:prstDash val="solid"/>
            <a:round/>
            <a:headEnd type="none" w="med" len="med"/>
            <a:tailEnd type="none" w="med" len="med"/>
          </a:ln>
          <a:effectLst/>
        </p:spPr>
      </p:cxnSp>
      <p:cxnSp>
        <p:nvCxnSpPr>
          <p:cNvPr id="5" name="直接连接符 4"/>
          <p:cNvCxnSpPr/>
          <p:nvPr/>
        </p:nvCxnSpPr>
        <p:spPr>
          <a:xfrm>
            <a:off x="2404620" y="2203676"/>
            <a:ext cx="0" cy="3264430"/>
          </a:xfrm>
          <a:prstGeom prst="line">
            <a:avLst/>
          </a:prstGeom>
          <a:noFill/>
          <a:ln w="19050" cap="flat" cmpd="sng" algn="ctr">
            <a:solidFill>
              <a:srgbClr val="00B0F0"/>
            </a:solidFill>
            <a:prstDash val="solid"/>
            <a:round/>
            <a:headEnd type="none" w="med" len="med"/>
            <a:tailEnd type="none" w="med" len="med"/>
          </a:ln>
          <a:effectLst/>
        </p:spPr>
      </p:cxnSp>
      <p:cxnSp>
        <p:nvCxnSpPr>
          <p:cNvPr id="6" name="直接箭头连接符 5"/>
          <p:cNvCxnSpPr/>
          <p:nvPr/>
        </p:nvCxnSpPr>
        <p:spPr>
          <a:xfrm flipH="1">
            <a:off x="2418311" y="2183991"/>
            <a:ext cx="935091" cy="0"/>
          </a:xfrm>
          <a:prstGeom prst="straightConnector1">
            <a:avLst/>
          </a:prstGeom>
          <a:noFill/>
          <a:ln w="19050" cap="flat" cmpd="sng" algn="ctr">
            <a:solidFill>
              <a:srgbClr val="00B0F0"/>
            </a:solidFill>
            <a:prstDash val="solid"/>
            <a:round/>
            <a:headEnd type="none" w="med" len="med"/>
            <a:tailEnd type="triangle"/>
          </a:ln>
          <a:effectLst/>
        </p:spPr>
      </p:cxnSp>
      <p:sp>
        <p:nvSpPr>
          <p:cNvPr id="7" name="圆角矩形 6"/>
          <p:cNvSpPr/>
          <p:nvPr/>
        </p:nvSpPr>
        <p:spPr>
          <a:xfrm>
            <a:off x="3353402" y="1793637"/>
            <a:ext cx="2055726" cy="781113"/>
          </a:xfrm>
          <a:prstGeom prst="roundRect">
            <a:avLst>
              <a:gd name="adj" fmla="val 4298"/>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a:solidFill>
                  <a:schemeClr val="tx1"/>
                </a:solidFill>
                <a:latin typeface="Huawei Sans" panose="020C0503030203020204" pitchFamily="34" charset="0"/>
                <a:ea typeface="方正兰亭黑简体" panose="02000000000000000000" pitchFamily="2" charset="-122"/>
              </a:rPr>
              <a:t>Создание </a:t>
            </a:r>
          </a:p>
          <a:p>
            <a:pPr algn="ctr"/>
            <a:r>
              <a:rPr lang="ru-RU" sz="1600" dirty="0">
                <a:solidFill>
                  <a:schemeClr val="tx1"/>
                </a:solidFill>
                <a:latin typeface="Huawei Sans" panose="020C0503030203020204" pitchFamily="34" charset="0"/>
                <a:ea typeface="方正兰亭黑简体" panose="02000000000000000000" pitchFamily="2" charset="-122"/>
              </a:rPr>
              <a:t>профиля SSID</a:t>
            </a:r>
          </a:p>
        </p:txBody>
      </p:sp>
      <p:sp>
        <p:nvSpPr>
          <p:cNvPr id="8" name="圆角矩形 7"/>
          <p:cNvSpPr/>
          <p:nvPr/>
        </p:nvSpPr>
        <p:spPr>
          <a:xfrm>
            <a:off x="3353402" y="2884329"/>
            <a:ext cx="2055726" cy="781113"/>
          </a:xfrm>
          <a:prstGeom prst="roundRect">
            <a:avLst>
              <a:gd name="adj" fmla="val 4298"/>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a:solidFill>
                  <a:schemeClr val="tx1"/>
                </a:solidFill>
                <a:latin typeface="Huawei Sans" panose="020C0503030203020204" pitchFamily="34" charset="0"/>
                <a:ea typeface="方正兰亭黑简体" panose="02000000000000000000" pitchFamily="2" charset="-122"/>
              </a:rPr>
              <a:t>Создание </a:t>
            </a:r>
          </a:p>
          <a:p>
            <a:pPr algn="ctr"/>
            <a:r>
              <a:rPr lang="ru-RU" sz="1600" dirty="0">
                <a:solidFill>
                  <a:schemeClr val="tx1"/>
                </a:solidFill>
                <a:latin typeface="Huawei Sans" panose="020C0503030203020204" pitchFamily="34" charset="0"/>
                <a:ea typeface="方正兰亭黑简体" panose="02000000000000000000" pitchFamily="2" charset="-122"/>
              </a:rPr>
              <a:t>профиля безопасности</a:t>
            </a:r>
          </a:p>
        </p:txBody>
      </p:sp>
      <p:sp>
        <p:nvSpPr>
          <p:cNvPr id="9" name="圆角矩形 8"/>
          <p:cNvSpPr/>
          <p:nvPr/>
        </p:nvSpPr>
        <p:spPr>
          <a:xfrm>
            <a:off x="5748266" y="3012807"/>
            <a:ext cx="6000821" cy="784843"/>
          </a:xfrm>
          <a:prstGeom prst="roundRect">
            <a:avLst>
              <a:gd name="adj" fmla="val 2303"/>
            </a:avLst>
          </a:prstGeom>
          <a:solidFill>
            <a:srgbClr val="F3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indent="-180000">
              <a:lnSpc>
                <a:spcPts val="2200"/>
              </a:lnSpc>
              <a:buFont typeface="Arial" panose="020B0604020202020204" pitchFamily="34" charset="0"/>
              <a:buChar char="•"/>
            </a:pPr>
            <a:r>
              <a:rPr lang="ru-RU" sz="1400" dirty="0">
                <a:solidFill>
                  <a:schemeClr val="tx1"/>
                </a:solidFill>
              </a:rPr>
              <a:t>Политики безопасности WLAN создаются для аутентификации STA и шифрования пользовательских пакетов, обеспечивая защиту WLAN и пользователей.</a:t>
            </a:r>
          </a:p>
        </p:txBody>
      </p:sp>
      <p:sp>
        <p:nvSpPr>
          <p:cNvPr id="10" name="圆角矩形 9"/>
          <p:cNvSpPr/>
          <p:nvPr/>
        </p:nvSpPr>
        <p:spPr>
          <a:xfrm>
            <a:off x="3353402" y="3975021"/>
            <a:ext cx="2055726" cy="781113"/>
          </a:xfrm>
          <a:prstGeom prst="roundRect">
            <a:avLst>
              <a:gd name="adj" fmla="val 4298"/>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a:solidFill>
                  <a:schemeClr val="tx1"/>
                </a:solidFill>
                <a:latin typeface="Huawei Sans" panose="020C0503030203020204" pitchFamily="34" charset="0"/>
                <a:ea typeface="方正兰亭黑简体" panose="02000000000000000000" pitchFamily="2" charset="-122"/>
              </a:rPr>
              <a:t>Настройка режима передачи данных</a:t>
            </a:r>
          </a:p>
        </p:txBody>
      </p:sp>
      <p:sp>
        <p:nvSpPr>
          <p:cNvPr id="11" name="圆角矩形 10"/>
          <p:cNvSpPr/>
          <p:nvPr/>
        </p:nvSpPr>
        <p:spPr>
          <a:xfrm>
            <a:off x="5748266" y="4103111"/>
            <a:ext cx="6000821" cy="522000"/>
          </a:xfrm>
          <a:prstGeom prst="roundRect">
            <a:avLst>
              <a:gd name="adj" fmla="val 2303"/>
            </a:avLst>
          </a:prstGeom>
          <a:solidFill>
            <a:srgbClr val="F3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indent="-180000">
              <a:lnSpc>
                <a:spcPts val="2200"/>
              </a:lnSpc>
              <a:buFont typeface="Arial" panose="020B0604020202020204" pitchFamily="34" charset="0"/>
              <a:buChar char="•"/>
            </a:pPr>
            <a:r>
              <a:rPr lang="ru-RU" sz="1400">
                <a:solidFill>
                  <a:schemeClr val="tx1"/>
                </a:solidFill>
                <a:latin typeface="Huawei Sans" panose="020C0503030203020204" pitchFamily="34" charset="0"/>
                <a:ea typeface="方正兰亭黑简体" panose="02000000000000000000" pitchFamily="2" charset="-122"/>
              </a:rPr>
              <a:t>По WLAN передаются управляющие пакеты и пакеты данных.</a:t>
            </a:r>
          </a:p>
        </p:txBody>
      </p:sp>
      <p:sp>
        <p:nvSpPr>
          <p:cNvPr id="12" name="圆角矩形 11"/>
          <p:cNvSpPr/>
          <p:nvPr/>
        </p:nvSpPr>
        <p:spPr>
          <a:xfrm>
            <a:off x="3353402" y="5065714"/>
            <a:ext cx="2055726" cy="781113"/>
          </a:xfrm>
          <a:prstGeom prst="roundRect">
            <a:avLst>
              <a:gd name="adj" fmla="val 4298"/>
            </a:avLst>
          </a:prstGeom>
          <a:solidFill>
            <a:srgbClr val="F4FBF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a:solidFill>
                  <a:schemeClr val="tx1"/>
                </a:solidFill>
                <a:latin typeface="Huawei Sans" panose="020C0503030203020204" pitchFamily="34" charset="0"/>
                <a:ea typeface="方正兰亭黑简体" panose="02000000000000000000" pitchFamily="2" charset="-122"/>
              </a:rPr>
              <a:t>Настройка сервисных VLAN</a:t>
            </a:r>
          </a:p>
        </p:txBody>
      </p:sp>
      <p:sp>
        <p:nvSpPr>
          <p:cNvPr id="13" name="圆角矩形 12"/>
          <p:cNvSpPr/>
          <p:nvPr/>
        </p:nvSpPr>
        <p:spPr>
          <a:xfrm>
            <a:off x="5748267" y="5190978"/>
            <a:ext cx="6010336" cy="522000"/>
          </a:xfrm>
          <a:prstGeom prst="roundRect">
            <a:avLst>
              <a:gd name="adj" fmla="val 2303"/>
            </a:avLst>
          </a:prstGeom>
          <a:solidFill>
            <a:srgbClr val="F3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indent="-180000">
              <a:lnSpc>
                <a:spcPts val="2200"/>
              </a:lnSpc>
              <a:buFont typeface="Arial" panose="020B0604020202020204" pitchFamily="34" charset="0"/>
              <a:buChar char="•"/>
            </a:pPr>
            <a:r>
              <a:rPr lang="ru-RU" sz="1400">
                <a:solidFill>
                  <a:schemeClr val="tx1"/>
                </a:solidFill>
              </a:rPr>
              <a:t>В пакетах данных уровня 2, передаваемых от VAP к AP, содержатся идентификаторы сервисной VLAN.</a:t>
            </a:r>
          </a:p>
        </p:txBody>
      </p:sp>
      <p:sp>
        <p:nvSpPr>
          <p:cNvPr id="14" name="圆角矩形 13"/>
          <p:cNvSpPr/>
          <p:nvPr/>
        </p:nvSpPr>
        <p:spPr>
          <a:xfrm>
            <a:off x="5748266" y="1620774"/>
            <a:ext cx="6000821" cy="1132921"/>
          </a:xfrm>
          <a:prstGeom prst="roundRect">
            <a:avLst>
              <a:gd name="adj" fmla="val 2303"/>
            </a:avLst>
          </a:prstGeom>
          <a:solidFill>
            <a:srgbClr val="F3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0000" indent="-180000">
              <a:lnSpc>
                <a:spcPts val="2200"/>
              </a:lnSpc>
              <a:buFont typeface="Arial" panose="020B0604020202020204" pitchFamily="34" charset="0"/>
              <a:buChar char="•"/>
            </a:pPr>
            <a:r>
              <a:rPr lang="ru-RU" sz="1400" dirty="0">
                <a:solidFill>
                  <a:schemeClr val="tx1"/>
                </a:solidFill>
              </a:rPr>
              <a:t>SSID определяет беспроводную сеть. При поиске доступных беспроводных сетей на экране устройства вы видите их идентификаторы SSID.</a:t>
            </a:r>
          </a:p>
          <a:p>
            <a:pPr marL="180000" indent="-180000">
              <a:lnSpc>
                <a:spcPts val="2200"/>
              </a:lnSpc>
              <a:buFont typeface="Arial" panose="020B0604020202020204" pitchFamily="34" charset="0"/>
              <a:buChar char="•"/>
            </a:pPr>
            <a:r>
              <a:rPr lang="ru-RU" sz="1400" dirty="0">
                <a:solidFill>
                  <a:schemeClr val="tx1"/>
                </a:solidFill>
              </a:rPr>
              <a:t>Профиль SSID используется для настройки имени SSID WLAN.</a:t>
            </a:r>
          </a:p>
        </p:txBody>
      </p:sp>
      <p:sp>
        <p:nvSpPr>
          <p:cNvPr id="15" name="文本框 14"/>
          <p:cNvSpPr txBox="1"/>
          <p:nvPr/>
        </p:nvSpPr>
        <p:spPr>
          <a:xfrm>
            <a:off x="2353214" y="1883022"/>
            <a:ext cx="1040670" cy="307777"/>
          </a:xfrm>
          <a:prstGeom prst="rect">
            <a:avLst/>
          </a:prstGeom>
          <a:noFill/>
        </p:spPr>
        <p:txBody>
          <a:bodyPr wrap="none" rtlCol="0">
            <a:spAutoFit/>
          </a:bodyPr>
          <a:lstStyle/>
          <a:p>
            <a:r>
              <a:rPr lang="ru-RU" sz="1400" dirty="0"/>
              <a:t>Привязка</a:t>
            </a:r>
          </a:p>
        </p:txBody>
      </p:sp>
      <p:cxnSp>
        <p:nvCxnSpPr>
          <p:cNvPr id="16" name="直接箭头连接符 15"/>
          <p:cNvCxnSpPr/>
          <p:nvPr/>
        </p:nvCxnSpPr>
        <p:spPr>
          <a:xfrm flipH="1">
            <a:off x="2418311" y="3265815"/>
            <a:ext cx="935091" cy="0"/>
          </a:xfrm>
          <a:prstGeom prst="straightConnector1">
            <a:avLst/>
          </a:prstGeom>
          <a:noFill/>
          <a:ln w="19050" cap="flat" cmpd="sng" algn="ctr">
            <a:solidFill>
              <a:srgbClr val="00B0F0"/>
            </a:solidFill>
            <a:prstDash val="solid"/>
            <a:round/>
            <a:headEnd type="none" w="med" len="med"/>
            <a:tailEnd type="triangle"/>
          </a:ln>
          <a:effectLst/>
        </p:spPr>
      </p:cxnSp>
      <p:cxnSp>
        <p:nvCxnSpPr>
          <p:cNvPr id="17" name="直接箭头连接符 16"/>
          <p:cNvCxnSpPr/>
          <p:nvPr/>
        </p:nvCxnSpPr>
        <p:spPr>
          <a:xfrm flipH="1">
            <a:off x="2418311" y="4373400"/>
            <a:ext cx="935091" cy="0"/>
          </a:xfrm>
          <a:prstGeom prst="straightConnector1">
            <a:avLst/>
          </a:prstGeom>
          <a:noFill/>
          <a:ln w="19050" cap="flat" cmpd="sng" algn="ctr">
            <a:solidFill>
              <a:srgbClr val="00B0F0"/>
            </a:solidFill>
            <a:prstDash val="solid"/>
            <a:round/>
            <a:headEnd type="none" w="med" len="med"/>
            <a:tailEnd type="none" w="med" len="med"/>
          </a:ln>
          <a:effectLst/>
        </p:spPr>
      </p:cxnSp>
      <p:sp>
        <p:nvSpPr>
          <p:cNvPr id="18" name="文本框 17"/>
          <p:cNvSpPr txBox="1"/>
          <p:nvPr/>
        </p:nvSpPr>
        <p:spPr>
          <a:xfrm>
            <a:off x="2353214" y="2949895"/>
            <a:ext cx="1040670" cy="307777"/>
          </a:xfrm>
          <a:prstGeom prst="rect">
            <a:avLst/>
          </a:prstGeom>
          <a:noFill/>
        </p:spPr>
        <p:txBody>
          <a:bodyPr wrap="none" rtlCol="0">
            <a:spAutoFit/>
          </a:bodyPr>
          <a:lstStyle/>
          <a:p>
            <a:r>
              <a:rPr lang="ru-RU" sz="1400" dirty="0"/>
              <a:t>Привязка</a:t>
            </a:r>
          </a:p>
        </p:txBody>
      </p:sp>
      <p:cxnSp>
        <p:nvCxnSpPr>
          <p:cNvPr id="20" name="直接箭头连接符 19"/>
          <p:cNvCxnSpPr>
            <a:stCxn id="7" idx="3"/>
            <a:endCxn id="14" idx="1"/>
          </p:cNvCxnSpPr>
          <p:nvPr/>
        </p:nvCxnSpPr>
        <p:spPr>
          <a:xfrm>
            <a:off x="5409128" y="2184194"/>
            <a:ext cx="339138" cy="3041"/>
          </a:xfrm>
          <a:prstGeom prst="straightConnector1">
            <a:avLst/>
          </a:prstGeom>
          <a:ln w="12700">
            <a:solidFill>
              <a:schemeClr val="tx1"/>
            </a:solidFill>
            <a:prstDash val="dash"/>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a:stCxn id="8" idx="3"/>
            <a:endCxn id="9" idx="1"/>
          </p:cNvCxnSpPr>
          <p:nvPr/>
        </p:nvCxnSpPr>
        <p:spPr>
          <a:xfrm>
            <a:off x="5409128" y="3274886"/>
            <a:ext cx="339138" cy="130343"/>
          </a:xfrm>
          <a:prstGeom prst="straightConnector1">
            <a:avLst/>
          </a:prstGeom>
          <a:ln w="12700">
            <a:solidFill>
              <a:schemeClr val="tx1"/>
            </a:solidFill>
            <a:prstDash val="dash"/>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a:stCxn id="10" idx="3"/>
            <a:endCxn id="11" idx="1"/>
          </p:cNvCxnSpPr>
          <p:nvPr/>
        </p:nvCxnSpPr>
        <p:spPr>
          <a:xfrm flipV="1">
            <a:off x="5409128" y="4364111"/>
            <a:ext cx="339138" cy="1467"/>
          </a:xfrm>
          <a:prstGeom prst="straightConnector1">
            <a:avLst/>
          </a:prstGeom>
          <a:ln w="12700">
            <a:solidFill>
              <a:schemeClr val="tx1"/>
            </a:solidFill>
            <a:prstDash val="dash"/>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a:stCxn id="12" idx="3"/>
            <a:endCxn id="13" idx="1"/>
          </p:cNvCxnSpPr>
          <p:nvPr/>
        </p:nvCxnSpPr>
        <p:spPr>
          <a:xfrm flipV="1">
            <a:off x="5409128" y="5451978"/>
            <a:ext cx="339139" cy="4293"/>
          </a:xfrm>
          <a:prstGeom prst="straightConnector1">
            <a:avLst/>
          </a:prstGeom>
          <a:ln w="12700">
            <a:solidFill>
              <a:schemeClr val="tx1"/>
            </a:solidFill>
            <a:prstDash val="dash"/>
            <a:headEnd type="none" w="med" len="med"/>
            <a:tailEnd type="triangle"/>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p:nvPr/>
        </p:nvCxnSpPr>
        <p:spPr>
          <a:xfrm flipH="1">
            <a:off x="2418311" y="5468106"/>
            <a:ext cx="935091" cy="0"/>
          </a:xfrm>
          <a:prstGeom prst="straightConnector1">
            <a:avLst/>
          </a:prstGeom>
          <a:noFill/>
          <a:ln w="19050" cap="flat" cmpd="sng" algn="ctr">
            <a:solidFill>
              <a:srgbClr val="00B0F0"/>
            </a:solidFill>
            <a:prstDash val="solid"/>
            <a:round/>
            <a:headEnd type="none" w="med" len="med"/>
            <a:tailEnd type="none" w="med" len="med"/>
          </a:ln>
          <a:effectLst/>
        </p:spPr>
      </p:cxnSp>
      <p:sp>
        <p:nvSpPr>
          <p:cNvPr id="36" name="五边形 35"/>
          <p:cNvSpPr/>
          <p:nvPr/>
        </p:nvSpPr>
        <p:spPr bwMode="auto">
          <a:xfrm>
            <a:off x="8148115" y="87153"/>
            <a:ext cx="900100" cy="283663"/>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Подключение AP</a:t>
            </a:r>
          </a:p>
        </p:txBody>
      </p:sp>
      <p:sp>
        <p:nvSpPr>
          <p:cNvPr id="37" name="燕尾形 36"/>
          <p:cNvSpPr/>
          <p:nvPr/>
        </p:nvSpPr>
        <p:spPr bwMode="auto">
          <a:xfrm>
            <a:off x="8964285" y="87153"/>
            <a:ext cx="1080000" cy="283663"/>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b="1">
                <a:solidFill>
                  <a:srgbClr val="FFFFFF"/>
                </a:solidFill>
                <a:latin typeface="Huawei Sans" panose="020C0503030203020204" pitchFamily="34" charset="0"/>
              </a:rPr>
              <a:t>Передача конфигурации</a:t>
            </a:r>
          </a:p>
        </p:txBody>
      </p:sp>
      <p:sp>
        <p:nvSpPr>
          <p:cNvPr id="38" name="燕尾形 37"/>
          <p:cNvSpPr/>
          <p:nvPr/>
        </p:nvSpPr>
        <p:spPr bwMode="auto">
          <a:xfrm>
            <a:off x="9960355" y="87153"/>
            <a:ext cx="108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Подключение STA</a:t>
            </a:r>
          </a:p>
        </p:txBody>
      </p:sp>
      <p:sp>
        <p:nvSpPr>
          <p:cNvPr id="39" name="燕尾形 38"/>
          <p:cNvSpPr/>
          <p:nvPr/>
        </p:nvSpPr>
        <p:spPr bwMode="auto">
          <a:xfrm>
            <a:off x="10956425" y="87153"/>
            <a:ext cx="1080000" cy="283663"/>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Передача данных</a:t>
            </a:r>
          </a:p>
        </p:txBody>
      </p:sp>
    </p:spTree>
    <p:extLst>
      <p:ext uri="{BB962C8B-B14F-4D97-AF65-F5344CB8AC3E}">
        <p14:creationId xmlns:p14="http://schemas.microsoft.com/office/powerpoint/2010/main" val="389614636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547969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圆角矩形 88"/>
          <p:cNvSpPr/>
          <p:nvPr/>
        </p:nvSpPr>
        <p:spPr>
          <a:xfrm>
            <a:off x="5628573" y="2372633"/>
            <a:ext cx="5713930" cy="3473808"/>
          </a:xfrm>
          <a:prstGeom prst="roundRect">
            <a:avLst>
              <a:gd name="adj" fmla="val 2222"/>
            </a:avLst>
          </a:prstGeom>
          <a:no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L="342900" indent="-342900">
              <a:lnSpc>
                <a:spcPts val="2400"/>
              </a:lnSpc>
              <a:buFont typeface="+mj-lt"/>
              <a:buAutoNum type="arabicPeriod"/>
            </a:pPr>
            <a:endParaRPr lang="en-US" altLang="zh-CN" sz="1400" dirty="0">
              <a:solidFill>
                <a:prstClr val="black"/>
              </a:solidFill>
              <a:latin typeface="Huawei Sans" panose="020C0503030203020204" pitchFamily="34" charset="0"/>
            </a:endParaRPr>
          </a:p>
        </p:txBody>
      </p:sp>
      <p:sp>
        <p:nvSpPr>
          <p:cNvPr id="3" name="标题 2"/>
          <p:cNvSpPr>
            <a:spLocks noGrp="1"/>
          </p:cNvSpPr>
          <p:nvPr>
            <p:ph type="title"/>
          </p:nvPr>
        </p:nvSpPr>
        <p:spPr/>
        <p:txBody>
          <a:bodyPr/>
          <a:lstStyle/>
          <a:p>
            <a:r>
              <a:rPr lang="ru-RU" dirty="0"/>
              <a:t>Процесс</a:t>
            </a:r>
            <a:r>
              <a:rPr lang="ru-RU" dirty="0">
                <a:solidFill>
                  <a:srgbClr val="FF0000"/>
                </a:solidFill>
              </a:rPr>
              <a:t> </a:t>
            </a:r>
            <a:r>
              <a:rPr lang="ru-RU" dirty="0"/>
              <a:t>работы</a:t>
            </a:r>
            <a:r>
              <a:rPr lang="ru-RU" dirty="0">
                <a:solidFill>
                  <a:srgbClr val="FF0000"/>
                </a:solidFill>
              </a:rPr>
              <a:t> </a:t>
            </a:r>
            <a:r>
              <a:rPr lang="ru-RU" dirty="0"/>
              <a:t>WLAN: Этап 3</a:t>
            </a:r>
          </a:p>
        </p:txBody>
      </p:sp>
      <p:sp>
        <p:nvSpPr>
          <p:cNvPr id="51" name="五边形 50"/>
          <p:cNvSpPr/>
          <p:nvPr/>
        </p:nvSpPr>
        <p:spPr bwMode="auto">
          <a:xfrm>
            <a:off x="8148115" y="122424"/>
            <a:ext cx="900100" cy="284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Подключение AP</a:t>
            </a:r>
          </a:p>
        </p:txBody>
      </p:sp>
      <p:sp>
        <p:nvSpPr>
          <p:cNvPr id="53" name="燕尾形 52"/>
          <p:cNvSpPr/>
          <p:nvPr/>
        </p:nvSpPr>
        <p:spPr bwMode="auto">
          <a:xfrm>
            <a:off x="8964285"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Передача конфигурации</a:t>
            </a:r>
          </a:p>
        </p:txBody>
      </p:sp>
      <p:sp>
        <p:nvSpPr>
          <p:cNvPr id="54" name="燕尾形 53"/>
          <p:cNvSpPr/>
          <p:nvPr/>
        </p:nvSpPr>
        <p:spPr bwMode="auto">
          <a:xfrm>
            <a:off x="9960355" y="122424"/>
            <a:ext cx="1080000" cy="284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b="1">
                <a:solidFill>
                  <a:srgbClr val="FFFFFF"/>
                </a:solidFill>
                <a:latin typeface="Huawei Sans" panose="020C0503030203020204" pitchFamily="34" charset="0"/>
              </a:rPr>
              <a:t>Подключение STA</a:t>
            </a:r>
          </a:p>
        </p:txBody>
      </p:sp>
      <p:sp>
        <p:nvSpPr>
          <p:cNvPr id="55" name="燕尾形 54"/>
          <p:cNvSpPr/>
          <p:nvPr/>
        </p:nvSpPr>
        <p:spPr bwMode="auto">
          <a:xfrm>
            <a:off x="10956425"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Передача данных</a:t>
            </a:r>
          </a:p>
        </p:txBody>
      </p:sp>
      <p:sp>
        <p:nvSpPr>
          <p:cNvPr id="87" name="圆角矩形 86"/>
          <p:cNvSpPr/>
          <p:nvPr/>
        </p:nvSpPr>
        <p:spPr>
          <a:xfrm>
            <a:off x="5898053" y="3969094"/>
            <a:ext cx="5204080" cy="1218616"/>
          </a:xfrm>
          <a:prstGeom prst="roundRect">
            <a:avLst>
              <a:gd name="adj" fmla="val 0"/>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lvl="0"/>
            <a:r>
              <a:rPr lang="ru-RU" sz="1400" dirty="0">
                <a:solidFill>
                  <a:prstClr val="black"/>
                </a:solidFill>
                <a:latin typeface="Huawei Sans" panose="020C0503030203020204" pitchFamily="34" charset="0"/>
              </a:rPr>
              <a:t>После установления туннелей CAPWAP пользователи получают доступ к WLAN.</a:t>
            </a:r>
          </a:p>
          <a:p>
            <a:pPr lvl="0"/>
            <a:r>
              <a:rPr lang="ru-RU" sz="1400" dirty="0">
                <a:solidFill>
                  <a:prstClr val="black"/>
                </a:solidFill>
                <a:latin typeface="Huawei Sans" panose="020C0503030203020204" pitchFamily="34" charset="0"/>
              </a:rPr>
              <a:t>Процесс получения доступа STA состоит из шести этапов: сканирование, аутентификация канала, ассоциация, аутентификация доступа, DHCP и аутентификация пользователя.</a:t>
            </a:r>
          </a:p>
        </p:txBody>
      </p:sp>
      <p:sp>
        <p:nvSpPr>
          <p:cNvPr id="88" name="圆角矩形 87"/>
          <p:cNvSpPr/>
          <p:nvPr/>
        </p:nvSpPr>
        <p:spPr>
          <a:xfrm>
            <a:off x="5628573" y="1881806"/>
            <a:ext cx="5713930" cy="364249"/>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ru-RU" b="1">
                <a:solidFill>
                  <a:prstClr val="white"/>
                </a:solidFill>
                <a:latin typeface="Huawei Sans" panose="020C0503030203020204" pitchFamily="34" charset="0"/>
              </a:rPr>
              <a:t>Рабочий процесс WLAN</a:t>
            </a:r>
          </a:p>
        </p:txBody>
      </p:sp>
      <p:sp>
        <p:nvSpPr>
          <p:cNvPr id="90" name="圆角矩形 89"/>
          <p:cNvSpPr/>
          <p:nvPr/>
        </p:nvSpPr>
        <p:spPr>
          <a:xfrm>
            <a:off x="5868941" y="2574790"/>
            <a:ext cx="5233192" cy="364249"/>
          </a:xfrm>
          <a:prstGeom prst="roundRect">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504000" tIns="0" rIns="0" bIns="0" numCol="1" spcCol="0" rtlCol="0" fromWordArt="0" anchor="ctr" anchorCtr="0" forceAA="0" compatLnSpc="1">
            <a:prstTxWarp prst="textNoShape">
              <a:avLst/>
            </a:prstTxWarp>
            <a:noAutofit/>
          </a:bodyPr>
          <a:lstStyle/>
          <a:p>
            <a:r>
              <a:rPr lang="ru-RU" sz="1600" dirty="0">
                <a:solidFill>
                  <a:srgbClr val="1D1D1A"/>
                </a:solidFill>
                <a:latin typeface="Huawei Sans" panose="020C0503030203020204" pitchFamily="34" charset="0"/>
              </a:rPr>
              <a:t>Подключение AP</a:t>
            </a:r>
          </a:p>
        </p:txBody>
      </p:sp>
      <p:sp>
        <p:nvSpPr>
          <p:cNvPr id="91" name="椭圆 90"/>
          <p:cNvSpPr>
            <a:spLocks noChangeAspect="1"/>
          </p:cNvSpPr>
          <p:nvPr/>
        </p:nvSpPr>
        <p:spPr>
          <a:xfrm>
            <a:off x="5997998" y="2654973"/>
            <a:ext cx="203882" cy="203882"/>
          </a:xfrm>
          <a:prstGeom prst="ellipse">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ru-RU" sz="1400">
                <a:solidFill>
                  <a:srgbClr val="00B0F0"/>
                </a:solidFill>
                <a:latin typeface="Huawei Sans" panose="020C0503030203020204" pitchFamily="34" charset="0"/>
              </a:rPr>
              <a:t>1</a:t>
            </a:r>
          </a:p>
        </p:txBody>
      </p:sp>
      <p:sp>
        <p:nvSpPr>
          <p:cNvPr id="93" name="圆角矩形 92"/>
          <p:cNvSpPr/>
          <p:nvPr/>
        </p:nvSpPr>
        <p:spPr>
          <a:xfrm>
            <a:off x="5868941" y="3019222"/>
            <a:ext cx="5233192" cy="364249"/>
          </a:xfrm>
          <a:prstGeom prst="roundRect">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504000" tIns="0" rIns="0" bIns="0" numCol="1" spcCol="0" rtlCol="0" fromWordArt="0" anchor="ctr" anchorCtr="0" forceAA="0" compatLnSpc="1">
            <a:prstTxWarp prst="textNoShape">
              <a:avLst/>
            </a:prstTxWarp>
            <a:noAutofit/>
          </a:bodyPr>
          <a:lstStyle/>
          <a:p>
            <a:r>
              <a:rPr lang="ru-RU" sz="1600">
                <a:solidFill>
                  <a:srgbClr val="1D1D1A"/>
                </a:solidFill>
                <a:latin typeface="Huawei Sans" panose="020C0503030203020204" pitchFamily="34" charset="0"/>
              </a:rPr>
              <a:t>Получение сервисной конфигурации WLAN</a:t>
            </a:r>
          </a:p>
        </p:txBody>
      </p:sp>
      <p:sp>
        <p:nvSpPr>
          <p:cNvPr id="94" name="椭圆 93"/>
          <p:cNvSpPr>
            <a:spLocks noChangeAspect="1"/>
          </p:cNvSpPr>
          <p:nvPr/>
        </p:nvSpPr>
        <p:spPr>
          <a:xfrm>
            <a:off x="5997998" y="3099405"/>
            <a:ext cx="203882" cy="203882"/>
          </a:xfrm>
          <a:prstGeom prst="ellipse">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ru-RU" sz="1400">
                <a:solidFill>
                  <a:srgbClr val="00B0F0"/>
                </a:solidFill>
                <a:latin typeface="Huawei Sans" panose="020C0503030203020204" pitchFamily="34" charset="0"/>
              </a:rPr>
              <a:t>2</a:t>
            </a:r>
          </a:p>
        </p:txBody>
      </p:sp>
      <p:sp>
        <p:nvSpPr>
          <p:cNvPr id="95" name="圆角矩形 94"/>
          <p:cNvSpPr/>
          <p:nvPr/>
        </p:nvSpPr>
        <p:spPr>
          <a:xfrm>
            <a:off x="5868941" y="3478267"/>
            <a:ext cx="5233192" cy="364249"/>
          </a:xfrm>
          <a:prstGeom prst="roundRect">
            <a:avLst/>
          </a:prstGeom>
          <a:solidFill>
            <a:srgbClr val="1AABE2">
              <a:alpha val="5000"/>
            </a:srgbClr>
          </a:solidFill>
          <a:ln w="12700" cap="flat" cmpd="sng" algn="ctr">
            <a:solidFill>
              <a:srgbClr val="1AABE2"/>
            </a:solidFill>
            <a:prstDash val="solid"/>
            <a:miter lim="800000"/>
          </a:ln>
          <a:effectLst/>
        </p:spPr>
        <p:txBody>
          <a:bodyPr rot="0" spcFirstLastPara="0" vertOverflow="overflow" horzOverflow="overflow" vert="horz" wrap="square" lIns="504000" tIns="0" rIns="0" bIns="0" numCol="1" spcCol="0" rtlCol="0" fromWordArt="0" anchor="ctr" anchorCtr="0" forceAA="0" compatLnSpc="1">
            <a:prstTxWarp prst="textNoShape">
              <a:avLst/>
            </a:prstTxWarp>
            <a:noAutofit/>
          </a:bodyPr>
          <a:lstStyle/>
          <a:p>
            <a:r>
              <a:rPr lang="ru-RU" sz="1600">
                <a:solidFill>
                  <a:srgbClr val="1D1D1A"/>
                </a:solidFill>
                <a:latin typeface="Huawei Sans" panose="020C0503030203020204" pitchFamily="34" charset="0"/>
              </a:rPr>
              <a:t>Подключение STA</a:t>
            </a:r>
          </a:p>
        </p:txBody>
      </p:sp>
      <p:sp>
        <p:nvSpPr>
          <p:cNvPr id="96" name="椭圆 95"/>
          <p:cNvSpPr>
            <a:spLocks noChangeAspect="1"/>
          </p:cNvSpPr>
          <p:nvPr/>
        </p:nvSpPr>
        <p:spPr>
          <a:xfrm>
            <a:off x="5973939" y="3535027"/>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ru-RU" sz="1400" b="1">
                <a:solidFill>
                  <a:schemeClr val="bg1"/>
                </a:solidFill>
                <a:latin typeface="Huawei Sans" panose="020C0503030203020204" pitchFamily="34" charset="0"/>
              </a:rPr>
              <a:t>3</a:t>
            </a:r>
          </a:p>
        </p:txBody>
      </p:sp>
      <p:sp>
        <p:nvSpPr>
          <p:cNvPr id="98" name="圆角矩形 97"/>
          <p:cNvSpPr/>
          <p:nvPr/>
        </p:nvSpPr>
        <p:spPr>
          <a:xfrm>
            <a:off x="5868941" y="5295137"/>
            <a:ext cx="5233192" cy="364249"/>
          </a:xfrm>
          <a:prstGeom prst="roundRect">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504000" tIns="0" rIns="0" bIns="0" numCol="1" spcCol="0" rtlCol="0" fromWordArt="0" anchor="ctr" anchorCtr="0" forceAA="0" compatLnSpc="1">
            <a:prstTxWarp prst="textNoShape">
              <a:avLst/>
            </a:prstTxWarp>
            <a:noAutofit/>
          </a:bodyPr>
          <a:lstStyle/>
          <a:p>
            <a:r>
              <a:rPr lang="ru-RU" sz="1600">
                <a:solidFill>
                  <a:srgbClr val="1D1D1A"/>
                </a:solidFill>
                <a:latin typeface="Huawei Sans" panose="020C0503030203020204" pitchFamily="34" charset="0"/>
              </a:rPr>
              <a:t>Передача сервисных данных WLAN</a:t>
            </a:r>
          </a:p>
        </p:txBody>
      </p:sp>
      <p:sp>
        <p:nvSpPr>
          <p:cNvPr id="99" name="椭圆 98"/>
          <p:cNvSpPr>
            <a:spLocks noChangeAspect="1"/>
          </p:cNvSpPr>
          <p:nvPr/>
        </p:nvSpPr>
        <p:spPr>
          <a:xfrm>
            <a:off x="5997998" y="5375320"/>
            <a:ext cx="203882" cy="203882"/>
          </a:xfrm>
          <a:prstGeom prst="ellipse">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ru-RU" sz="1400">
                <a:solidFill>
                  <a:srgbClr val="00B0F0"/>
                </a:solidFill>
                <a:latin typeface="Huawei Sans" panose="020C0503030203020204" pitchFamily="34" charset="0"/>
              </a:rPr>
              <a:t>4</a:t>
            </a:r>
          </a:p>
        </p:txBody>
      </p:sp>
      <p:grpSp>
        <p:nvGrpSpPr>
          <p:cNvPr id="100" name="组合 99"/>
          <p:cNvGrpSpPr/>
          <p:nvPr/>
        </p:nvGrpSpPr>
        <p:grpSpPr>
          <a:xfrm>
            <a:off x="749481" y="1363792"/>
            <a:ext cx="3753047" cy="4835052"/>
            <a:chOff x="749481" y="1363792"/>
            <a:chExt cx="3753047" cy="4835052"/>
          </a:xfrm>
        </p:grpSpPr>
        <p:grpSp>
          <p:nvGrpSpPr>
            <p:cNvPr id="101" name="组合 100"/>
            <p:cNvGrpSpPr/>
            <p:nvPr/>
          </p:nvGrpSpPr>
          <p:grpSpPr>
            <a:xfrm>
              <a:off x="749481" y="1363792"/>
              <a:ext cx="3753047" cy="4409868"/>
              <a:chOff x="749481" y="1363792"/>
              <a:chExt cx="3753047" cy="4409868"/>
            </a:xfrm>
          </p:grpSpPr>
          <p:cxnSp>
            <p:nvCxnSpPr>
              <p:cNvPr id="105" name="直接连接符 104"/>
              <p:cNvCxnSpPr/>
              <p:nvPr/>
            </p:nvCxnSpPr>
            <p:spPr>
              <a:xfrm flipH="1">
                <a:off x="2970944" y="3635960"/>
                <a:ext cx="117048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a:off x="2738669" y="1881806"/>
                <a:ext cx="0" cy="266824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07" name="图片 102" descr="AC-蓝.png"/>
              <p:cNvPicPr>
                <a:picLocks noChangeAspect="1"/>
              </p:cNvPicPr>
              <p:nvPr/>
            </p:nvPicPr>
            <p:blipFill>
              <a:blip r:embed="rId3" cstate="print"/>
              <a:stretch>
                <a:fillRect/>
              </a:stretch>
            </p:blipFill>
            <p:spPr>
              <a:xfrm>
                <a:off x="3902727" y="3414753"/>
                <a:ext cx="541200" cy="442800"/>
              </a:xfrm>
              <a:prstGeom prst="rect">
                <a:avLst/>
              </a:prstGeom>
            </p:spPr>
          </p:pic>
          <p:sp>
            <p:nvSpPr>
              <p:cNvPr id="108" name="文本框 107"/>
              <p:cNvSpPr txBox="1"/>
              <p:nvPr/>
            </p:nvSpPr>
            <p:spPr>
              <a:xfrm>
                <a:off x="3969366" y="3116238"/>
                <a:ext cx="386644" cy="276999"/>
              </a:xfrm>
              <a:prstGeom prst="rect">
                <a:avLst/>
              </a:prstGeom>
              <a:noFill/>
            </p:spPr>
            <p:txBody>
              <a:bodyPr wrap="none" rtlCol="0">
                <a:spAutoFit/>
              </a:bodyPr>
              <a:lstStyle/>
              <a:p>
                <a:r>
                  <a:rPr lang="ru-RU" sz="1200" b="1">
                    <a:latin typeface="Huawei Sans" panose="020C0503030203020204" pitchFamily="34" charset="0"/>
                  </a:rPr>
                  <a:t>AC</a:t>
                </a:r>
              </a:p>
            </p:txBody>
          </p:sp>
          <p:grpSp>
            <p:nvGrpSpPr>
              <p:cNvPr id="109" name="Group 165"/>
              <p:cNvGrpSpPr/>
              <p:nvPr/>
            </p:nvGrpSpPr>
            <p:grpSpPr>
              <a:xfrm rot="10800000">
                <a:off x="1334982" y="4556391"/>
                <a:ext cx="2818362" cy="896978"/>
                <a:chOff x="-1233037" y="914446"/>
                <a:chExt cx="1573823" cy="778776"/>
              </a:xfrm>
            </p:grpSpPr>
            <p:cxnSp>
              <p:nvCxnSpPr>
                <p:cNvPr id="126" name="Straight Connector 166"/>
                <p:cNvCxnSpPr/>
                <p:nvPr/>
              </p:nvCxnSpPr>
              <p:spPr>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7" name="Straight Connector 167"/>
                <p:cNvCxnSpPr/>
                <p:nvPr/>
              </p:nvCxnSpPr>
              <p:spPr>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110" name="图片 76" descr="接入交换机.png"/>
              <p:cNvPicPr>
                <a:picLocks noChangeAspect="1"/>
              </p:cNvPicPr>
              <p:nvPr/>
            </p:nvPicPr>
            <p:blipFill>
              <a:blip r:embed="rId4" cstate="print"/>
              <a:stretch>
                <a:fillRect/>
              </a:stretch>
            </p:blipFill>
            <p:spPr>
              <a:xfrm>
                <a:off x="2466949" y="4358666"/>
                <a:ext cx="541200" cy="442800"/>
              </a:xfrm>
              <a:prstGeom prst="rect">
                <a:avLst/>
              </a:prstGeom>
            </p:spPr>
          </p:pic>
          <p:grpSp>
            <p:nvGrpSpPr>
              <p:cNvPr id="111" name="Group 3"/>
              <p:cNvGrpSpPr/>
              <p:nvPr/>
            </p:nvGrpSpPr>
            <p:grpSpPr>
              <a:xfrm>
                <a:off x="2615463" y="5489641"/>
                <a:ext cx="261965" cy="61979"/>
                <a:chOff x="559282" y="6488261"/>
                <a:chExt cx="261965" cy="61979"/>
              </a:xfrm>
              <a:solidFill>
                <a:schemeClr val="bg1">
                  <a:lumMod val="50000"/>
                </a:schemeClr>
              </a:solidFill>
            </p:grpSpPr>
            <p:sp>
              <p:nvSpPr>
                <p:cNvPr id="123" name="Oval 1"/>
                <p:cNvSpPr>
                  <a:spLocks noChangeAspect="1"/>
                </p:cNvSpPr>
                <p:nvPr/>
              </p:nvSpPr>
              <p:spPr>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sp>
              <p:nvSpPr>
                <p:cNvPr id="124" name="Oval 174"/>
                <p:cNvSpPr>
                  <a:spLocks noChangeAspect="1"/>
                </p:cNvSpPr>
                <p:nvPr/>
              </p:nvSpPr>
              <p:spPr>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sp>
              <p:nvSpPr>
                <p:cNvPr id="125" name="Oval 175"/>
                <p:cNvSpPr>
                  <a:spLocks noChangeAspect="1"/>
                </p:cNvSpPr>
                <p:nvPr/>
              </p:nvSpPr>
              <p:spPr>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grpSp>
          <p:cxnSp>
            <p:nvCxnSpPr>
              <p:cNvPr id="112" name="直接连接符 111"/>
              <p:cNvCxnSpPr/>
              <p:nvPr/>
            </p:nvCxnSpPr>
            <p:spPr>
              <a:xfrm flipH="1">
                <a:off x="1334981" y="3635960"/>
                <a:ext cx="118348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13" name="图片 72" descr="交换机.png"/>
              <p:cNvPicPr>
                <a:picLocks noChangeAspect="1"/>
              </p:cNvPicPr>
              <p:nvPr/>
            </p:nvPicPr>
            <p:blipFill>
              <a:blip r:embed="rId5" cstate="print"/>
              <a:stretch>
                <a:fillRect/>
              </a:stretch>
            </p:blipFill>
            <p:spPr>
              <a:xfrm>
                <a:off x="1006122" y="3396497"/>
                <a:ext cx="539412" cy="442800"/>
              </a:xfrm>
              <a:prstGeom prst="rect">
                <a:avLst/>
              </a:prstGeom>
            </p:spPr>
          </p:pic>
          <p:pic>
            <p:nvPicPr>
              <p:cNvPr id="114"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460420" y="2303909"/>
                <a:ext cx="541200" cy="442800"/>
              </a:xfrm>
              <a:prstGeom prst="rect">
                <a:avLst/>
              </a:prstGeom>
            </p:spPr>
          </p:pic>
          <p:sp>
            <p:nvSpPr>
              <p:cNvPr id="115" name="文本框 114"/>
              <p:cNvSpPr txBox="1"/>
              <p:nvPr/>
            </p:nvSpPr>
            <p:spPr>
              <a:xfrm>
                <a:off x="749481" y="3116238"/>
                <a:ext cx="1119217" cy="276999"/>
              </a:xfrm>
              <a:prstGeom prst="rect">
                <a:avLst/>
              </a:prstGeom>
              <a:noFill/>
            </p:spPr>
            <p:txBody>
              <a:bodyPr wrap="none" rtlCol="0">
                <a:spAutoFit/>
              </a:bodyPr>
              <a:lstStyle/>
              <a:p>
                <a:pPr algn="ctr"/>
                <a:r>
                  <a:rPr lang="ru-RU" sz="1200" b="1">
                    <a:latin typeface="Huawei Sans" panose="020C0503030203020204" pitchFamily="34" charset="0"/>
                  </a:rPr>
                  <a:t>DHCP-сервер</a:t>
                </a:r>
              </a:p>
            </p:txBody>
          </p:sp>
          <p:pic>
            <p:nvPicPr>
              <p:cNvPr id="116" name="图片 105" descr="AP.png"/>
              <p:cNvPicPr>
                <a:picLocks noChangeAspect="1"/>
              </p:cNvPicPr>
              <p:nvPr/>
            </p:nvPicPr>
            <p:blipFill>
              <a:blip r:embed="rId7" cstate="print"/>
              <a:stretch>
                <a:fillRect/>
              </a:stretch>
            </p:blipFill>
            <p:spPr>
              <a:xfrm>
                <a:off x="1095898" y="5341660"/>
                <a:ext cx="527999" cy="432000"/>
              </a:xfrm>
              <a:prstGeom prst="rect">
                <a:avLst/>
              </a:prstGeom>
            </p:spPr>
          </p:pic>
          <p:pic>
            <p:nvPicPr>
              <p:cNvPr id="117" name="图片 105" descr="AP.png"/>
              <p:cNvPicPr>
                <a:picLocks noChangeAspect="1"/>
              </p:cNvPicPr>
              <p:nvPr/>
            </p:nvPicPr>
            <p:blipFill>
              <a:blip r:embed="rId7" cstate="print"/>
              <a:stretch>
                <a:fillRect/>
              </a:stretch>
            </p:blipFill>
            <p:spPr>
              <a:xfrm>
                <a:off x="3974529" y="5341660"/>
                <a:ext cx="527999" cy="432000"/>
              </a:xfrm>
              <a:prstGeom prst="rect">
                <a:avLst/>
              </a:prstGeom>
            </p:spPr>
          </p:pic>
          <p:sp>
            <p:nvSpPr>
              <p:cNvPr id="118" name="Freeform 159"/>
              <p:cNvSpPr/>
              <p:nvPr/>
            </p:nvSpPr>
            <p:spPr>
              <a:xfrm flipH="1">
                <a:off x="2155509" y="1363792"/>
                <a:ext cx="1115328" cy="58301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Huawei Sans" panose="020C0503030203020204" pitchFamily="34" charset="0"/>
                </a:endParaRPr>
              </a:p>
            </p:txBody>
          </p:sp>
          <p:sp>
            <p:nvSpPr>
              <p:cNvPr id="119" name="文本框 118"/>
              <p:cNvSpPr txBox="1"/>
              <p:nvPr/>
            </p:nvSpPr>
            <p:spPr>
              <a:xfrm>
                <a:off x="2095052" y="1473142"/>
                <a:ext cx="1271036" cy="461665"/>
              </a:xfrm>
              <a:prstGeom prst="rect">
                <a:avLst/>
              </a:prstGeom>
              <a:noFill/>
            </p:spPr>
            <p:txBody>
              <a:bodyPr wrap="square" rtlCol="0">
                <a:spAutoFit/>
              </a:bodyPr>
              <a:lstStyle/>
              <a:p>
                <a:pPr algn="ctr"/>
                <a:r>
                  <a:rPr lang="ru-RU" sz="1200">
                    <a:solidFill>
                      <a:schemeClr val="bg1">
                        <a:lumMod val="50000"/>
                      </a:schemeClr>
                    </a:solidFill>
                    <a:latin typeface="Huawei Sans" panose="020C0503030203020204" pitchFamily="34" charset="0"/>
                  </a:rPr>
                  <a:t>Кампусная сеть</a:t>
                </a:r>
              </a:p>
            </p:txBody>
          </p:sp>
          <p:sp>
            <p:nvSpPr>
              <p:cNvPr id="120" name="文本框 119"/>
              <p:cNvSpPr txBox="1"/>
              <p:nvPr/>
            </p:nvSpPr>
            <p:spPr>
              <a:xfrm>
                <a:off x="1118170" y="5051428"/>
                <a:ext cx="383438" cy="276999"/>
              </a:xfrm>
              <a:prstGeom prst="rect">
                <a:avLst/>
              </a:prstGeom>
              <a:noFill/>
            </p:spPr>
            <p:txBody>
              <a:bodyPr wrap="none" rtlCol="0">
                <a:spAutoFit/>
              </a:bodyPr>
              <a:lstStyle/>
              <a:p>
                <a:r>
                  <a:rPr lang="ru-RU" sz="1200" b="1">
                    <a:latin typeface="Huawei Sans" panose="020C0503030203020204" pitchFamily="34" charset="0"/>
                  </a:rPr>
                  <a:t>AP</a:t>
                </a:r>
              </a:p>
            </p:txBody>
          </p:sp>
          <p:sp>
            <p:nvSpPr>
              <p:cNvPr id="121" name="文本框 120"/>
              <p:cNvSpPr txBox="1"/>
              <p:nvPr/>
            </p:nvSpPr>
            <p:spPr>
              <a:xfrm>
                <a:off x="3972211" y="5051428"/>
                <a:ext cx="383438" cy="276999"/>
              </a:xfrm>
              <a:prstGeom prst="rect">
                <a:avLst/>
              </a:prstGeom>
              <a:noFill/>
            </p:spPr>
            <p:txBody>
              <a:bodyPr wrap="none" rtlCol="0">
                <a:spAutoFit/>
              </a:bodyPr>
              <a:lstStyle/>
              <a:p>
                <a:r>
                  <a:rPr lang="ru-RU" sz="1200" b="1">
                    <a:latin typeface="Huawei Sans" panose="020C0503030203020204" pitchFamily="34" charset="0"/>
                  </a:rPr>
                  <a:t>AP</a:t>
                </a:r>
              </a:p>
            </p:txBody>
          </p:sp>
          <p:pic>
            <p:nvPicPr>
              <p:cNvPr id="122" name="图片 86" descr="核心交换机.png"/>
              <p:cNvPicPr>
                <a:picLocks noChangeAspect="1"/>
              </p:cNvPicPr>
              <p:nvPr/>
            </p:nvPicPr>
            <p:blipFill>
              <a:blip r:embed="rId8" cstate="print"/>
              <a:stretch>
                <a:fillRect/>
              </a:stretch>
            </p:blipFill>
            <p:spPr>
              <a:xfrm>
                <a:off x="2473145" y="3414753"/>
                <a:ext cx="541200" cy="442800"/>
              </a:xfrm>
              <a:prstGeom prst="rect">
                <a:avLst/>
              </a:prstGeom>
            </p:spPr>
          </p:pic>
        </p:grpSp>
        <p:pic>
          <p:nvPicPr>
            <p:cNvPr id="102" name="图片 101" descr="故障链路.png"/>
            <p:cNvPicPr>
              <a:picLocks noChangeAspect="1"/>
            </p:cNvPicPr>
            <p:nvPr/>
          </p:nvPicPr>
          <p:blipFill>
            <a:blip r:embed="rId9" cstate="print"/>
            <a:stretch>
              <a:fillRect/>
            </a:stretch>
          </p:blipFill>
          <p:spPr>
            <a:xfrm>
              <a:off x="1754992" y="5760533"/>
              <a:ext cx="540000" cy="402667"/>
            </a:xfrm>
            <a:prstGeom prst="rect">
              <a:avLst/>
            </a:prstGeom>
          </p:spPr>
        </p:pic>
        <p:pic>
          <p:nvPicPr>
            <p:cNvPr id="103" name="图片 102" descr="笔记本电脑.png"/>
            <p:cNvPicPr>
              <a:picLocks noChangeAspect="1"/>
            </p:cNvPicPr>
            <p:nvPr/>
          </p:nvPicPr>
          <p:blipFill>
            <a:blip r:embed="rId10" cstate="print"/>
            <a:stretch>
              <a:fillRect/>
            </a:stretch>
          </p:blipFill>
          <p:spPr>
            <a:xfrm>
              <a:off x="2584059" y="5810251"/>
              <a:ext cx="539779" cy="338400"/>
            </a:xfrm>
            <a:prstGeom prst="rect">
              <a:avLst/>
            </a:prstGeom>
          </p:spPr>
        </p:pic>
        <p:pic>
          <p:nvPicPr>
            <p:cNvPr id="104" name="图片 103" descr="SAN网络-蓝.png"/>
            <p:cNvPicPr>
              <a:picLocks noChangeAspect="1"/>
            </p:cNvPicPr>
            <p:nvPr/>
          </p:nvPicPr>
          <p:blipFill>
            <a:blip r:embed="rId11" cstate="print"/>
            <a:stretch>
              <a:fillRect/>
            </a:stretch>
          </p:blipFill>
          <p:spPr>
            <a:xfrm>
              <a:off x="3442541" y="5760533"/>
              <a:ext cx="267540" cy="438311"/>
            </a:xfrm>
            <a:prstGeom prst="rect">
              <a:avLst/>
            </a:prstGeom>
          </p:spPr>
        </p:pic>
      </p:grpSp>
    </p:spTree>
    <p:extLst>
      <p:ext uri="{BB962C8B-B14F-4D97-AF65-F5344CB8AC3E}">
        <p14:creationId xmlns:p14="http://schemas.microsoft.com/office/powerpoint/2010/main" val="164634989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占位符 13"/>
          <p:cNvSpPr>
            <a:spLocks noGrp="1"/>
          </p:cNvSpPr>
          <p:nvPr>
            <p:ph type="body" sz="quarter" idx="10"/>
          </p:nvPr>
        </p:nvSpPr>
        <p:spPr>
          <a:xfrm>
            <a:off x="2713081" y="1186289"/>
            <a:ext cx="8969423" cy="1342972"/>
          </a:xfrm>
        </p:spPr>
        <p:txBody>
          <a:bodyPr/>
          <a:lstStyle/>
          <a:p>
            <a:pPr>
              <a:lnSpc>
                <a:spcPct val="110000"/>
              </a:lnSpc>
            </a:pPr>
            <a:r>
              <a:rPr lang="ru-RU" sz="1800" dirty="0"/>
              <a:t>При активном сканировании STA </a:t>
            </a:r>
            <a:r>
              <a:rPr lang="ru-RU" sz="1800" dirty="0">
                <a:solidFill>
                  <a:srgbClr val="EC7061"/>
                </a:solidFill>
              </a:rPr>
              <a:t>периодически ищет</a:t>
            </a:r>
            <a:r>
              <a:rPr lang="ru-RU" sz="1800" dirty="0"/>
              <a:t> ближайшие беспроводные сети. </a:t>
            </a:r>
          </a:p>
          <a:p>
            <a:pPr>
              <a:lnSpc>
                <a:spcPct val="110000"/>
              </a:lnSpc>
            </a:pPr>
            <a:r>
              <a:rPr lang="ru-RU" sz="1800" dirty="0"/>
              <a:t>STA может отправлять два типа кадров </a:t>
            </a:r>
            <a:r>
              <a:rPr lang="ru-RU" sz="1800" dirty="0" err="1"/>
              <a:t>Probe</a:t>
            </a:r>
            <a:r>
              <a:rPr lang="ru-RU" sz="1800" dirty="0"/>
              <a:t> </a:t>
            </a:r>
            <a:r>
              <a:rPr lang="ru-RU" sz="1800" dirty="0" err="1"/>
              <a:t>Request</a:t>
            </a:r>
            <a:r>
              <a:rPr lang="ru-RU" sz="1800" dirty="0"/>
              <a:t>: кадры, содержащие SSID, и кадры, которые не содержат SSID.</a:t>
            </a:r>
          </a:p>
        </p:txBody>
      </p:sp>
      <p:sp>
        <p:nvSpPr>
          <p:cNvPr id="2" name="标题 1"/>
          <p:cNvSpPr>
            <a:spLocks noGrp="1"/>
          </p:cNvSpPr>
          <p:nvPr>
            <p:ph type="title"/>
          </p:nvPr>
        </p:nvSpPr>
        <p:spPr/>
        <p:txBody>
          <a:bodyPr/>
          <a:lstStyle/>
          <a:p>
            <a:r>
              <a:rPr lang="ru-RU"/>
              <a:t>Сканирование</a:t>
            </a:r>
          </a:p>
        </p:txBody>
      </p:sp>
      <p:sp>
        <p:nvSpPr>
          <p:cNvPr id="53" name="isḻïḑe">
            <a:extLst>
              <a:ext uri="{FF2B5EF4-FFF2-40B4-BE49-F238E27FC236}">
                <a16:creationId xmlns:a16="http://schemas.microsoft.com/office/drawing/2014/main" xmlns="" id="{24CBC826-002E-4B71-8291-B729E4BED0E3}"/>
              </a:ext>
            </a:extLst>
          </p:cNvPr>
          <p:cNvSpPr txBox="1"/>
          <p:nvPr/>
        </p:nvSpPr>
        <p:spPr bwMode="auto">
          <a:xfrm>
            <a:off x="835781" y="1667331"/>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ru-RU" sz="1200">
                <a:latin typeface="Huawei Sans" panose="020C0503030203020204" pitchFamily="34" charset="0"/>
              </a:rPr>
              <a:t>Сканирование</a:t>
            </a:r>
          </a:p>
        </p:txBody>
      </p:sp>
      <p:sp>
        <p:nvSpPr>
          <p:cNvPr id="54" name="ïšļïďe">
            <a:extLst>
              <a:ext uri="{FF2B5EF4-FFF2-40B4-BE49-F238E27FC236}">
                <a16:creationId xmlns:a16="http://schemas.microsoft.com/office/drawing/2014/main" xmlns="" id="{FB41FAD4-0BA5-4580-B72E-A6BFF22F8784}"/>
              </a:ext>
            </a:extLst>
          </p:cNvPr>
          <p:cNvSpPr txBox="1"/>
          <p:nvPr/>
        </p:nvSpPr>
        <p:spPr bwMode="ltGray">
          <a:xfrm>
            <a:off x="835781" y="2481612"/>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ru-RU" sz="1200" dirty="0">
                <a:latin typeface="Huawei Sans" panose="020C0503030203020204" pitchFamily="34" charset="0"/>
              </a:rPr>
              <a:t>Аутентификация </a:t>
            </a:r>
            <a:br>
              <a:rPr lang="ru-RU" sz="1200" dirty="0">
                <a:latin typeface="Huawei Sans" panose="020C0503030203020204" pitchFamily="34" charset="0"/>
              </a:rPr>
            </a:br>
            <a:r>
              <a:rPr lang="ru-RU" sz="1200" dirty="0">
                <a:latin typeface="Huawei Sans" panose="020C0503030203020204" pitchFamily="34" charset="0"/>
              </a:rPr>
              <a:t>канала</a:t>
            </a:r>
          </a:p>
        </p:txBody>
      </p:sp>
      <p:sp>
        <p:nvSpPr>
          <p:cNvPr id="55" name="ïṧļíḍê">
            <a:extLst>
              <a:ext uri="{FF2B5EF4-FFF2-40B4-BE49-F238E27FC236}">
                <a16:creationId xmlns:a16="http://schemas.microsoft.com/office/drawing/2014/main" xmlns="" id="{D1BCCD92-D45A-41F7-960F-30FC35568CBF}"/>
              </a:ext>
            </a:extLst>
          </p:cNvPr>
          <p:cNvSpPr txBox="1"/>
          <p:nvPr/>
        </p:nvSpPr>
        <p:spPr bwMode="ltGray">
          <a:xfrm>
            <a:off x="835781" y="4110174"/>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ru-RU" sz="1200" dirty="0">
                <a:solidFill>
                  <a:schemeClr val="bg1">
                    <a:lumMod val="65000"/>
                  </a:schemeClr>
                </a:solidFill>
                <a:latin typeface="Huawei Sans" panose="020C0503030203020204" pitchFamily="34" charset="0"/>
              </a:rPr>
              <a:t>Аутентификация </a:t>
            </a:r>
            <a:br>
              <a:rPr lang="ru-RU" sz="1200" dirty="0">
                <a:solidFill>
                  <a:schemeClr val="bg1">
                    <a:lumMod val="65000"/>
                  </a:schemeClr>
                </a:solidFill>
                <a:latin typeface="Huawei Sans" panose="020C0503030203020204" pitchFamily="34" charset="0"/>
              </a:rPr>
            </a:br>
            <a:r>
              <a:rPr lang="ru-RU" sz="1200" dirty="0">
                <a:solidFill>
                  <a:schemeClr val="bg1">
                    <a:lumMod val="65000"/>
                  </a:schemeClr>
                </a:solidFill>
                <a:latin typeface="Huawei Sans" panose="020C0503030203020204" pitchFamily="34" charset="0"/>
              </a:rPr>
              <a:t>доступа</a:t>
            </a:r>
          </a:p>
        </p:txBody>
      </p:sp>
      <p:sp>
        <p:nvSpPr>
          <p:cNvPr id="56" name="îş1iḍê">
            <a:extLst>
              <a:ext uri="{FF2B5EF4-FFF2-40B4-BE49-F238E27FC236}">
                <a16:creationId xmlns:a16="http://schemas.microsoft.com/office/drawing/2014/main" xmlns="" id="{F0B068A5-560A-4DB9-9ABC-E179FB4B53B1}"/>
              </a:ext>
            </a:extLst>
          </p:cNvPr>
          <p:cNvSpPr txBox="1"/>
          <p:nvPr/>
        </p:nvSpPr>
        <p:spPr bwMode="ltGray">
          <a:xfrm>
            <a:off x="835781" y="4924455"/>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ru-RU" sz="1200">
                <a:solidFill>
                  <a:schemeClr val="bg1">
                    <a:lumMod val="65000"/>
                  </a:schemeClr>
                </a:solidFill>
                <a:latin typeface="Huawei Sans" panose="020C0503030203020204" pitchFamily="34" charset="0"/>
              </a:rPr>
              <a:t>DHCP</a:t>
            </a:r>
          </a:p>
        </p:txBody>
      </p:sp>
      <p:sp>
        <p:nvSpPr>
          <p:cNvPr id="57" name="íşḻïďe">
            <a:extLst>
              <a:ext uri="{FF2B5EF4-FFF2-40B4-BE49-F238E27FC236}">
                <a16:creationId xmlns:a16="http://schemas.microsoft.com/office/drawing/2014/main" xmlns="" id="{05246D82-A4F5-42F2-854D-C3D348D160CE}"/>
              </a:ext>
            </a:extLst>
          </p:cNvPr>
          <p:cNvSpPr txBox="1"/>
          <p:nvPr/>
        </p:nvSpPr>
        <p:spPr bwMode="ltGray">
          <a:xfrm>
            <a:off x="835781" y="5738738"/>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ru-RU" sz="1200" dirty="0">
                <a:latin typeface="Huawei Sans" panose="020C0503030203020204" pitchFamily="34" charset="0"/>
              </a:rPr>
              <a:t>Аутентификация </a:t>
            </a:r>
            <a:br>
              <a:rPr lang="ru-RU" sz="1200" dirty="0">
                <a:latin typeface="Huawei Sans" panose="020C0503030203020204" pitchFamily="34" charset="0"/>
              </a:rPr>
            </a:br>
            <a:r>
              <a:rPr lang="ru-RU" sz="1200" dirty="0">
                <a:latin typeface="Huawei Sans" panose="020C0503030203020204" pitchFamily="34" charset="0"/>
              </a:rPr>
              <a:t>пользователей</a:t>
            </a:r>
          </a:p>
        </p:txBody>
      </p:sp>
      <p:cxnSp>
        <p:nvCxnSpPr>
          <p:cNvPr id="58" name="直接连接符 57">
            <a:extLst>
              <a:ext uri="{FF2B5EF4-FFF2-40B4-BE49-F238E27FC236}">
                <a16:creationId xmlns:a16="http://schemas.microsoft.com/office/drawing/2014/main" xmlns="" id="{4AA622A8-8183-4782-A4A5-6DF01B92BB53}"/>
              </a:ext>
            </a:extLst>
          </p:cNvPr>
          <p:cNvCxnSpPr/>
          <p:nvPr/>
        </p:nvCxnSpPr>
        <p:spPr bwMode="gray">
          <a:xfrm>
            <a:off x="665526" y="156788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59" name="组合 58"/>
          <p:cNvGrpSpPr/>
          <p:nvPr/>
        </p:nvGrpSpPr>
        <p:grpSpPr bwMode="ltGray">
          <a:xfrm>
            <a:off x="485526" y="4150047"/>
            <a:ext cx="360000" cy="360000"/>
            <a:chOff x="4939189" y="1253075"/>
            <a:chExt cx="532084" cy="532082"/>
          </a:xfrm>
        </p:grpSpPr>
        <p:sp>
          <p:nvSpPr>
            <p:cNvPr id="60" name="iṩ1îdè">
              <a:extLst>
                <a:ext uri="{FF2B5EF4-FFF2-40B4-BE49-F238E27FC236}">
                  <a16:creationId xmlns:a16="http://schemas.microsoft.com/office/drawing/2014/main" xmlns="" id="{7F2033B8-3D85-4EBC-B06A-35DC8DC5989D}"/>
                </a:ext>
              </a:extLst>
            </p:cNvPr>
            <p:cNvSpPr/>
            <p:nvPr/>
          </p:nvSpPr>
          <p:spPr bwMode="ltGray">
            <a:xfrm rot="10800000" flipV="1">
              <a:off x="4939189"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en-US" dirty="0">
                <a:solidFill>
                  <a:schemeClr val="lt1"/>
                </a:solidFill>
                <a:latin typeface="Huawei Sans" panose="020C0503030203020204" pitchFamily="34" charset="0"/>
              </a:endParaRPr>
            </a:p>
          </p:txBody>
        </p:sp>
        <p:sp>
          <p:nvSpPr>
            <p:cNvPr id="61" name="íṧľïḍè">
              <a:extLst>
                <a:ext uri="{FF2B5EF4-FFF2-40B4-BE49-F238E27FC236}">
                  <a16:creationId xmlns:a16="http://schemas.microsoft.com/office/drawing/2014/main" xmlns="" id="{67C630C0-B65A-4B15-BF86-DFDDDEBC1DAB}"/>
                </a:ext>
              </a:extLst>
            </p:cNvPr>
            <p:cNvSpPr/>
            <p:nvPr/>
          </p:nvSpPr>
          <p:spPr bwMode="ltGray">
            <a:xfrm>
              <a:off x="5087365" y="1401420"/>
              <a:ext cx="235733" cy="235390"/>
            </a:xfrm>
            <a:custGeom>
              <a:avLst/>
              <a:gdLst>
                <a:gd name="T0" fmla="*/ 6270 w 7104"/>
                <a:gd name="T1" fmla="*/ 835 h 7104"/>
                <a:gd name="T2" fmla="*/ 3243 w 7104"/>
                <a:gd name="T3" fmla="*/ 835 h 7104"/>
                <a:gd name="T4" fmla="*/ 3076 w 7104"/>
                <a:gd name="T5" fmla="*/ 3675 h 7104"/>
                <a:gd name="T6" fmla="*/ 2661 w 7104"/>
                <a:gd name="T7" fmla="*/ 4091 h 7104"/>
                <a:gd name="T8" fmla="*/ 2516 w 7104"/>
                <a:gd name="T9" fmla="*/ 3946 h 7104"/>
                <a:gd name="T10" fmla="*/ 2163 w 7104"/>
                <a:gd name="T11" fmla="*/ 3946 h 7104"/>
                <a:gd name="T12" fmla="*/ 275 w 7104"/>
                <a:gd name="T13" fmla="*/ 5834 h 7104"/>
                <a:gd name="T14" fmla="*/ 275 w 7104"/>
                <a:gd name="T15" fmla="*/ 6829 h 7104"/>
                <a:gd name="T16" fmla="*/ 1271 w 7104"/>
                <a:gd name="T17" fmla="*/ 6829 h 7104"/>
                <a:gd name="T18" fmla="*/ 3158 w 7104"/>
                <a:gd name="T19" fmla="*/ 4942 h 7104"/>
                <a:gd name="T20" fmla="*/ 3158 w 7104"/>
                <a:gd name="T21" fmla="*/ 4588 h 7104"/>
                <a:gd name="T22" fmla="*/ 3014 w 7104"/>
                <a:gd name="T23" fmla="*/ 4444 h 7104"/>
                <a:gd name="T24" fmla="*/ 3430 w 7104"/>
                <a:gd name="T25" fmla="*/ 4028 h 7104"/>
                <a:gd name="T26" fmla="*/ 6270 w 7104"/>
                <a:gd name="T27" fmla="*/ 3862 h 7104"/>
                <a:gd name="T28" fmla="*/ 6270 w 7104"/>
                <a:gd name="T29" fmla="*/ 835 h 7104"/>
                <a:gd name="T30" fmla="*/ 5497 w 7104"/>
                <a:gd name="T31" fmla="*/ 2856 h 7104"/>
                <a:gd name="T32" fmla="*/ 5497 w 7104"/>
                <a:gd name="T33" fmla="*/ 3356 h 7104"/>
                <a:gd name="T34" fmla="*/ 5247 w 7104"/>
                <a:gd name="T35" fmla="*/ 3606 h 7104"/>
                <a:gd name="T36" fmla="*/ 4248 w 7104"/>
                <a:gd name="T37" fmla="*/ 3606 h 7104"/>
                <a:gd name="T38" fmla="*/ 3999 w 7104"/>
                <a:gd name="T39" fmla="*/ 3356 h 7104"/>
                <a:gd name="T40" fmla="*/ 3999 w 7104"/>
                <a:gd name="T41" fmla="*/ 2856 h 7104"/>
                <a:gd name="T42" fmla="*/ 4198 w 7104"/>
                <a:gd name="T43" fmla="*/ 2348 h 7104"/>
                <a:gd name="T44" fmla="*/ 4748 w 7104"/>
                <a:gd name="T45" fmla="*/ 1091 h 7104"/>
                <a:gd name="T46" fmla="*/ 5298 w 7104"/>
                <a:gd name="T47" fmla="*/ 2348 h 7104"/>
                <a:gd name="T48" fmla="*/ 5497 w 7104"/>
                <a:gd name="T49" fmla="*/ 2856 h 7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04" h="7104">
                  <a:moveTo>
                    <a:pt x="6270" y="835"/>
                  </a:moveTo>
                  <a:cubicBezTo>
                    <a:pt x="5435" y="0"/>
                    <a:pt x="4077" y="0"/>
                    <a:pt x="3243" y="835"/>
                  </a:cubicBezTo>
                  <a:cubicBezTo>
                    <a:pt x="2468" y="1610"/>
                    <a:pt x="2412" y="2836"/>
                    <a:pt x="3076" y="3675"/>
                  </a:cubicBezTo>
                  <a:lnTo>
                    <a:pt x="2661" y="4091"/>
                  </a:lnTo>
                  <a:lnTo>
                    <a:pt x="2516" y="3946"/>
                  </a:lnTo>
                  <a:cubicBezTo>
                    <a:pt x="2419" y="3849"/>
                    <a:pt x="2261" y="3849"/>
                    <a:pt x="2163" y="3946"/>
                  </a:cubicBezTo>
                  <a:lnTo>
                    <a:pt x="275" y="5834"/>
                  </a:lnTo>
                  <a:cubicBezTo>
                    <a:pt x="0" y="6109"/>
                    <a:pt x="0" y="6554"/>
                    <a:pt x="275" y="6829"/>
                  </a:cubicBezTo>
                  <a:cubicBezTo>
                    <a:pt x="550" y="7104"/>
                    <a:pt x="996" y="7104"/>
                    <a:pt x="1271" y="6829"/>
                  </a:cubicBezTo>
                  <a:lnTo>
                    <a:pt x="3158" y="4942"/>
                  </a:lnTo>
                  <a:cubicBezTo>
                    <a:pt x="3256" y="4844"/>
                    <a:pt x="3256" y="4686"/>
                    <a:pt x="3158" y="4588"/>
                  </a:cubicBezTo>
                  <a:lnTo>
                    <a:pt x="3014" y="4444"/>
                  </a:lnTo>
                  <a:lnTo>
                    <a:pt x="3430" y="4028"/>
                  </a:lnTo>
                  <a:cubicBezTo>
                    <a:pt x="4269" y="4692"/>
                    <a:pt x="5495" y="4637"/>
                    <a:pt x="6270" y="3862"/>
                  </a:cubicBezTo>
                  <a:cubicBezTo>
                    <a:pt x="7104" y="3027"/>
                    <a:pt x="7104" y="1670"/>
                    <a:pt x="6270" y="835"/>
                  </a:cubicBezTo>
                  <a:close/>
                  <a:moveTo>
                    <a:pt x="5497" y="2856"/>
                  </a:moveTo>
                  <a:lnTo>
                    <a:pt x="5497" y="3356"/>
                  </a:lnTo>
                  <a:cubicBezTo>
                    <a:pt x="5497" y="3494"/>
                    <a:pt x="5385" y="3606"/>
                    <a:pt x="5247" y="3606"/>
                  </a:cubicBezTo>
                  <a:lnTo>
                    <a:pt x="4248" y="3606"/>
                  </a:lnTo>
                  <a:cubicBezTo>
                    <a:pt x="4110" y="3606"/>
                    <a:pt x="3999" y="3494"/>
                    <a:pt x="3999" y="3356"/>
                  </a:cubicBezTo>
                  <a:lnTo>
                    <a:pt x="3999" y="2856"/>
                  </a:lnTo>
                  <a:cubicBezTo>
                    <a:pt x="3999" y="2660"/>
                    <a:pt x="4074" y="2482"/>
                    <a:pt x="4198" y="2348"/>
                  </a:cubicBezTo>
                  <a:cubicBezTo>
                    <a:pt x="3757" y="1871"/>
                    <a:pt x="4095" y="1091"/>
                    <a:pt x="4748" y="1091"/>
                  </a:cubicBezTo>
                  <a:cubicBezTo>
                    <a:pt x="5400" y="1091"/>
                    <a:pt x="5739" y="1871"/>
                    <a:pt x="5298" y="2348"/>
                  </a:cubicBezTo>
                  <a:cubicBezTo>
                    <a:pt x="5422" y="2482"/>
                    <a:pt x="5497" y="2660"/>
                    <a:pt x="5497" y="2856"/>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62" name="组合 61"/>
          <p:cNvGrpSpPr/>
          <p:nvPr/>
        </p:nvGrpSpPr>
        <p:grpSpPr bwMode="ltGray">
          <a:xfrm>
            <a:off x="485526" y="4964845"/>
            <a:ext cx="360000" cy="360000"/>
            <a:chOff x="6792271" y="1253075"/>
            <a:chExt cx="532084" cy="532082"/>
          </a:xfrm>
        </p:grpSpPr>
        <p:sp>
          <p:nvSpPr>
            <p:cNvPr id="63" name="íŝlíďé">
              <a:extLst>
                <a:ext uri="{FF2B5EF4-FFF2-40B4-BE49-F238E27FC236}">
                  <a16:creationId xmlns:a16="http://schemas.microsoft.com/office/drawing/2014/main" xmlns="" id="{E7C05249-EC6B-4A31-B592-1B7DA1FC1C4D}"/>
                </a:ext>
              </a:extLst>
            </p:cNvPr>
            <p:cNvSpPr/>
            <p:nvPr/>
          </p:nvSpPr>
          <p:spPr bwMode="ltGray">
            <a:xfrm rot="10800000" flipV="1">
              <a:off x="6792271"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en-US" dirty="0">
                <a:solidFill>
                  <a:schemeClr val="lt1"/>
                </a:solidFill>
                <a:latin typeface="Huawei Sans" panose="020C0503030203020204" pitchFamily="34" charset="0"/>
              </a:endParaRPr>
            </a:p>
          </p:txBody>
        </p:sp>
        <p:sp>
          <p:nvSpPr>
            <p:cNvPr id="64" name="iślîḓé">
              <a:extLst>
                <a:ext uri="{FF2B5EF4-FFF2-40B4-BE49-F238E27FC236}">
                  <a16:creationId xmlns:a16="http://schemas.microsoft.com/office/drawing/2014/main" xmlns="" id="{BE7CCCC9-8065-4F6A-AAE6-681F89B69718}"/>
                </a:ext>
              </a:extLst>
            </p:cNvPr>
            <p:cNvSpPr/>
            <p:nvPr/>
          </p:nvSpPr>
          <p:spPr bwMode="ltGray">
            <a:xfrm>
              <a:off x="6940747" y="1401249"/>
              <a:ext cx="235131" cy="235732"/>
            </a:xfrm>
            <a:custGeom>
              <a:avLst/>
              <a:gdLst>
                <a:gd name="connsiteX0" fmla="*/ 283655 w 606580"/>
                <a:gd name="connsiteY0" fmla="*/ 180789 h 608133"/>
                <a:gd name="connsiteX1" fmla="*/ 463969 w 606580"/>
                <a:gd name="connsiteY1" fmla="*/ 329895 h 608133"/>
                <a:gd name="connsiteX2" fmla="*/ 467288 w 606580"/>
                <a:gd name="connsiteY2" fmla="*/ 329803 h 608133"/>
                <a:gd name="connsiteX3" fmla="*/ 606580 w 606580"/>
                <a:gd name="connsiteY3" fmla="*/ 468968 h 608133"/>
                <a:gd name="connsiteX4" fmla="*/ 467288 w 606580"/>
                <a:gd name="connsiteY4" fmla="*/ 608133 h 608133"/>
                <a:gd name="connsiteX5" fmla="*/ 92278 w 606580"/>
                <a:gd name="connsiteY5" fmla="*/ 608133 h 608133"/>
                <a:gd name="connsiteX6" fmla="*/ 0 w 606580"/>
                <a:gd name="connsiteY6" fmla="*/ 508177 h 608133"/>
                <a:gd name="connsiteX7" fmla="*/ 100113 w 606580"/>
                <a:gd name="connsiteY7" fmla="*/ 408221 h 608133"/>
                <a:gd name="connsiteX8" fmla="*/ 105829 w 606580"/>
                <a:gd name="connsiteY8" fmla="*/ 408774 h 608133"/>
                <a:gd name="connsiteX9" fmla="*/ 100113 w 606580"/>
                <a:gd name="connsiteY9" fmla="*/ 364042 h 608133"/>
                <a:gd name="connsiteX10" fmla="*/ 283655 w 606580"/>
                <a:gd name="connsiteY10" fmla="*/ 180789 h 608133"/>
                <a:gd name="connsiteX11" fmla="*/ 399230 w 606580"/>
                <a:gd name="connsiteY11" fmla="*/ 97945 h 608133"/>
                <a:gd name="connsiteX12" fmla="*/ 506377 w 606580"/>
                <a:gd name="connsiteY12" fmla="*/ 204910 h 608133"/>
                <a:gd name="connsiteX13" fmla="*/ 476133 w 606580"/>
                <a:gd name="connsiteY13" fmla="*/ 235195 h 608133"/>
                <a:gd name="connsiteX14" fmla="*/ 445888 w 606580"/>
                <a:gd name="connsiteY14" fmla="*/ 204910 h 608133"/>
                <a:gd name="connsiteX15" fmla="*/ 399230 w 606580"/>
                <a:gd name="connsiteY15" fmla="*/ 158424 h 608133"/>
                <a:gd name="connsiteX16" fmla="*/ 368986 w 606580"/>
                <a:gd name="connsiteY16" fmla="*/ 128230 h 608133"/>
                <a:gd name="connsiteX17" fmla="*/ 399230 w 606580"/>
                <a:gd name="connsiteY17" fmla="*/ 97945 h 608133"/>
                <a:gd name="connsiteX18" fmla="*/ 403459 w 606580"/>
                <a:gd name="connsiteY18" fmla="*/ 0 h 608133"/>
                <a:gd name="connsiteX19" fmla="*/ 403552 w 606580"/>
                <a:gd name="connsiteY19" fmla="*/ 0 h 608133"/>
                <a:gd name="connsiteX20" fmla="*/ 604533 w 606580"/>
                <a:gd name="connsiteY20" fmla="*/ 200633 h 608133"/>
                <a:gd name="connsiteX21" fmla="*/ 574294 w 606580"/>
                <a:gd name="connsiteY21" fmla="*/ 230820 h 608133"/>
                <a:gd name="connsiteX22" fmla="*/ 574201 w 606580"/>
                <a:gd name="connsiteY22" fmla="*/ 230820 h 608133"/>
                <a:gd name="connsiteX23" fmla="*/ 543962 w 606580"/>
                <a:gd name="connsiteY23" fmla="*/ 200633 h 608133"/>
                <a:gd name="connsiteX24" fmla="*/ 403552 w 606580"/>
                <a:gd name="connsiteY24" fmla="*/ 60466 h 608133"/>
                <a:gd name="connsiteX25" fmla="*/ 403459 w 606580"/>
                <a:gd name="connsiteY25" fmla="*/ 60466 h 608133"/>
                <a:gd name="connsiteX26" fmla="*/ 373220 w 606580"/>
                <a:gd name="connsiteY26" fmla="*/ 30187 h 608133"/>
                <a:gd name="connsiteX27" fmla="*/ 403459 w 606580"/>
                <a:gd name="connsiteY27" fmla="*/ 0 h 608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6580" h="608133">
                  <a:moveTo>
                    <a:pt x="283655" y="180789"/>
                  </a:moveTo>
                  <a:cubicBezTo>
                    <a:pt x="373351" y="180789"/>
                    <a:pt x="447929" y="245034"/>
                    <a:pt x="463969" y="329895"/>
                  </a:cubicBezTo>
                  <a:cubicBezTo>
                    <a:pt x="465075" y="329895"/>
                    <a:pt x="466089" y="329803"/>
                    <a:pt x="467288" y="329803"/>
                  </a:cubicBezTo>
                  <a:cubicBezTo>
                    <a:pt x="544263" y="329803"/>
                    <a:pt x="606580" y="392022"/>
                    <a:pt x="606580" y="468968"/>
                  </a:cubicBezTo>
                  <a:cubicBezTo>
                    <a:pt x="606580" y="545730"/>
                    <a:pt x="544263" y="608133"/>
                    <a:pt x="467288" y="608133"/>
                  </a:cubicBezTo>
                  <a:lnTo>
                    <a:pt x="92278" y="608133"/>
                  </a:lnTo>
                  <a:cubicBezTo>
                    <a:pt x="40101" y="604636"/>
                    <a:pt x="0" y="561101"/>
                    <a:pt x="0" y="508177"/>
                  </a:cubicBezTo>
                  <a:cubicBezTo>
                    <a:pt x="0" y="452953"/>
                    <a:pt x="44802" y="408221"/>
                    <a:pt x="100113" y="408221"/>
                  </a:cubicBezTo>
                  <a:cubicBezTo>
                    <a:pt x="102049" y="408221"/>
                    <a:pt x="103893" y="408589"/>
                    <a:pt x="105829" y="408774"/>
                  </a:cubicBezTo>
                  <a:cubicBezTo>
                    <a:pt x="102234" y="394415"/>
                    <a:pt x="100113" y="379505"/>
                    <a:pt x="100113" y="364042"/>
                  </a:cubicBezTo>
                  <a:cubicBezTo>
                    <a:pt x="100113" y="262797"/>
                    <a:pt x="182251" y="180789"/>
                    <a:pt x="283655" y="180789"/>
                  </a:cubicBezTo>
                  <a:close/>
                  <a:moveTo>
                    <a:pt x="399230" y="97945"/>
                  </a:moveTo>
                  <a:cubicBezTo>
                    <a:pt x="458336" y="97945"/>
                    <a:pt x="506377" y="145997"/>
                    <a:pt x="506377" y="204910"/>
                  </a:cubicBezTo>
                  <a:cubicBezTo>
                    <a:pt x="506377" y="221664"/>
                    <a:pt x="492822" y="235195"/>
                    <a:pt x="476133" y="235195"/>
                  </a:cubicBezTo>
                  <a:cubicBezTo>
                    <a:pt x="459443" y="235195"/>
                    <a:pt x="445888" y="221664"/>
                    <a:pt x="445888" y="204910"/>
                  </a:cubicBezTo>
                  <a:cubicBezTo>
                    <a:pt x="445888" y="179227"/>
                    <a:pt x="424957" y="158424"/>
                    <a:pt x="399230" y="158424"/>
                  </a:cubicBezTo>
                  <a:cubicBezTo>
                    <a:pt x="382541" y="158424"/>
                    <a:pt x="368986" y="144892"/>
                    <a:pt x="368986" y="128230"/>
                  </a:cubicBezTo>
                  <a:cubicBezTo>
                    <a:pt x="368986" y="111477"/>
                    <a:pt x="382541" y="97945"/>
                    <a:pt x="399230" y="97945"/>
                  </a:cubicBezTo>
                  <a:close/>
                  <a:moveTo>
                    <a:pt x="403459" y="0"/>
                  </a:moveTo>
                  <a:lnTo>
                    <a:pt x="403552" y="0"/>
                  </a:lnTo>
                  <a:cubicBezTo>
                    <a:pt x="514276" y="0"/>
                    <a:pt x="604441" y="90009"/>
                    <a:pt x="604533" y="200633"/>
                  </a:cubicBezTo>
                  <a:cubicBezTo>
                    <a:pt x="604533" y="217291"/>
                    <a:pt x="590981" y="230820"/>
                    <a:pt x="574294" y="230820"/>
                  </a:cubicBezTo>
                  <a:lnTo>
                    <a:pt x="574201" y="230820"/>
                  </a:lnTo>
                  <a:cubicBezTo>
                    <a:pt x="557514" y="230820"/>
                    <a:pt x="543962" y="217291"/>
                    <a:pt x="543962" y="200633"/>
                  </a:cubicBezTo>
                  <a:cubicBezTo>
                    <a:pt x="543962" y="123325"/>
                    <a:pt x="480902" y="60466"/>
                    <a:pt x="403552" y="60466"/>
                  </a:cubicBezTo>
                  <a:lnTo>
                    <a:pt x="403459" y="60466"/>
                  </a:lnTo>
                  <a:cubicBezTo>
                    <a:pt x="386772" y="60466"/>
                    <a:pt x="373220" y="46937"/>
                    <a:pt x="373220" y="30187"/>
                  </a:cubicBezTo>
                  <a:cubicBezTo>
                    <a:pt x="373220" y="13529"/>
                    <a:pt x="386772" y="0"/>
                    <a:pt x="403459"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65" name="组合 64"/>
          <p:cNvGrpSpPr/>
          <p:nvPr/>
        </p:nvGrpSpPr>
        <p:grpSpPr bwMode="ltGray">
          <a:xfrm>
            <a:off x="485526" y="5779642"/>
            <a:ext cx="360000" cy="360000"/>
            <a:chOff x="8645353" y="1253075"/>
            <a:chExt cx="532084" cy="532082"/>
          </a:xfrm>
        </p:grpSpPr>
        <p:sp>
          <p:nvSpPr>
            <p:cNvPr id="66" name="íṡ1íḋê">
              <a:extLst>
                <a:ext uri="{FF2B5EF4-FFF2-40B4-BE49-F238E27FC236}">
                  <a16:creationId xmlns:a16="http://schemas.microsoft.com/office/drawing/2014/main" xmlns="" id="{87A1502E-FF5A-402F-AE9A-604F51135206}"/>
                </a:ext>
              </a:extLst>
            </p:cNvPr>
            <p:cNvSpPr/>
            <p:nvPr/>
          </p:nvSpPr>
          <p:spPr bwMode="ltGray">
            <a:xfrm rot="10800000" flipV="1">
              <a:off x="8645353"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67" name="iṡļidè">
              <a:extLst>
                <a:ext uri="{FF2B5EF4-FFF2-40B4-BE49-F238E27FC236}">
                  <a16:creationId xmlns:a16="http://schemas.microsoft.com/office/drawing/2014/main" xmlns="" id="{D2F2F0A0-455D-459F-90E5-A8674554530D}"/>
                </a:ext>
              </a:extLst>
            </p:cNvPr>
            <p:cNvSpPr/>
            <p:nvPr/>
          </p:nvSpPr>
          <p:spPr bwMode="ltGray">
            <a:xfrm>
              <a:off x="8806407" y="1420044"/>
              <a:ext cx="235733" cy="198142"/>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68" name="组合 67"/>
          <p:cNvGrpSpPr/>
          <p:nvPr/>
        </p:nvGrpSpPr>
        <p:grpSpPr bwMode="blackGray">
          <a:xfrm>
            <a:off x="485526" y="1705653"/>
            <a:ext cx="360000" cy="360000"/>
            <a:chOff x="1233025" y="1253075"/>
            <a:chExt cx="532084" cy="532082"/>
          </a:xfrm>
        </p:grpSpPr>
        <p:sp>
          <p:nvSpPr>
            <p:cNvPr id="69" name="íṩlíḓê">
              <a:extLst>
                <a:ext uri="{FF2B5EF4-FFF2-40B4-BE49-F238E27FC236}">
                  <a16:creationId xmlns:a16="http://schemas.microsoft.com/office/drawing/2014/main" xmlns="" id="{FBC6DF09-FCD2-4E57-B557-9F103A335C85}"/>
                </a:ext>
              </a:extLst>
            </p:cNvPr>
            <p:cNvSpPr/>
            <p:nvPr/>
          </p:nvSpPr>
          <p:spPr bwMode="blackGray">
            <a:xfrm rot="10800000" flipV="1">
              <a:off x="1233025"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0B0F0"/>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dirty="0">
                <a:latin typeface="Huawei Sans" panose="020C0503030203020204" pitchFamily="34" charset="0"/>
              </a:endParaRPr>
            </a:p>
          </p:txBody>
        </p:sp>
        <p:sp>
          <p:nvSpPr>
            <p:cNvPr id="70" name="cloud-computing_161788"/>
            <p:cNvSpPr>
              <a:spLocks noChangeAspect="1"/>
            </p:cNvSpPr>
            <p:nvPr/>
          </p:nvSpPr>
          <p:spPr bwMode="blackGray">
            <a:xfrm>
              <a:off x="1352309" y="1372594"/>
              <a:ext cx="293519" cy="293040"/>
            </a:xfrm>
            <a:custGeom>
              <a:avLst/>
              <a:gdLst>
                <a:gd name="connsiteX0" fmla="*/ 46142 w 606580"/>
                <a:gd name="connsiteY0" fmla="*/ 341782 h 605592"/>
                <a:gd name="connsiteX1" fmla="*/ 46142 w 606580"/>
                <a:gd name="connsiteY1" fmla="*/ 468218 h 605592"/>
                <a:gd name="connsiteX2" fmla="*/ 251785 w 606580"/>
                <a:gd name="connsiteY2" fmla="*/ 468218 h 605592"/>
                <a:gd name="connsiteX3" fmla="*/ 251785 w 606580"/>
                <a:gd name="connsiteY3" fmla="*/ 341782 h 605592"/>
                <a:gd name="connsiteX4" fmla="*/ 0 w 606580"/>
                <a:gd name="connsiteY4" fmla="*/ 297010 h 605592"/>
                <a:gd name="connsiteX5" fmla="*/ 297927 w 606580"/>
                <a:gd name="connsiteY5" fmla="*/ 297010 h 605592"/>
                <a:gd name="connsiteX6" fmla="*/ 297927 w 606580"/>
                <a:gd name="connsiteY6" fmla="*/ 512433 h 605592"/>
                <a:gd name="connsiteX7" fmla="*/ 197844 w 606580"/>
                <a:gd name="connsiteY7" fmla="*/ 512433 h 605592"/>
                <a:gd name="connsiteX8" fmla="*/ 207128 w 606580"/>
                <a:gd name="connsiteY8" fmla="*/ 562860 h 605592"/>
                <a:gd name="connsiteX9" fmla="*/ 237766 w 606580"/>
                <a:gd name="connsiteY9" fmla="*/ 562860 h 605592"/>
                <a:gd name="connsiteX10" fmla="*/ 237766 w 606580"/>
                <a:gd name="connsiteY10" fmla="*/ 605592 h 605592"/>
                <a:gd name="connsiteX11" fmla="*/ 60625 w 606580"/>
                <a:gd name="connsiteY11" fmla="*/ 605592 h 605592"/>
                <a:gd name="connsiteX12" fmla="*/ 60625 w 606580"/>
                <a:gd name="connsiteY12" fmla="*/ 562860 h 605592"/>
                <a:gd name="connsiteX13" fmla="*/ 90891 w 606580"/>
                <a:gd name="connsiteY13" fmla="*/ 562860 h 605592"/>
                <a:gd name="connsiteX14" fmla="*/ 100176 w 606580"/>
                <a:gd name="connsiteY14" fmla="*/ 512433 h 605592"/>
                <a:gd name="connsiteX15" fmla="*/ 0 w 606580"/>
                <a:gd name="connsiteY15" fmla="*/ 512433 h 605592"/>
                <a:gd name="connsiteX16" fmla="*/ 440020 w 606580"/>
                <a:gd name="connsiteY16" fmla="*/ 278733 h 605592"/>
                <a:gd name="connsiteX17" fmla="*/ 453483 w 606580"/>
                <a:gd name="connsiteY17" fmla="*/ 292178 h 605592"/>
                <a:gd name="connsiteX18" fmla="*/ 453483 w 606580"/>
                <a:gd name="connsiteY18" fmla="*/ 415781 h 605592"/>
                <a:gd name="connsiteX19" fmla="*/ 440484 w 606580"/>
                <a:gd name="connsiteY19" fmla="*/ 429319 h 605592"/>
                <a:gd name="connsiteX20" fmla="*/ 354788 w 606580"/>
                <a:gd name="connsiteY20" fmla="*/ 429319 h 605592"/>
                <a:gd name="connsiteX21" fmla="*/ 341325 w 606580"/>
                <a:gd name="connsiteY21" fmla="*/ 415781 h 605592"/>
                <a:gd name="connsiteX22" fmla="*/ 354788 w 606580"/>
                <a:gd name="connsiteY22" fmla="*/ 402336 h 605592"/>
                <a:gd name="connsiteX23" fmla="*/ 426465 w 606580"/>
                <a:gd name="connsiteY23" fmla="*/ 402336 h 605592"/>
                <a:gd name="connsiteX24" fmla="*/ 426465 w 606580"/>
                <a:gd name="connsiteY24" fmla="*/ 292178 h 605592"/>
                <a:gd name="connsiteX25" fmla="*/ 440020 w 606580"/>
                <a:gd name="connsiteY25" fmla="*/ 278733 h 605592"/>
                <a:gd name="connsiteX26" fmla="*/ 410109 w 606580"/>
                <a:gd name="connsiteY26" fmla="*/ 0 h 605592"/>
                <a:gd name="connsiteX27" fmla="*/ 485782 w 606580"/>
                <a:gd name="connsiteY27" fmla="*/ 36057 h 605592"/>
                <a:gd name="connsiteX28" fmla="*/ 542328 w 606580"/>
                <a:gd name="connsiteY28" fmla="*/ 52185 h 605592"/>
                <a:gd name="connsiteX29" fmla="*/ 562291 w 606580"/>
                <a:gd name="connsiteY29" fmla="*/ 103350 h 605592"/>
                <a:gd name="connsiteX30" fmla="*/ 606580 w 606580"/>
                <a:gd name="connsiteY30" fmla="*/ 168697 h 605592"/>
                <a:gd name="connsiteX31" fmla="*/ 536293 w 606580"/>
                <a:gd name="connsiteY31" fmla="*/ 238864 h 605592"/>
                <a:gd name="connsiteX32" fmla="*/ 311502 w 606580"/>
                <a:gd name="connsiteY32" fmla="*/ 238864 h 605592"/>
                <a:gd name="connsiteX33" fmla="*/ 241122 w 606580"/>
                <a:gd name="connsiteY33" fmla="*/ 168697 h 605592"/>
                <a:gd name="connsiteX34" fmla="*/ 311502 w 606580"/>
                <a:gd name="connsiteY34" fmla="*/ 98530 h 605592"/>
                <a:gd name="connsiteX35" fmla="*/ 410109 w 606580"/>
                <a:gd name="connsiteY35"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580" h="605592">
                  <a:moveTo>
                    <a:pt x="46142" y="341782"/>
                  </a:moveTo>
                  <a:lnTo>
                    <a:pt x="46142" y="468218"/>
                  </a:lnTo>
                  <a:lnTo>
                    <a:pt x="251785" y="468218"/>
                  </a:lnTo>
                  <a:lnTo>
                    <a:pt x="251785" y="341782"/>
                  </a:lnTo>
                  <a:close/>
                  <a:moveTo>
                    <a:pt x="0" y="297010"/>
                  </a:moveTo>
                  <a:lnTo>
                    <a:pt x="297927" y="297010"/>
                  </a:lnTo>
                  <a:lnTo>
                    <a:pt x="297927" y="512433"/>
                  </a:lnTo>
                  <a:lnTo>
                    <a:pt x="197844" y="512433"/>
                  </a:lnTo>
                  <a:lnTo>
                    <a:pt x="207128" y="562860"/>
                  </a:lnTo>
                  <a:lnTo>
                    <a:pt x="237766" y="562860"/>
                  </a:lnTo>
                  <a:lnTo>
                    <a:pt x="237766" y="605592"/>
                  </a:lnTo>
                  <a:lnTo>
                    <a:pt x="60625" y="605592"/>
                  </a:lnTo>
                  <a:lnTo>
                    <a:pt x="60625" y="562860"/>
                  </a:lnTo>
                  <a:lnTo>
                    <a:pt x="90891" y="562860"/>
                  </a:lnTo>
                  <a:lnTo>
                    <a:pt x="100176" y="512433"/>
                  </a:lnTo>
                  <a:lnTo>
                    <a:pt x="0" y="512433"/>
                  </a:lnTo>
                  <a:close/>
                  <a:moveTo>
                    <a:pt x="440020" y="278733"/>
                  </a:moveTo>
                  <a:cubicBezTo>
                    <a:pt x="447634" y="278733"/>
                    <a:pt x="453483" y="285038"/>
                    <a:pt x="453483" y="292178"/>
                  </a:cubicBezTo>
                  <a:lnTo>
                    <a:pt x="453483" y="415781"/>
                  </a:lnTo>
                  <a:cubicBezTo>
                    <a:pt x="453947" y="423477"/>
                    <a:pt x="447634" y="429319"/>
                    <a:pt x="440484" y="429319"/>
                  </a:cubicBezTo>
                  <a:lnTo>
                    <a:pt x="354788" y="429319"/>
                  </a:lnTo>
                  <a:cubicBezTo>
                    <a:pt x="347174" y="429319"/>
                    <a:pt x="341325" y="423014"/>
                    <a:pt x="341325" y="415781"/>
                  </a:cubicBezTo>
                  <a:cubicBezTo>
                    <a:pt x="341325" y="408641"/>
                    <a:pt x="347639" y="402336"/>
                    <a:pt x="354788" y="402336"/>
                  </a:cubicBezTo>
                  <a:lnTo>
                    <a:pt x="426465" y="402336"/>
                  </a:lnTo>
                  <a:lnTo>
                    <a:pt x="426465" y="292178"/>
                  </a:lnTo>
                  <a:cubicBezTo>
                    <a:pt x="426465" y="284482"/>
                    <a:pt x="432778" y="278733"/>
                    <a:pt x="440020" y="278733"/>
                  </a:cubicBezTo>
                  <a:close/>
                  <a:moveTo>
                    <a:pt x="410109" y="0"/>
                  </a:moveTo>
                  <a:cubicBezTo>
                    <a:pt x="440935" y="0"/>
                    <a:pt x="468419" y="13996"/>
                    <a:pt x="485782" y="36057"/>
                  </a:cubicBezTo>
                  <a:cubicBezTo>
                    <a:pt x="508530" y="30495"/>
                    <a:pt x="531000" y="41247"/>
                    <a:pt x="542328" y="52185"/>
                  </a:cubicBezTo>
                  <a:cubicBezTo>
                    <a:pt x="554584" y="63771"/>
                    <a:pt x="562940" y="81197"/>
                    <a:pt x="562291" y="103350"/>
                  </a:cubicBezTo>
                  <a:cubicBezTo>
                    <a:pt x="588289" y="113917"/>
                    <a:pt x="606580" y="138943"/>
                    <a:pt x="606580" y="168697"/>
                  </a:cubicBezTo>
                  <a:cubicBezTo>
                    <a:pt x="606580" y="207627"/>
                    <a:pt x="574825" y="238864"/>
                    <a:pt x="536293" y="238864"/>
                  </a:cubicBezTo>
                  <a:lnTo>
                    <a:pt x="311502" y="238864"/>
                  </a:lnTo>
                  <a:cubicBezTo>
                    <a:pt x="272505" y="238864"/>
                    <a:pt x="241122" y="207627"/>
                    <a:pt x="241122" y="168697"/>
                  </a:cubicBezTo>
                  <a:cubicBezTo>
                    <a:pt x="241122" y="129767"/>
                    <a:pt x="272970" y="98530"/>
                    <a:pt x="311502" y="98530"/>
                  </a:cubicBezTo>
                  <a:cubicBezTo>
                    <a:pt x="311502" y="44213"/>
                    <a:pt x="355792" y="0"/>
                    <a:pt x="410109" y="0"/>
                  </a:cubicBezTo>
                  <a:close/>
                </a:path>
              </a:pathLst>
            </a:custGeom>
            <a:solidFill>
              <a:schemeClr val="bg1"/>
            </a:solidFill>
            <a:ln>
              <a:noFill/>
            </a:ln>
          </p:spPr>
        </p:sp>
      </p:grpSp>
      <p:sp>
        <p:nvSpPr>
          <p:cNvPr id="74" name="ïšļïďe">
            <a:extLst>
              <a:ext uri="{FF2B5EF4-FFF2-40B4-BE49-F238E27FC236}">
                <a16:creationId xmlns:a16="http://schemas.microsoft.com/office/drawing/2014/main" xmlns="" id="{FB41FAD4-0BA5-4580-B72E-A6BFF22F8784}"/>
              </a:ext>
            </a:extLst>
          </p:cNvPr>
          <p:cNvSpPr txBox="1"/>
          <p:nvPr/>
        </p:nvSpPr>
        <p:spPr bwMode="ltGray">
          <a:xfrm>
            <a:off x="835781" y="3295893"/>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ru-RU" sz="1200">
                <a:latin typeface="Huawei Sans" panose="020C0503030203020204" pitchFamily="34" charset="0"/>
              </a:rPr>
              <a:t>Ассоциация</a:t>
            </a:r>
          </a:p>
        </p:txBody>
      </p:sp>
      <p:grpSp>
        <p:nvGrpSpPr>
          <p:cNvPr id="75" name="组合 74"/>
          <p:cNvGrpSpPr/>
          <p:nvPr/>
        </p:nvGrpSpPr>
        <p:grpSpPr bwMode="ltGray">
          <a:xfrm>
            <a:off x="485526" y="3335249"/>
            <a:ext cx="360000" cy="360000"/>
            <a:chOff x="3086107" y="1253075"/>
            <a:chExt cx="532084" cy="532082"/>
          </a:xfrm>
        </p:grpSpPr>
        <p:sp>
          <p:nvSpPr>
            <p:cNvPr id="76" name="iṡ1ïdé">
              <a:extLst>
                <a:ext uri="{FF2B5EF4-FFF2-40B4-BE49-F238E27FC236}">
                  <a16:creationId xmlns:a16="http://schemas.microsoft.com/office/drawing/2014/main" xmlns="" id="{3FC487D0-A815-4107-8A36-7C156E98B5FA}"/>
                </a:ext>
              </a:extLst>
            </p:cNvPr>
            <p:cNvSpPr/>
            <p:nvPr/>
          </p:nvSpPr>
          <p:spPr bwMode="ltGray">
            <a:xfrm rot="10800000" flipV="1">
              <a:off x="3086107"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77" name="basic-rainbow_61924"/>
            <p:cNvSpPr>
              <a:spLocks noChangeAspect="1"/>
            </p:cNvSpPr>
            <p:nvPr/>
          </p:nvSpPr>
          <p:spPr bwMode="ltGray">
            <a:xfrm>
              <a:off x="3182722" y="1438186"/>
              <a:ext cx="339705" cy="180000"/>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540" h="2940">
                  <a:moveTo>
                    <a:pt x="2770" y="0"/>
                  </a:moveTo>
                  <a:cubicBezTo>
                    <a:pt x="1243" y="0"/>
                    <a:pt x="0" y="1243"/>
                    <a:pt x="0" y="2770"/>
                  </a:cubicBezTo>
                  <a:cubicBezTo>
                    <a:pt x="0" y="2864"/>
                    <a:pt x="76" y="2940"/>
                    <a:pt x="170" y="2940"/>
                  </a:cubicBezTo>
                  <a:lnTo>
                    <a:pt x="194" y="2940"/>
                  </a:lnTo>
                  <a:lnTo>
                    <a:pt x="1452" y="2940"/>
                  </a:lnTo>
                  <a:lnTo>
                    <a:pt x="1476" y="2940"/>
                  </a:lnTo>
                  <a:cubicBezTo>
                    <a:pt x="1570" y="2940"/>
                    <a:pt x="1646" y="2864"/>
                    <a:pt x="1646" y="2770"/>
                  </a:cubicBezTo>
                  <a:cubicBezTo>
                    <a:pt x="1646" y="2150"/>
                    <a:pt x="2151" y="1646"/>
                    <a:pt x="2770" y="1646"/>
                  </a:cubicBezTo>
                  <a:cubicBezTo>
                    <a:pt x="3390" y="1646"/>
                    <a:pt x="3894" y="2150"/>
                    <a:pt x="3894" y="2770"/>
                  </a:cubicBezTo>
                  <a:cubicBezTo>
                    <a:pt x="3894" y="2864"/>
                    <a:pt x="3970" y="2940"/>
                    <a:pt x="4064" y="2940"/>
                  </a:cubicBezTo>
                  <a:lnTo>
                    <a:pt x="4089" y="2940"/>
                  </a:lnTo>
                  <a:lnTo>
                    <a:pt x="5346" y="2940"/>
                  </a:lnTo>
                  <a:lnTo>
                    <a:pt x="5370" y="2940"/>
                  </a:lnTo>
                  <a:cubicBezTo>
                    <a:pt x="5464" y="2940"/>
                    <a:pt x="5540" y="2864"/>
                    <a:pt x="5540" y="2770"/>
                  </a:cubicBezTo>
                  <a:cubicBezTo>
                    <a:pt x="5540" y="1243"/>
                    <a:pt x="4298" y="0"/>
                    <a:pt x="2770" y="0"/>
                  </a:cubicBezTo>
                  <a:close/>
                  <a:moveTo>
                    <a:pt x="2770" y="341"/>
                  </a:moveTo>
                  <a:cubicBezTo>
                    <a:pt x="4053" y="341"/>
                    <a:pt x="5105" y="1339"/>
                    <a:pt x="5193" y="2600"/>
                  </a:cubicBezTo>
                  <a:lnTo>
                    <a:pt x="4909" y="2600"/>
                  </a:lnTo>
                  <a:cubicBezTo>
                    <a:pt x="4821" y="1496"/>
                    <a:pt x="3896" y="624"/>
                    <a:pt x="2770" y="624"/>
                  </a:cubicBezTo>
                  <a:cubicBezTo>
                    <a:pt x="1644" y="624"/>
                    <a:pt x="719" y="1496"/>
                    <a:pt x="632" y="2600"/>
                  </a:cubicBezTo>
                  <a:lnTo>
                    <a:pt x="347" y="2600"/>
                  </a:lnTo>
                  <a:cubicBezTo>
                    <a:pt x="435" y="1339"/>
                    <a:pt x="1488" y="341"/>
                    <a:pt x="2770" y="341"/>
                  </a:cubicBezTo>
                  <a:close/>
                  <a:moveTo>
                    <a:pt x="2770" y="1306"/>
                  </a:moveTo>
                  <a:cubicBezTo>
                    <a:pt x="2020" y="1306"/>
                    <a:pt x="1401" y="1872"/>
                    <a:pt x="1316" y="2600"/>
                  </a:cubicBezTo>
                  <a:lnTo>
                    <a:pt x="974" y="2600"/>
                  </a:lnTo>
                  <a:cubicBezTo>
                    <a:pt x="1060" y="1684"/>
                    <a:pt x="1832" y="965"/>
                    <a:pt x="2770" y="965"/>
                  </a:cubicBezTo>
                  <a:cubicBezTo>
                    <a:pt x="3708" y="965"/>
                    <a:pt x="4481" y="1684"/>
                    <a:pt x="4567" y="2600"/>
                  </a:cubicBezTo>
                  <a:lnTo>
                    <a:pt x="4224" y="2600"/>
                  </a:lnTo>
                  <a:cubicBezTo>
                    <a:pt x="4139" y="1872"/>
                    <a:pt x="3520" y="1306"/>
                    <a:pt x="2770" y="1306"/>
                  </a:cubicBezTo>
                  <a:close/>
                </a:path>
              </a:pathLst>
            </a:custGeom>
            <a:solidFill>
              <a:schemeClr val="bg1"/>
            </a:solidFill>
            <a:ln>
              <a:noFill/>
            </a:ln>
          </p:spPr>
        </p:sp>
      </p:grpSp>
      <p:grpSp>
        <p:nvGrpSpPr>
          <p:cNvPr id="3" name="组合 2"/>
          <p:cNvGrpSpPr/>
          <p:nvPr/>
        </p:nvGrpSpPr>
        <p:grpSpPr bwMode="ltGray">
          <a:xfrm>
            <a:off x="485526" y="2520451"/>
            <a:ext cx="360000" cy="360000"/>
            <a:chOff x="485526" y="2520451"/>
            <a:chExt cx="360000" cy="360000"/>
          </a:xfrm>
        </p:grpSpPr>
        <p:sp>
          <p:nvSpPr>
            <p:cNvPr id="72" name="iṡ1ïdé">
              <a:extLst>
                <a:ext uri="{FF2B5EF4-FFF2-40B4-BE49-F238E27FC236}">
                  <a16:creationId xmlns:a16="http://schemas.microsoft.com/office/drawing/2014/main" xmlns="" id="{3FC487D0-A815-4107-8A36-7C156E98B5FA}"/>
                </a:ext>
              </a:extLst>
            </p:cNvPr>
            <p:cNvSpPr/>
            <p:nvPr/>
          </p:nvSpPr>
          <p:spPr bwMode="ltGray">
            <a:xfrm rot="10800000" flipV="1">
              <a:off x="485526" y="2520451"/>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78" name="road_358611"/>
            <p:cNvSpPr>
              <a:spLocks noChangeAspect="1"/>
            </p:cNvSpPr>
            <p:nvPr/>
          </p:nvSpPr>
          <p:spPr bwMode="ltGray">
            <a:xfrm>
              <a:off x="550326" y="2585425"/>
              <a:ext cx="230400" cy="230052"/>
            </a:xfrm>
            <a:custGeom>
              <a:avLst/>
              <a:gdLst>
                <a:gd name="connsiteX0" fmla="*/ 303775 w 607639"/>
                <a:gd name="connsiteY0" fmla="*/ 535874 h 606722"/>
                <a:gd name="connsiteX1" fmla="*/ 313945 w 607639"/>
                <a:gd name="connsiteY1" fmla="*/ 546012 h 606722"/>
                <a:gd name="connsiteX2" fmla="*/ 313945 w 607639"/>
                <a:gd name="connsiteY2" fmla="*/ 556150 h 606722"/>
                <a:gd name="connsiteX3" fmla="*/ 303775 w 607639"/>
                <a:gd name="connsiteY3" fmla="*/ 566288 h 606722"/>
                <a:gd name="connsiteX4" fmla="*/ 293693 w 607639"/>
                <a:gd name="connsiteY4" fmla="*/ 556150 h 606722"/>
                <a:gd name="connsiteX5" fmla="*/ 293693 w 607639"/>
                <a:gd name="connsiteY5" fmla="*/ 546012 h 606722"/>
                <a:gd name="connsiteX6" fmla="*/ 303775 w 607639"/>
                <a:gd name="connsiteY6" fmla="*/ 535874 h 606722"/>
                <a:gd name="connsiteX7" fmla="*/ 303775 w 607639"/>
                <a:gd name="connsiteY7" fmla="*/ 475259 h 606722"/>
                <a:gd name="connsiteX8" fmla="*/ 313945 w 607639"/>
                <a:gd name="connsiteY8" fmla="*/ 485318 h 606722"/>
                <a:gd name="connsiteX9" fmla="*/ 313945 w 607639"/>
                <a:gd name="connsiteY9" fmla="*/ 505615 h 606722"/>
                <a:gd name="connsiteX10" fmla="*/ 303775 w 607639"/>
                <a:gd name="connsiteY10" fmla="*/ 515764 h 606722"/>
                <a:gd name="connsiteX11" fmla="*/ 293693 w 607639"/>
                <a:gd name="connsiteY11" fmla="*/ 505615 h 606722"/>
                <a:gd name="connsiteX12" fmla="*/ 293693 w 607639"/>
                <a:gd name="connsiteY12" fmla="*/ 485318 h 606722"/>
                <a:gd name="connsiteX13" fmla="*/ 303775 w 607639"/>
                <a:gd name="connsiteY13" fmla="*/ 475259 h 606722"/>
                <a:gd name="connsiteX14" fmla="*/ 269526 w 607639"/>
                <a:gd name="connsiteY14" fmla="*/ 419842 h 606722"/>
                <a:gd name="connsiteX15" fmla="*/ 303879 w 607639"/>
                <a:gd name="connsiteY15" fmla="*/ 424733 h 606722"/>
                <a:gd name="connsiteX16" fmla="*/ 306638 w 607639"/>
                <a:gd name="connsiteY16" fmla="*/ 424644 h 606722"/>
                <a:gd name="connsiteX17" fmla="*/ 316961 w 607639"/>
                <a:gd name="connsiteY17" fmla="*/ 434602 h 606722"/>
                <a:gd name="connsiteX18" fmla="*/ 307083 w 607639"/>
                <a:gd name="connsiteY18" fmla="*/ 444916 h 606722"/>
                <a:gd name="connsiteX19" fmla="*/ 303879 w 607639"/>
                <a:gd name="connsiteY19" fmla="*/ 444916 h 606722"/>
                <a:gd name="connsiteX20" fmla="*/ 263831 w 607639"/>
                <a:gd name="connsiteY20" fmla="*/ 439226 h 606722"/>
                <a:gd name="connsiteX21" fmla="*/ 256978 w 607639"/>
                <a:gd name="connsiteY21" fmla="*/ 426689 h 606722"/>
                <a:gd name="connsiteX22" fmla="*/ 269526 w 607639"/>
                <a:gd name="connsiteY22" fmla="*/ 419842 h 606722"/>
                <a:gd name="connsiteX23" fmla="*/ 405062 w 607639"/>
                <a:gd name="connsiteY23" fmla="*/ 387999 h 606722"/>
                <a:gd name="connsiteX24" fmla="*/ 405240 w 607639"/>
                <a:gd name="connsiteY24" fmla="*/ 402307 h 606722"/>
                <a:gd name="connsiteX25" fmla="*/ 370249 w 607639"/>
                <a:gd name="connsiteY25" fmla="*/ 428437 h 606722"/>
                <a:gd name="connsiteX26" fmla="*/ 356627 w 607639"/>
                <a:gd name="connsiteY26" fmla="*/ 424171 h 606722"/>
                <a:gd name="connsiteX27" fmla="*/ 360812 w 607639"/>
                <a:gd name="connsiteY27" fmla="*/ 410573 h 606722"/>
                <a:gd name="connsiteX28" fmla="*/ 390727 w 607639"/>
                <a:gd name="connsiteY28" fmla="*/ 388176 h 606722"/>
                <a:gd name="connsiteX29" fmla="*/ 405062 w 607639"/>
                <a:gd name="connsiteY29" fmla="*/ 387999 h 606722"/>
                <a:gd name="connsiteX30" fmla="*/ 183985 w 607639"/>
                <a:gd name="connsiteY30" fmla="*/ 358809 h 606722"/>
                <a:gd name="connsiteX31" fmla="*/ 197775 w 607639"/>
                <a:gd name="connsiteY31" fmla="*/ 362718 h 606722"/>
                <a:gd name="connsiteX32" fmla="*/ 220905 w 607639"/>
                <a:gd name="connsiteY32" fmla="*/ 392035 h 606722"/>
                <a:gd name="connsiteX33" fmla="*/ 221350 w 607639"/>
                <a:gd name="connsiteY33" fmla="*/ 406338 h 606722"/>
                <a:gd name="connsiteX34" fmla="*/ 207027 w 607639"/>
                <a:gd name="connsiteY34" fmla="*/ 406871 h 606722"/>
                <a:gd name="connsiteX35" fmla="*/ 180160 w 607639"/>
                <a:gd name="connsiteY35" fmla="*/ 372579 h 606722"/>
                <a:gd name="connsiteX36" fmla="*/ 183985 w 607639"/>
                <a:gd name="connsiteY36" fmla="*/ 358809 h 606722"/>
                <a:gd name="connsiteX37" fmla="*/ 546859 w 607639"/>
                <a:gd name="connsiteY37" fmla="*/ 293270 h 606722"/>
                <a:gd name="connsiteX38" fmla="*/ 556997 w 607639"/>
                <a:gd name="connsiteY38" fmla="*/ 293270 h 606722"/>
                <a:gd name="connsiteX39" fmla="*/ 567135 w 607639"/>
                <a:gd name="connsiteY39" fmla="*/ 303317 h 606722"/>
                <a:gd name="connsiteX40" fmla="*/ 556997 w 607639"/>
                <a:gd name="connsiteY40" fmla="*/ 313452 h 606722"/>
                <a:gd name="connsiteX41" fmla="*/ 546859 w 607639"/>
                <a:gd name="connsiteY41" fmla="*/ 313452 h 606722"/>
                <a:gd name="connsiteX42" fmla="*/ 536721 w 607639"/>
                <a:gd name="connsiteY42" fmla="*/ 303317 h 606722"/>
                <a:gd name="connsiteX43" fmla="*/ 546859 w 607639"/>
                <a:gd name="connsiteY43" fmla="*/ 293270 h 606722"/>
                <a:gd name="connsiteX44" fmla="*/ 486024 w 607639"/>
                <a:gd name="connsiteY44" fmla="*/ 293270 h 606722"/>
                <a:gd name="connsiteX45" fmla="*/ 506321 w 607639"/>
                <a:gd name="connsiteY45" fmla="*/ 293270 h 606722"/>
                <a:gd name="connsiteX46" fmla="*/ 516469 w 607639"/>
                <a:gd name="connsiteY46" fmla="*/ 303317 h 606722"/>
                <a:gd name="connsiteX47" fmla="*/ 506321 w 607639"/>
                <a:gd name="connsiteY47" fmla="*/ 313452 h 606722"/>
                <a:gd name="connsiteX48" fmla="*/ 486024 w 607639"/>
                <a:gd name="connsiteY48" fmla="*/ 313452 h 606722"/>
                <a:gd name="connsiteX49" fmla="*/ 475964 w 607639"/>
                <a:gd name="connsiteY49" fmla="*/ 303317 h 606722"/>
                <a:gd name="connsiteX50" fmla="*/ 486024 w 607639"/>
                <a:gd name="connsiteY50" fmla="*/ 293270 h 606722"/>
                <a:gd name="connsiteX51" fmla="*/ 101302 w 607639"/>
                <a:gd name="connsiteY51" fmla="*/ 293270 h 606722"/>
                <a:gd name="connsiteX52" fmla="*/ 121474 w 607639"/>
                <a:gd name="connsiteY52" fmla="*/ 293270 h 606722"/>
                <a:gd name="connsiteX53" fmla="*/ 131605 w 607639"/>
                <a:gd name="connsiteY53" fmla="*/ 303317 h 606722"/>
                <a:gd name="connsiteX54" fmla="*/ 121474 w 607639"/>
                <a:gd name="connsiteY54" fmla="*/ 313452 h 606722"/>
                <a:gd name="connsiteX55" fmla="*/ 101302 w 607639"/>
                <a:gd name="connsiteY55" fmla="*/ 313452 h 606722"/>
                <a:gd name="connsiteX56" fmla="*/ 91171 w 607639"/>
                <a:gd name="connsiteY56" fmla="*/ 303317 h 606722"/>
                <a:gd name="connsiteX57" fmla="*/ 101302 w 607639"/>
                <a:gd name="connsiteY57" fmla="*/ 293270 h 606722"/>
                <a:gd name="connsiteX58" fmla="*/ 50649 w 607639"/>
                <a:gd name="connsiteY58" fmla="*/ 293270 h 606722"/>
                <a:gd name="connsiteX59" fmla="*/ 60793 w 607639"/>
                <a:gd name="connsiteY59" fmla="*/ 293270 h 606722"/>
                <a:gd name="connsiteX60" fmla="*/ 70848 w 607639"/>
                <a:gd name="connsiteY60" fmla="*/ 303317 h 606722"/>
                <a:gd name="connsiteX61" fmla="*/ 60793 w 607639"/>
                <a:gd name="connsiteY61" fmla="*/ 313452 h 606722"/>
                <a:gd name="connsiteX62" fmla="*/ 50649 w 607639"/>
                <a:gd name="connsiteY62" fmla="*/ 313452 h 606722"/>
                <a:gd name="connsiteX63" fmla="*/ 40505 w 607639"/>
                <a:gd name="connsiteY63" fmla="*/ 303317 h 606722"/>
                <a:gd name="connsiteX64" fmla="*/ 50649 w 607639"/>
                <a:gd name="connsiteY64" fmla="*/ 293270 h 606722"/>
                <a:gd name="connsiteX65" fmla="*/ 433988 w 607639"/>
                <a:gd name="connsiteY65" fmla="*/ 281313 h 606722"/>
                <a:gd name="connsiteX66" fmla="*/ 445017 w 607639"/>
                <a:gd name="connsiteY66" fmla="*/ 290459 h 606722"/>
                <a:gd name="connsiteX67" fmla="*/ 445551 w 607639"/>
                <a:gd name="connsiteY67" fmla="*/ 303158 h 606722"/>
                <a:gd name="connsiteX68" fmla="*/ 445551 w 607639"/>
                <a:gd name="connsiteY68" fmla="*/ 303247 h 606722"/>
                <a:gd name="connsiteX69" fmla="*/ 445551 w 607639"/>
                <a:gd name="connsiteY69" fmla="*/ 303335 h 606722"/>
                <a:gd name="connsiteX70" fmla="*/ 438880 w 607639"/>
                <a:gd name="connsiteY70" fmla="*/ 346404 h 606722"/>
                <a:gd name="connsiteX71" fmla="*/ 426161 w 607639"/>
                <a:gd name="connsiteY71" fmla="*/ 352975 h 606722"/>
                <a:gd name="connsiteX72" fmla="*/ 419579 w 607639"/>
                <a:gd name="connsiteY72" fmla="*/ 340276 h 606722"/>
                <a:gd name="connsiteX73" fmla="*/ 425361 w 607639"/>
                <a:gd name="connsiteY73" fmla="*/ 303335 h 606722"/>
                <a:gd name="connsiteX74" fmla="*/ 425361 w 607639"/>
                <a:gd name="connsiteY74" fmla="*/ 303247 h 606722"/>
                <a:gd name="connsiteX75" fmla="*/ 425361 w 607639"/>
                <a:gd name="connsiteY75" fmla="*/ 303158 h 606722"/>
                <a:gd name="connsiteX76" fmla="*/ 424827 w 607639"/>
                <a:gd name="connsiteY76" fmla="*/ 292235 h 606722"/>
                <a:gd name="connsiteX77" fmla="*/ 433988 w 607639"/>
                <a:gd name="connsiteY77" fmla="*/ 281313 h 606722"/>
                <a:gd name="connsiteX78" fmla="*/ 179283 w 607639"/>
                <a:gd name="connsiteY78" fmla="*/ 259338 h 606722"/>
                <a:gd name="connsiteX79" fmla="*/ 186492 w 607639"/>
                <a:gd name="connsiteY79" fmla="*/ 271776 h 606722"/>
                <a:gd name="connsiteX80" fmla="*/ 182309 w 607639"/>
                <a:gd name="connsiteY80" fmla="*/ 303404 h 606722"/>
                <a:gd name="connsiteX81" fmla="*/ 182398 w 607639"/>
                <a:gd name="connsiteY81" fmla="*/ 308912 h 606722"/>
                <a:gd name="connsiteX82" fmla="*/ 172787 w 607639"/>
                <a:gd name="connsiteY82" fmla="*/ 319484 h 606722"/>
                <a:gd name="connsiteX83" fmla="*/ 162196 w 607639"/>
                <a:gd name="connsiteY83" fmla="*/ 309801 h 606722"/>
                <a:gd name="connsiteX84" fmla="*/ 162018 w 607639"/>
                <a:gd name="connsiteY84" fmla="*/ 303493 h 606722"/>
                <a:gd name="connsiteX85" fmla="*/ 166913 w 607639"/>
                <a:gd name="connsiteY85" fmla="*/ 266446 h 606722"/>
                <a:gd name="connsiteX86" fmla="*/ 179283 w 607639"/>
                <a:gd name="connsiteY86" fmla="*/ 259338 h 606722"/>
                <a:gd name="connsiteX87" fmla="*/ 303750 w 607639"/>
                <a:gd name="connsiteY87" fmla="*/ 232592 h 606722"/>
                <a:gd name="connsiteX88" fmla="*/ 232906 w 607639"/>
                <a:gd name="connsiteY88" fmla="*/ 303326 h 606722"/>
                <a:gd name="connsiteX89" fmla="*/ 303750 w 607639"/>
                <a:gd name="connsiteY89" fmla="*/ 374148 h 606722"/>
                <a:gd name="connsiteX90" fmla="*/ 374682 w 607639"/>
                <a:gd name="connsiteY90" fmla="*/ 303326 h 606722"/>
                <a:gd name="connsiteX91" fmla="*/ 303750 w 607639"/>
                <a:gd name="connsiteY91" fmla="*/ 232592 h 606722"/>
                <a:gd name="connsiteX92" fmla="*/ 303750 w 607639"/>
                <a:gd name="connsiteY92" fmla="*/ 212332 h 606722"/>
                <a:gd name="connsiteX93" fmla="*/ 394885 w 607639"/>
                <a:gd name="connsiteY93" fmla="*/ 303326 h 606722"/>
                <a:gd name="connsiteX94" fmla="*/ 303750 w 607639"/>
                <a:gd name="connsiteY94" fmla="*/ 394320 h 606722"/>
                <a:gd name="connsiteX95" fmla="*/ 212614 w 607639"/>
                <a:gd name="connsiteY95" fmla="*/ 303326 h 606722"/>
                <a:gd name="connsiteX96" fmla="*/ 303750 w 607639"/>
                <a:gd name="connsiteY96" fmla="*/ 212332 h 606722"/>
                <a:gd name="connsiteX97" fmla="*/ 395703 w 607639"/>
                <a:gd name="connsiteY97" fmla="*/ 195586 h 606722"/>
                <a:gd name="connsiteX98" fmla="*/ 424194 w 607639"/>
                <a:gd name="connsiteY98" fmla="*/ 228593 h 606722"/>
                <a:gd name="connsiteX99" fmla="*/ 420989 w 607639"/>
                <a:gd name="connsiteY99" fmla="*/ 242472 h 606722"/>
                <a:gd name="connsiteX100" fmla="*/ 407010 w 607639"/>
                <a:gd name="connsiteY100" fmla="*/ 239269 h 606722"/>
                <a:gd name="connsiteX101" fmla="*/ 382615 w 607639"/>
                <a:gd name="connsiteY101" fmla="*/ 210977 h 606722"/>
                <a:gd name="connsiteX102" fmla="*/ 381458 w 607639"/>
                <a:gd name="connsiteY102" fmla="*/ 196653 h 606722"/>
                <a:gd name="connsiteX103" fmla="*/ 395703 w 607639"/>
                <a:gd name="connsiteY103" fmla="*/ 195586 h 606722"/>
                <a:gd name="connsiteX104" fmla="*/ 231655 w 607639"/>
                <a:gd name="connsiteY104" fmla="*/ 181446 h 606722"/>
                <a:gd name="connsiteX105" fmla="*/ 245542 w 607639"/>
                <a:gd name="connsiteY105" fmla="*/ 185003 h 606722"/>
                <a:gd name="connsiteX106" fmla="*/ 241982 w 607639"/>
                <a:gd name="connsiteY106" fmla="*/ 198874 h 606722"/>
                <a:gd name="connsiteX107" fmla="*/ 213050 w 607639"/>
                <a:gd name="connsiteY107" fmla="*/ 222615 h 606722"/>
                <a:gd name="connsiteX108" fmla="*/ 198807 w 607639"/>
                <a:gd name="connsiteY108" fmla="*/ 223415 h 606722"/>
                <a:gd name="connsiteX109" fmla="*/ 197917 w 607639"/>
                <a:gd name="connsiteY109" fmla="*/ 209100 h 606722"/>
                <a:gd name="connsiteX110" fmla="*/ 231655 w 607639"/>
                <a:gd name="connsiteY110" fmla="*/ 181446 h 606722"/>
                <a:gd name="connsiteX111" fmla="*/ 303703 w 607639"/>
                <a:gd name="connsiteY111" fmla="*/ 161736 h 606722"/>
                <a:gd name="connsiteX112" fmla="*/ 337599 w 607639"/>
                <a:gd name="connsiteY112" fmla="*/ 165822 h 606722"/>
                <a:gd name="connsiteX113" fmla="*/ 345072 w 607639"/>
                <a:gd name="connsiteY113" fmla="*/ 178081 h 606722"/>
                <a:gd name="connsiteX114" fmla="*/ 332794 w 607639"/>
                <a:gd name="connsiteY114" fmla="*/ 185455 h 606722"/>
                <a:gd name="connsiteX115" fmla="*/ 303703 w 607639"/>
                <a:gd name="connsiteY115" fmla="*/ 181990 h 606722"/>
                <a:gd name="connsiteX116" fmla="*/ 295518 w 607639"/>
                <a:gd name="connsiteY116" fmla="*/ 182257 h 606722"/>
                <a:gd name="connsiteX117" fmla="*/ 284664 w 607639"/>
                <a:gd name="connsiteY117" fmla="*/ 172840 h 606722"/>
                <a:gd name="connsiteX118" fmla="*/ 294094 w 607639"/>
                <a:gd name="connsiteY118" fmla="*/ 162091 h 606722"/>
                <a:gd name="connsiteX119" fmla="*/ 303703 w 607639"/>
                <a:gd name="connsiteY119" fmla="*/ 161736 h 606722"/>
                <a:gd name="connsiteX120" fmla="*/ 303775 w 607639"/>
                <a:gd name="connsiteY120" fmla="*/ 91029 h 606722"/>
                <a:gd name="connsiteX121" fmla="*/ 313945 w 607639"/>
                <a:gd name="connsiteY121" fmla="*/ 101160 h 606722"/>
                <a:gd name="connsiteX122" fmla="*/ 313945 w 607639"/>
                <a:gd name="connsiteY122" fmla="*/ 121332 h 606722"/>
                <a:gd name="connsiteX123" fmla="*/ 303775 w 607639"/>
                <a:gd name="connsiteY123" fmla="*/ 131463 h 606722"/>
                <a:gd name="connsiteX124" fmla="*/ 293693 w 607639"/>
                <a:gd name="connsiteY124" fmla="*/ 121332 h 606722"/>
                <a:gd name="connsiteX125" fmla="*/ 293693 w 607639"/>
                <a:gd name="connsiteY125" fmla="*/ 101160 h 606722"/>
                <a:gd name="connsiteX126" fmla="*/ 303775 w 607639"/>
                <a:gd name="connsiteY126" fmla="*/ 91029 h 606722"/>
                <a:gd name="connsiteX127" fmla="*/ 303775 w 607639"/>
                <a:gd name="connsiteY127" fmla="*/ 40434 h 606722"/>
                <a:gd name="connsiteX128" fmla="*/ 313945 w 607639"/>
                <a:gd name="connsiteY128" fmla="*/ 50578 h 606722"/>
                <a:gd name="connsiteX129" fmla="*/ 313945 w 607639"/>
                <a:gd name="connsiteY129" fmla="*/ 60722 h 606722"/>
                <a:gd name="connsiteX130" fmla="*/ 303775 w 607639"/>
                <a:gd name="connsiteY130" fmla="*/ 70777 h 606722"/>
                <a:gd name="connsiteX131" fmla="*/ 293693 w 607639"/>
                <a:gd name="connsiteY131" fmla="*/ 60722 h 606722"/>
                <a:gd name="connsiteX132" fmla="*/ 293693 w 607639"/>
                <a:gd name="connsiteY132" fmla="*/ 50578 h 606722"/>
                <a:gd name="connsiteX133" fmla="*/ 303775 w 607639"/>
                <a:gd name="connsiteY133" fmla="*/ 40434 h 606722"/>
                <a:gd name="connsiteX134" fmla="*/ 243074 w 607639"/>
                <a:gd name="connsiteY134" fmla="*/ 20263 h 606722"/>
                <a:gd name="connsiteX135" fmla="*/ 243074 w 607639"/>
                <a:gd name="connsiteY135" fmla="*/ 142282 h 606722"/>
                <a:gd name="connsiteX136" fmla="*/ 236843 w 607639"/>
                <a:gd name="connsiteY136" fmla="*/ 144949 h 606722"/>
                <a:gd name="connsiteX137" fmla="*/ 145168 w 607639"/>
                <a:gd name="connsiteY137" fmla="*/ 236486 h 606722"/>
                <a:gd name="connsiteX138" fmla="*/ 142498 w 607639"/>
                <a:gd name="connsiteY138" fmla="*/ 242707 h 606722"/>
                <a:gd name="connsiteX139" fmla="*/ 20293 w 607639"/>
                <a:gd name="connsiteY139" fmla="*/ 242707 h 606722"/>
                <a:gd name="connsiteX140" fmla="*/ 20293 w 607639"/>
                <a:gd name="connsiteY140" fmla="*/ 364015 h 606722"/>
                <a:gd name="connsiteX141" fmla="*/ 142498 w 607639"/>
                <a:gd name="connsiteY141" fmla="*/ 364015 h 606722"/>
                <a:gd name="connsiteX142" fmla="*/ 145168 w 607639"/>
                <a:gd name="connsiteY142" fmla="*/ 370148 h 606722"/>
                <a:gd name="connsiteX143" fmla="*/ 236843 w 607639"/>
                <a:gd name="connsiteY143" fmla="*/ 461773 h 606722"/>
                <a:gd name="connsiteX144" fmla="*/ 243074 w 607639"/>
                <a:gd name="connsiteY144" fmla="*/ 464351 h 606722"/>
                <a:gd name="connsiteX145" fmla="*/ 243074 w 607639"/>
                <a:gd name="connsiteY145" fmla="*/ 586459 h 606722"/>
                <a:gd name="connsiteX146" fmla="*/ 364566 w 607639"/>
                <a:gd name="connsiteY146" fmla="*/ 586459 h 606722"/>
                <a:gd name="connsiteX147" fmla="*/ 364566 w 607639"/>
                <a:gd name="connsiteY147" fmla="*/ 464351 h 606722"/>
                <a:gd name="connsiteX148" fmla="*/ 370707 w 607639"/>
                <a:gd name="connsiteY148" fmla="*/ 461773 h 606722"/>
                <a:gd name="connsiteX149" fmla="*/ 462472 w 607639"/>
                <a:gd name="connsiteY149" fmla="*/ 370148 h 606722"/>
                <a:gd name="connsiteX150" fmla="*/ 465053 w 607639"/>
                <a:gd name="connsiteY150" fmla="*/ 364015 h 606722"/>
                <a:gd name="connsiteX151" fmla="*/ 587346 w 607639"/>
                <a:gd name="connsiteY151" fmla="*/ 364015 h 606722"/>
                <a:gd name="connsiteX152" fmla="*/ 587346 w 607639"/>
                <a:gd name="connsiteY152" fmla="*/ 242707 h 606722"/>
                <a:gd name="connsiteX153" fmla="*/ 465053 w 607639"/>
                <a:gd name="connsiteY153" fmla="*/ 242707 h 606722"/>
                <a:gd name="connsiteX154" fmla="*/ 462472 w 607639"/>
                <a:gd name="connsiteY154" fmla="*/ 236486 h 606722"/>
                <a:gd name="connsiteX155" fmla="*/ 370796 w 607639"/>
                <a:gd name="connsiteY155" fmla="*/ 144949 h 606722"/>
                <a:gd name="connsiteX156" fmla="*/ 364566 w 607639"/>
                <a:gd name="connsiteY156" fmla="*/ 142282 h 606722"/>
                <a:gd name="connsiteX157" fmla="*/ 364566 w 607639"/>
                <a:gd name="connsiteY157" fmla="*/ 20263 h 606722"/>
                <a:gd name="connsiteX158" fmla="*/ 222780 w 607639"/>
                <a:gd name="connsiteY158" fmla="*/ 0 h 606722"/>
                <a:gd name="connsiteX159" fmla="*/ 384859 w 607639"/>
                <a:gd name="connsiteY159" fmla="*/ 0 h 606722"/>
                <a:gd name="connsiteX160" fmla="*/ 384859 w 607639"/>
                <a:gd name="connsiteY160" fmla="*/ 129041 h 606722"/>
                <a:gd name="connsiteX161" fmla="*/ 478403 w 607639"/>
                <a:gd name="connsiteY161" fmla="*/ 222444 h 606722"/>
                <a:gd name="connsiteX162" fmla="*/ 607639 w 607639"/>
                <a:gd name="connsiteY162" fmla="*/ 222444 h 606722"/>
                <a:gd name="connsiteX163" fmla="*/ 607639 w 607639"/>
                <a:gd name="connsiteY163" fmla="*/ 384278 h 606722"/>
                <a:gd name="connsiteX164" fmla="*/ 478403 w 607639"/>
                <a:gd name="connsiteY164" fmla="*/ 384278 h 606722"/>
                <a:gd name="connsiteX165" fmla="*/ 384859 w 607639"/>
                <a:gd name="connsiteY165" fmla="*/ 477681 h 606722"/>
                <a:gd name="connsiteX166" fmla="*/ 384859 w 607639"/>
                <a:gd name="connsiteY166" fmla="*/ 606722 h 606722"/>
                <a:gd name="connsiteX167" fmla="*/ 222780 w 607639"/>
                <a:gd name="connsiteY167" fmla="*/ 606722 h 606722"/>
                <a:gd name="connsiteX168" fmla="*/ 222780 w 607639"/>
                <a:gd name="connsiteY168" fmla="*/ 477681 h 606722"/>
                <a:gd name="connsiteX169" fmla="*/ 129236 w 607639"/>
                <a:gd name="connsiteY169" fmla="*/ 384278 h 606722"/>
                <a:gd name="connsiteX170" fmla="*/ 0 w 607639"/>
                <a:gd name="connsiteY170" fmla="*/ 384278 h 606722"/>
                <a:gd name="connsiteX171" fmla="*/ 0 w 607639"/>
                <a:gd name="connsiteY171" fmla="*/ 222444 h 606722"/>
                <a:gd name="connsiteX172" fmla="*/ 129236 w 607639"/>
                <a:gd name="connsiteY172" fmla="*/ 222444 h 606722"/>
                <a:gd name="connsiteX173" fmla="*/ 222780 w 607639"/>
                <a:gd name="connsiteY173" fmla="*/ 129041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607639" h="606722">
                  <a:moveTo>
                    <a:pt x="303775" y="535874"/>
                  </a:moveTo>
                  <a:cubicBezTo>
                    <a:pt x="309395" y="535874"/>
                    <a:pt x="313945" y="540409"/>
                    <a:pt x="313945" y="546012"/>
                  </a:cubicBezTo>
                  <a:lnTo>
                    <a:pt x="313945" y="556150"/>
                  </a:lnTo>
                  <a:cubicBezTo>
                    <a:pt x="313945" y="561753"/>
                    <a:pt x="309395" y="566288"/>
                    <a:pt x="303775" y="566288"/>
                  </a:cubicBezTo>
                  <a:cubicBezTo>
                    <a:pt x="298154" y="566288"/>
                    <a:pt x="293693" y="561753"/>
                    <a:pt x="293693" y="556150"/>
                  </a:cubicBezTo>
                  <a:lnTo>
                    <a:pt x="293693" y="546012"/>
                  </a:lnTo>
                  <a:cubicBezTo>
                    <a:pt x="293693" y="540409"/>
                    <a:pt x="298154" y="535874"/>
                    <a:pt x="303775" y="535874"/>
                  </a:cubicBezTo>
                  <a:close/>
                  <a:moveTo>
                    <a:pt x="303775" y="475259"/>
                  </a:moveTo>
                  <a:cubicBezTo>
                    <a:pt x="309395" y="475259"/>
                    <a:pt x="313945" y="479710"/>
                    <a:pt x="313945" y="485318"/>
                  </a:cubicBezTo>
                  <a:lnTo>
                    <a:pt x="313945" y="505615"/>
                  </a:lnTo>
                  <a:cubicBezTo>
                    <a:pt x="313945" y="511224"/>
                    <a:pt x="309395" y="515764"/>
                    <a:pt x="303775" y="515764"/>
                  </a:cubicBezTo>
                  <a:cubicBezTo>
                    <a:pt x="298154" y="515764"/>
                    <a:pt x="293693" y="511224"/>
                    <a:pt x="293693" y="505615"/>
                  </a:cubicBezTo>
                  <a:lnTo>
                    <a:pt x="293693" y="485318"/>
                  </a:lnTo>
                  <a:cubicBezTo>
                    <a:pt x="293693" y="479710"/>
                    <a:pt x="298154" y="475259"/>
                    <a:pt x="303775" y="475259"/>
                  </a:cubicBezTo>
                  <a:close/>
                  <a:moveTo>
                    <a:pt x="269526" y="419842"/>
                  </a:moveTo>
                  <a:cubicBezTo>
                    <a:pt x="280562" y="423043"/>
                    <a:pt x="292042" y="424733"/>
                    <a:pt x="303879" y="424733"/>
                  </a:cubicBezTo>
                  <a:cubicBezTo>
                    <a:pt x="304769" y="424733"/>
                    <a:pt x="305659" y="424733"/>
                    <a:pt x="306638" y="424644"/>
                  </a:cubicBezTo>
                  <a:cubicBezTo>
                    <a:pt x="312155" y="424555"/>
                    <a:pt x="316783" y="429001"/>
                    <a:pt x="316961" y="434602"/>
                  </a:cubicBezTo>
                  <a:cubicBezTo>
                    <a:pt x="317050" y="440115"/>
                    <a:pt x="312689" y="444738"/>
                    <a:pt x="307083" y="444916"/>
                  </a:cubicBezTo>
                  <a:cubicBezTo>
                    <a:pt x="306015" y="444916"/>
                    <a:pt x="304947" y="444916"/>
                    <a:pt x="303879" y="444916"/>
                  </a:cubicBezTo>
                  <a:cubicBezTo>
                    <a:pt x="290173" y="444916"/>
                    <a:pt x="276735" y="442960"/>
                    <a:pt x="263831" y="439226"/>
                  </a:cubicBezTo>
                  <a:cubicBezTo>
                    <a:pt x="258402" y="437625"/>
                    <a:pt x="255376" y="432024"/>
                    <a:pt x="256978" y="426689"/>
                  </a:cubicBezTo>
                  <a:cubicBezTo>
                    <a:pt x="258491" y="421265"/>
                    <a:pt x="264187" y="418242"/>
                    <a:pt x="269526" y="419842"/>
                  </a:cubicBezTo>
                  <a:close/>
                  <a:moveTo>
                    <a:pt x="405062" y="387999"/>
                  </a:moveTo>
                  <a:cubicBezTo>
                    <a:pt x="409068" y="391909"/>
                    <a:pt x="409068" y="398308"/>
                    <a:pt x="405240" y="402307"/>
                  </a:cubicBezTo>
                  <a:cubicBezTo>
                    <a:pt x="395001" y="412706"/>
                    <a:pt x="383159" y="421504"/>
                    <a:pt x="370249" y="428437"/>
                  </a:cubicBezTo>
                  <a:cubicBezTo>
                    <a:pt x="365352" y="431014"/>
                    <a:pt x="359209" y="429148"/>
                    <a:pt x="356627" y="424171"/>
                  </a:cubicBezTo>
                  <a:cubicBezTo>
                    <a:pt x="353956" y="419283"/>
                    <a:pt x="355826" y="413150"/>
                    <a:pt x="360812" y="410573"/>
                  </a:cubicBezTo>
                  <a:cubicBezTo>
                    <a:pt x="371852" y="404618"/>
                    <a:pt x="381913" y="397064"/>
                    <a:pt x="390727" y="388176"/>
                  </a:cubicBezTo>
                  <a:cubicBezTo>
                    <a:pt x="394645" y="384177"/>
                    <a:pt x="401055" y="384088"/>
                    <a:pt x="405062" y="387999"/>
                  </a:cubicBezTo>
                  <a:close/>
                  <a:moveTo>
                    <a:pt x="183985" y="358809"/>
                  </a:moveTo>
                  <a:cubicBezTo>
                    <a:pt x="188878" y="356144"/>
                    <a:pt x="195017" y="357832"/>
                    <a:pt x="197775" y="362718"/>
                  </a:cubicBezTo>
                  <a:cubicBezTo>
                    <a:pt x="203913" y="373645"/>
                    <a:pt x="211742" y="383506"/>
                    <a:pt x="220905" y="392035"/>
                  </a:cubicBezTo>
                  <a:cubicBezTo>
                    <a:pt x="224997" y="395855"/>
                    <a:pt x="225175" y="402251"/>
                    <a:pt x="221350" y="406338"/>
                  </a:cubicBezTo>
                  <a:cubicBezTo>
                    <a:pt x="217524" y="410424"/>
                    <a:pt x="211119" y="410691"/>
                    <a:pt x="207027" y="406871"/>
                  </a:cubicBezTo>
                  <a:cubicBezTo>
                    <a:pt x="196351" y="396921"/>
                    <a:pt x="187277" y="385372"/>
                    <a:pt x="180160" y="372579"/>
                  </a:cubicBezTo>
                  <a:cubicBezTo>
                    <a:pt x="177402" y="367782"/>
                    <a:pt x="179092" y="361563"/>
                    <a:pt x="183985" y="358809"/>
                  </a:cubicBezTo>
                  <a:close/>
                  <a:moveTo>
                    <a:pt x="546859" y="293270"/>
                  </a:moveTo>
                  <a:lnTo>
                    <a:pt x="556997" y="293270"/>
                  </a:lnTo>
                  <a:cubicBezTo>
                    <a:pt x="562600" y="293270"/>
                    <a:pt x="567135" y="297715"/>
                    <a:pt x="567135" y="303317"/>
                  </a:cubicBezTo>
                  <a:cubicBezTo>
                    <a:pt x="567135" y="308918"/>
                    <a:pt x="562600" y="313452"/>
                    <a:pt x="556997" y="313452"/>
                  </a:cubicBezTo>
                  <a:lnTo>
                    <a:pt x="546859" y="313452"/>
                  </a:lnTo>
                  <a:cubicBezTo>
                    <a:pt x="541257" y="313452"/>
                    <a:pt x="536721" y="308918"/>
                    <a:pt x="536721" y="303317"/>
                  </a:cubicBezTo>
                  <a:cubicBezTo>
                    <a:pt x="536721" y="297804"/>
                    <a:pt x="541257" y="293270"/>
                    <a:pt x="546859" y="293270"/>
                  </a:cubicBezTo>
                  <a:close/>
                  <a:moveTo>
                    <a:pt x="486024" y="293270"/>
                  </a:moveTo>
                  <a:lnTo>
                    <a:pt x="506321" y="293270"/>
                  </a:lnTo>
                  <a:cubicBezTo>
                    <a:pt x="511929" y="293270"/>
                    <a:pt x="516469" y="297715"/>
                    <a:pt x="516469" y="303317"/>
                  </a:cubicBezTo>
                  <a:cubicBezTo>
                    <a:pt x="516469" y="308918"/>
                    <a:pt x="511929" y="313452"/>
                    <a:pt x="506321" y="313452"/>
                  </a:cubicBezTo>
                  <a:lnTo>
                    <a:pt x="486024" y="313452"/>
                  </a:lnTo>
                  <a:cubicBezTo>
                    <a:pt x="480415" y="313452"/>
                    <a:pt x="475964" y="308918"/>
                    <a:pt x="475964" y="303317"/>
                  </a:cubicBezTo>
                  <a:cubicBezTo>
                    <a:pt x="475964" y="297804"/>
                    <a:pt x="480415" y="293270"/>
                    <a:pt x="486024" y="293270"/>
                  </a:cubicBezTo>
                  <a:close/>
                  <a:moveTo>
                    <a:pt x="101302" y="293270"/>
                  </a:moveTo>
                  <a:lnTo>
                    <a:pt x="121474" y="293270"/>
                  </a:lnTo>
                  <a:cubicBezTo>
                    <a:pt x="127073" y="293270"/>
                    <a:pt x="131605" y="297715"/>
                    <a:pt x="131605" y="303317"/>
                  </a:cubicBezTo>
                  <a:cubicBezTo>
                    <a:pt x="131605" y="308918"/>
                    <a:pt x="127073" y="313452"/>
                    <a:pt x="121474" y="313452"/>
                  </a:cubicBezTo>
                  <a:lnTo>
                    <a:pt x="101302" y="313452"/>
                  </a:lnTo>
                  <a:cubicBezTo>
                    <a:pt x="95703" y="313452"/>
                    <a:pt x="91171" y="308918"/>
                    <a:pt x="91171" y="303317"/>
                  </a:cubicBezTo>
                  <a:cubicBezTo>
                    <a:pt x="91171" y="297804"/>
                    <a:pt x="95703" y="293270"/>
                    <a:pt x="101302" y="293270"/>
                  </a:cubicBezTo>
                  <a:close/>
                  <a:moveTo>
                    <a:pt x="50649" y="293270"/>
                  </a:moveTo>
                  <a:lnTo>
                    <a:pt x="60793" y="293270"/>
                  </a:lnTo>
                  <a:cubicBezTo>
                    <a:pt x="66399" y="293270"/>
                    <a:pt x="70848" y="297715"/>
                    <a:pt x="70848" y="303317"/>
                  </a:cubicBezTo>
                  <a:cubicBezTo>
                    <a:pt x="70848" y="308918"/>
                    <a:pt x="66399" y="313452"/>
                    <a:pt x="60793" y="313452"/>
                  </a:cubicBezTo>
                  <a:lnTo>
                    <a:pt x="50649" y="313452"/>
                  </a:lnTo>
                  <a:cubicBezTo>
                    <a:pt x="45043" y="313452"/>
                    <a:pt x="40505" y="308918"/>
                    <a:pt x="40505" y="303317"/>
                  </a:cubicBezTo>
                  <a:cubicBezTo>
                    <a:pt x="40505" y="297804"/>
                    <a:pt x="45043" y="293270"/>
                    <a:pt x="50649" y="293270"/>
                  </a:cubicBezTo>
                  <a:close/>
                  <a:moveTo>
                    <a:pt x="433988" y="281313"/>
                  </a:moveTo>
                  <a:cubicBezTo>
                    <a:pt x="439592" y="280780"/>
                    <a:pt x="444484" y="284865"/>
                    <a:pt x="445017" y="290459"/>
                  </a:cubicBezTo>
                  <a:cubicBezTo>
                    <a:pt x="445373" y="294633"/>
                    <a:pt x="445551" y="298895"/>
                    <a:pt x="445551" y="303158"/>
                  </a:cubicBezTo>
                  <a:cubicBezTo>
                    <a:pt x="445551" y="303158"/>
                    <a:pt x="445551" y="303247"/>
                    <a:pt x="445551" y="303247"/>
                  </a:cubicBezTo>
                  <a:cubicBezTo>
                    <a:pt x="445551" y="303247"/>
                    <a:pt x="445551" y="303335"/>
                    <a:pt x="445551" y="303335"/>
                  </a:cubicBezTo>
                  <a:cubicBezTo>
                    <a:pt x="445551" y="318076"/>
                    <a:pt x="443327" y="332551"/>
                    <a:pt x="438880" y="346404"/>
                  </a:cubicBezTo>
                  <a:cubicBezTo>
                    <a:pt x="437190" y="351732"/>
                    <a:pt x="431498" y="354662"/>
                    <a:pt x="426161" y="352975"/>
                  </a:cubicBezTo>
                  <a:cubicBezTo>
                    <a:pt x="420824" y="351199"/>
                    <a:pt x="417889" y="345516"/>
                    <a:pt x="419579" y="340276"/>
                  </a:cubicBezTo>
                  <a:cubicBezTo>
                    <a:pt x="423404" y="328466"/>
                    <a:pt x="425361" y="316034"/>
                    <a:pt x="425361" y="303335"/>
                  </a:cubicBezTo>
                  <a:cubicBezTo>
                    <a:pt x="425361" y="303335"/>
                    <a:pt x="425361" y="303335"/>
                    <a:pt x="425361" y="303247"/>
                  </a:cubicBezTo>
                  <a:cubicBezTo>
                    <a:pt x="425361" y="303247"/>
                    <a:pt x="425361" y="303247"/>
                    <a:pt x="425361" y="303158"/>
                  </a:cubicBezTo>
                  <a:cubicBezTo>
                    <a:pt x="425361" y="299517"/>
                    <a:pt x="425183" y="295876"/>
                    <a:pt x="424827" y="292235"/>
                  </a:cubicBezTo>
                  <a:cubicBezTo>
                    <a:pt x="424293" y="286730"/>
                    <a:pt x="428474" y="281846"/>
                    <a:pt x="433988" y="281313"/>
                  </a:cubicBezTo>
                  <a:close/>
                  <a:moveTo>
                    <a:pt x="179283" y="259338"/>
                  </a:moveTo>
                  <a:cubicBezTo>
                    <a:pt x="184712" y="260760"/>
                    <a:pt x="187916" y="266357"/>
                    <a:pt x="186492" y="271776"/>
                  </a:cubicBezTo>
                  <a:cubicBezTo>
                    <a:pt x="183733" y="281993"/>
                    <a:pt x="182309" y="292565"/>
                    <a:pt x="182309" y="303404"/>
                  </a:cubicBezTo>
                  <a:cubicBezTo>
                    <a:pt x="182309" y="305270"/>
                    <a:pt x="182309" y="307046"/>
                    <a:pt x="182398" y="308912"/>
                  </a:cubicBezTo>
                  <a:cubicBezTo>
                    <a:pt x="182665" y="314509"/>
                    <a:pt x="178393" y="319218"/>
                    <a:pt x="172787" y="319484"/>
                  </a:cubicBezTo>
                  <a:cubicBezTo>
                    <a:pt x="167180" y="319662"/>
                    <a:pt x="162463" y="315398"/>
                    <a:pt x="162196" y="309801"/>
                  </a:cubicBezTo>
                  <a:cubicBezTo>
                    <a:pt x="162107" y="307668"/>
                    <a:pt x="162018" y="305536"/>
                    <a:pt x="162018" y="303493"/>
                  </a:cubicBezTo>
                  <a:cubicBezTo>
                    <a:pt x="162018" y="290788"/>
                    <a:pt x="163709" y="278439"/>
                    <a:pt x="166913" y="266446"/>
                  </a:cubicBezTo>
                  <a:cubicBezTo>
                    <a:pt x="168337" y="261115"/>
                    <a:pt x="173944" y="257917"/>
                    <a:pt x="179283" y="259338"/>
                  </a:cubicBezTo>
                  <a:close/>
                  <a:moveTo>
                    <a:pt x="303750" y="232592"/>
                  </a:moveTo>
                  <a:cubicBezTo>
                    <a:pt x="264679" y="232592"/>
                    <a:pt x="232906" y="264316"/>
                    <a:pt x="232906" y="303326"/>
                  </a:cubicBezTo>
                  <a:cubicBezTo>
                    <a:pt x="232906" y="342425"/>
                    <a:pt x="264679" y="374148"/>
                    <a:pt x="303750" y="374148"/>
                  </a:cubicBezTo>
                  <a:cubicBezTo>
                    <a:pt x="342909" y="374148"/>
                    <a:pt x="374682" y="342425"/>
                    <a:pt x="374682" y="303326"/>
                  </a:cubicBezTo>
                  <a:cubicBezTo>
                    <a:pt x="374682" y="264316"/>
                    <a:pt x="342909" y="232592"/>
                    <a:pt x="303750" y="232592"/>
                  </a:cubicBezTo>
                  <a:close/>
                  <a:moveTo>
                    <a:pt x="303750" y="212332"/>
                  </a:moveTo>
                  <a:cubicBezTo>
                    <a:pt x="354123" y="212332"/>
                    <a:pt x="394885" y="253119"/>
                    <a:pt x="394885" y="303326"/>
                  </a:cubicBezTo>
                  <a:cubicBezTo>
                    <a:pt x="394885" y="353622"/>
                    <a:pt x="354123" y="394320"/>
                    <a:pt x="303750" y="394320"/>
                  </a:cubicBezTo>
                  <a:cubicBezTo>
                    <a:pt x="253465" y="394320"/>
                    <a:pt x="212614" y="353622"/>
                    <a:pt x="212614" y="303326"/>
                  </a:cubicBezTo>
                  <a:cubicBezTo>
                    <a:pt x="212614" y="253119"/>
                    <a:pt x="253465" y="212332"/>
                    <a:pt x="303750" y="212332"/>
                  </a:cubicBezTo>
                  <a:close/>
                  <a:moveTo>
                    <a:pt x="395703" y="195586"/>
                  </a:moveTo>
                  <a:cubicBezTo>
                    <a:pt x="406832" y="205016"/>
                    <a:pt x="416448" y="216137"/>
                    <a:pt x="424194" y="228593"/>
                  </a:cubicBezTo>
                  <a:cubicBezTo>
                    <a:pt x="427132" y="233308"/>
                    <a:pt x="425708" y="239536"/>
                    <a:pt x="420989" y="242472"/>
                  </a:cubicBezTo>
                  <a:cubicBezTo>
                    <a:pt x="416181" y="245497"/>
                    <a:pt x="409949" y="243985"/>
                    <a:pt x="407010" y="239269"/>
                  </a:cubicBezTo>
                  <a:cubicBezTo>
                    <a:pt x="400333" y="228682"/>
                    <a:pt x="392142" y="219073"/>
                    <a:pt x="382615" y="210977"/>
                  </a:cubicBezTo>
                  <a:cubicBezTo>
                    <a:pt x="378341" y="207330"/>
                    <a:pt x="377807" y="200924"/>
                    <a:pt x="381458" y="196653"/>
                  </a:cubicBezTo>
                  <a:cubicBezTo>
                    <a:pt x="385019" y="192472"/>
                    <a:pt x="391429" y="191938"/>
                    <a:pt x="395703" y="195586"/>
                  </a:cubicBezTo>
                  <a:close/>
                  <a:moveTo>
                    <a:pt x="231655" y="181446"/>
                  </a:moveTo>
                  <a:cubicBezTo>
                    <a:pt x="236462" y="178601"/>
                    <a:pt x="242694" y="180202"/>
                    <a:pt x="245542" y="185003"/>
                  </a:cubicBezTo>
                  <a:cubicBezTo>
                    <a:pt x="248391" y="189805"/>
                    <a:pt x="246789" y="196029"/>
                    <a:pt x="241982" y="198874"/>
                  </a:cubicBezTo>
                  <a:cubicBezTo>
                    <a:pt x="231210" y="205187"/>
                    <a:pt x="221418" y="213279"/>
                    <a:pt x="213050" y="222615"/>
                  </a:cubicBezTo>
                  <a:cubicBezTo>
                    <a:pt x="209311" y="226794"/>
                    <a:pt x="202902" y="227150"/>
                    <a:pt x="198807" y="223415"/>
                  </a:cubicBezTo>
                  <a:cubicBezTo>
                    <a:pt x="194623" y="219681"/>
                    <a:pt x="194267" y="213279"/>
                    <a:pt x="197917" y="209100"/>
                  </a:cubicBezTo>
                  <a:cubicBezTo>
                    <a:pt x="207709" y="198252"/>
                    <a:pt x="219015" y="188915"/>
                    <a:pt x="231655" y="181446"/>
                  </a:cubicBezTo>
                  <a:close/>
                  <a:moveTo>
                    <a:pt x="303703" y="161736"/>
                  </a:moveTo>
                  <a:cubicBezTo>
                    <a:pt x="315268" y="161736"/>
                    <a:pt x="326656" y="163157"/>
                    <a:pt x="337599" y="165822"/>
                  </a:cubicBezTo>
                  <a:cubicBezTo>
                    <a:pt x="343025" y="167155"/>
                    <a:pt x="346406" y="172663"/>
                    <a:pt x="345072" y="178081"/>
                  </a:cubicBezTo>
                  <a:cubicBezTo>
                    <a:pt x="343737" y="183500"/>
                    <a:pt x="338221" y="186787"/>
                    <a:pt x="332794" y="185455"/>
                  </a:cubicBezTo>
                  <a:cubicBezTo>
                    <a:pt x="323364" y="183145"/>
                    <a:pt x="313667" y="181990"/>
                    <a:pt x="303703" y="181990"/>
                  </a:cubicBezTo>
                  <a:cubicBezTo>
                    <a:pt x="300945" y="181990"/>
                    <a:pt x="298187" y="182079"/>
                    <a:pt x="295518" y="182257"/>
                  </a:cubicBezTo>
                  <a:cubicBezTo>
                    <a:pt x="289913" y="182612"/>
                    <a:pt x="285109" y="178437"/>
                    <a:pt x="284664" y="172840"/>
                  </a:cubicBezTo>
                  <a:cubicBezTo>
                    <a:pt x="284308" y="167333"/>
                    <a:pt x="288578" y="162447"/>
                    <a:pt x="294094" y="162091"/>
                  </a:cubicBezTo>
                  <a:cubicBezTo>
                    <a:pt x="297297" y="161914"/>
                    <a:pt x="300500" y="161736"/>
                    <a:pt x="303703" y="161736"/>
                  </a:cubicBezTo>
                  <a:close/>
                  <a:moveTo>
                    <a:pt x="303775" y="91029"/>
                  </a:moveTo>
                  <a:cubicBezTo>
                    <a:pt x="309395" y="91029"/>
                    <a:pt x="313945" y="95561"/>
                    <a:pt x="313945" y="101160"/>
                  </a:cubicBezTo>
                  <a:lnTo>
                    <a:pt x="313945" y="121332"/>
                  </a:lnTo>
                  <a:cubicBezTo>
                    <a:pt x="313945" y="126931"/>
                    <a:pt x="309395" y="131463"/>
                    <a:pt x="303775" y="131463"/>
                  </a:cubicBezTo>
                  <a:cubicBezTo>
                    <a:pt x="298154" y="131463"/>
                    <a:pt x="293693" y="126931"/>
                    <a:pt x="293693" y="121332"/>
                  </a:cubicBezTo>
                  <a:lnTo>
                    <a:pt x="293693" y="101160"/>
                  </a:lnTo>
                  <a:cubicBezTo>
                    <a:pt x="293693" y="95561"/>
                    <a:pt x="298154" y="91029"/>
                    <a:pt x="303775" y="91029"/>
                  </a:cubicBezTo>
                  <a:close/>
                  <a:moveTo>
                    <a:pt x="303775" y="40434"/>
                  </a:moveTo>
                  <a:cubicBezTo>
                    <a:pt x="309395" y="40434"/>
                    <a:pt x="313945" y="44972"/>
                    <a:pt x="313945" y="50578"/>
                  </a:cubicBezTo>
                  <a:lnTo>
                    <a:pt x="313945" y="60722"/>
                  </a:lnTo>
                  <a:cubicBezTo>
                    <a:pt x="313945" y="66328"/>
                    <a:pt x="309395" y="70777"/>
                    <a:pt x="303775" y="70777"/>
                  </a:cubicBezTo>
                  <a:cubicBezTo>
                    <a:pt x="298154" y="70777"/>
                    <a:pt x="293693" y="66328"/>
                    <a:pt x="293693" y="60722"/>
                  </a:cubicBezTo>
                  <a:lnTo>
                    <a:pt x="293693" y="50578"/>
                  </a:lnTo>
                  <a:cubicBezTo>
                    <a:pt x="293693" y="44972"/>
                    <a:pt x="298154" y="40434"/>
                    <a:pt x="303775" y="40434"/>
                  </a:cubicBezTo>
                  <a:close/>
                  <a:moveTo>
                    <a:pt x="243074" y="20263"/>
                  </a:moveTo>
                  <a:lnTo>
                    <a:pt x="243074" y="142282"/>
                  </a:lnTo>
                  <a:lnTo>
                    <a:pt x="236843" y="144949"/>
                  </a:lnTo>
                  <a:cubicBezTo>
                    <a:pt x="195634" y="162367"/>
                    <a:pt x="162613" y="195338"/>
                    <a:pt x="145168" y="236486"/>
                  </a:cubicBezTo>
                  <a:lnTo>
                    <a:pt x="142498" y="242707"/>
                  </a:lnTo>
                  <a:lnTo>
                    <a:pt x="20293" y="242707"/>
                  </a:lnTo>
                  <a:lnTo>
                    <a:pt x="20293" y="364015"/>
                  </a:lnTo>
                  <a:lnTo>
                    <a:pt x="142498" y="364015"/>
                  </a:lnTo>
                  <a:lnTo>
                    <a:pt x="145168" y="370148"/>
                  </a:lnTo>
                  <a:cubicBezTo>
                    <a:pt x="162613" y="411384"/>
                    <a:pt x="195634" y="444355"/>
                    <a:pt x="236843" y="461773"/>
                  </a:cubicBezTo>
                  <a:lnTo>
                    <a:pt x="243074" y="464351"/>
                  </a:lnTo>
                  <a:lnTo>
                    <a:pt x="243074" y="586459"/>
                  </a:lnTo>
                  <a:lnTo>
                    <a:pt x="364566" y="586459"/>
                  </a:lnTo>
                  <a:lnTo>
                    <a:pt x="364566" y="464351"/>
                  </a:lnTo>
                  <a:lnTo>
                    <a:pt x="370707" y="461773"/>
                  </a:lnTo>
                  <a:cubicBezTo>
                    <a:pt x="412006" y="444355"/>
                    <a:pt x="445027" y="411384"/>
                    <a:pt x="462472" y="370148"/>
                  </a:cubicBezTo>
                  <a:lnTo>
                    <a:pt x="465053" y="364015"/>
                  </a:lnTo>
                  <a:lnTo>
                    <a:pt x="587346" y="364015"/>
                  </a:lnTo>
                  <a:lnTo>
                    <a:pt x="587346" y="242707"/>
                  </a:lnTo>
                  <a:lnTo>
                    <a:pt x="465053" y="242707"/>
                  </a:lnTo>
                  <a:lnTo>
                    <a:pt x="462472" y="236486"/>
                  </a:lnTo>
                  <a:cubicBezTo>
                    <a:pt x="445027" y="195338"/>
                    <a:pt x="412006" y="162367"/>
                    <a:pt x="370796" y="144949"/>
                  </a:cubicBezTo>
                  <a:lnTo>
                    <a:pt x="364566" y="142282"/>
                  </a:lnTo>
                  <a:lnTo>
                    <a:pt x="364566" y="20263"/>
                  </a:lnTo>
                  <a:close/>
                  <a:moveTo>
                    <a:pt x="222780" y="0"/>
                  </a:moveTo>
                  <a:lnTo>
                    <a:pt x="384859" y="0"/>
                  </a:lnTo>
                  <a:lnTo>
                    <a:pt x="384859" y="129041"/>
                  </a:lnTo>
                  <a:cubicBezTo>
                    <a:pt x="425979" y="148148"/>
                    <a:pt x="459267" y="181386"/>
                    <a:pt x="478403" y="222444"/>
                  </a:cubicBezTo>
                  <a:lnTo>
                    <a:pt x="607639" y="222444"/>
                  </a:lnTo>
                  <a:lnTo>
                    <a:pt x="607639" y="384278"/>
                  </a:lnTo>
                  <a:lnTo>
                    <a:pt x="478403" y="384278"/>
                  </a:lnTo>
                  <a:cubicBezTo>
                    <a:pt x="459267" y="425336"/>
                    <a:pt x="425979" y="458574"/>
                    <a:pt x="384859" y="477681"/>
                  </a:cubicBezTo>
                  <a:lnTo>
                    <a:pt x="384859" y="606722"/>
                  </a:lnTo>
                  <a:lnTo>
                    <a:pt x="222780" y="606722"/>
                  </a:lnTo>
                  <a:lnTo>
                    <a:pt x="222780" y="477681"/>
                  </a:lnTo>
                  <a:cubicBezTo>
                    <a:pt x="181660" y="458574"/>
                    <a:pt x="148372" y="425336"/>
                    <a:pt x="129236" y="384278"/>
                  </a:cubicBezTo>
                  <a:lnTo>
                    <a:pt x="0" y="384278"/>
                  </a:lnTo>
                  <a:lnTo>
                    <a:pt x="0" y="222444"/>
                  </a:lnTo>
                  <a:lnTo>
                    <a:pt x="129236" y="222444"/>
                  </a:lnTo>
                  <a:cubicBezTo>
                    <a:pt x="148372" y="181386"/>
                    <a:pt x="181660" y="148148"/>
                    <a:pt x="222780" y="129041"/>
                  </a:cubicBezTo>
                  <a:close/>
                </a:path>
              </a:pathLst>
            </a:custGeom>
            <a:solidFill>
              <a:schemeClr val="bg1"/>
            </a:solidFill>
            <a:ln>
              <a:noFill/>
            </a:ln>
          </p:spPr>
        </p:sp>
      </p:grpSp>
      <p:sp>
        <p:nvSpPr>
          <p:cNvPr id="71" name="五边形 70"/>
          <p:cNvSpPr/>
          <p:nvPr/>
        </p:nvSpPr>
        <p:spPr bwMode="auto">
          <a:xfrm>
            <a:off x="8148115" y="122424"/>
            <a:ext cx="900100" cy="284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Подключение AP</a:t>
            </a:r>
          </a:p>
        </p:txBody>
      </p:sp>
      <p:sp>
        <p:nvSpPr>
          <p:cNvPr id="73" name="燕尾形 72"/>
          <p:cNvSpPr/>
          <p:nvPr/>
        </p:nvSpPr>
        <p:spPr bwMode="auto">
          <a:xfrm>
            <a:off x="8964285"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Передача конфигурации</a:t>
            </a:r>
          </a:p>
        </p:txBody>
      </p:sp>
      <p:sp>
        <p:nvSpPr>
          <p:cNvPr id="79" name="燕尾形 78"/>
          <p:cNvSpPr/>
          <p:nvPr/>
        </p:nvSpPr>
        <p:spPr bwMode="auto">
          <a:xfrm>
            <a:off x="9960355" y="122424"/>
            <a:ext cx="1080000" cy="284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b="1">
                <a:solidFill>
                  <a:srgbClr val="FFFFFF"/>
                </a:solidFill>
                <a:latin typeface="Huawei Sans" panose="020C0503030203020204" pitchFamily="34" charset="0"/>
              </a:rPr>
              <a:t>Подключение STA</a:t>
            </a:r>
          </a:p>
        </p:txBody>
      </p:sp>
      <p:sp>
        <p:nvSpPr>
          <p:cNvPr id="80" name="燕尾形 79"/>
          <p:cNvSpPr/>
          <p:nvPr/>
        </p:nvSpPr>
        <p:spPr bwMode="auto">
          <a:xfrm>
            <a:off x="10956425"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Передача данных</a:t>
            </a:r>
          </a:p>
        </p:txBody>
      </p:sp>
      <p:sp>
        <p:nvSpPr>
          <p:cNvPr id="81" name="圆角矩形 75"/>
          <p:cNvSpPr/>
          <p:nvPr/>
        </p:nvSpPr>
        <p:spPr>
          <a:xfrm>
            <a:off x="2737714" y="2580548"/>
            <a:ext cx="4461492" cy="476764"/>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pPr algn="ctr"/>
            <a:r>
              <a:rPr lang="ru-RU" sz="1400" b="1">
                <a:solidFill>
                  <a:prstClr val="white"/>
                </a:solidFill>
                <a:latin typeface="Huawei Sans" panose="020C0503030203020204" pitchFamily="34" charset="0"/>
              </a:rPr>
              <a:t>Активное сканирование путем отправки кадра Probe Request, содержащего SSID</a:t>
            </a:r>
          </a:p>
        </p:txBody>
      </p:sp>
      <p:sp>
        <p:nvSpPr>
          <p:cNvPr id="82" name="圆角矩形 75"/>
          <p:cNvSpPr/>
          <p:nvPr/>
        </p:nvSpPr>
        <p:spPr>
          <a:xfrm>
            <a:off x="2736301" y="3100237"/>
            <a:ext cx="4461492" cy="3281514"/>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a:lnSpc>
                <a:spcPct val="130000"/>
              </a:lnSpc>
              <a:spcAft>
                <a:spcPts val="3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p:txBody>
      </p:sp>
      <p:grpSp>
        <p:nvGrpSpPr>
          <p:cNvPr id="83" name="组合 82"/>
          <p:cNvGrpSpPr/>
          <p:nvPr/>
        </p:nvGrpSpPr>
        <p:grpSpPr>
          <a:xfrm>
            <a:off x="3169503" y="3359123"/>
            <a:ext cx="3898180" cy="1411812"/>
            <a:chOff x="2791880" y="3042824"/>
            <a:chExt cx="3898180" cy="1411812"/>
          </a:xfrm>
        </p:grpSpPr>
        <p:sp>
          <p:nvSpPr>
            <p:cNvPr id="84" name="Text Box 9"/>
            <p:cNvSpPr txBox="1">
              <a:spLocks noChangeArrowheads="1"/>
            </p:cNvSpPr>
            <p:nvPr/>
          </p:nvSpPr>
          <p:spPr bwMode="auto">
            <a:xfrm>
              <a:off x="5281693" y="3931416"/>
              <a:ext cx="1408367" cy="523220"/>
            </a:xfrm>
            <a:prstGeom prst="rect">
              <a:avLst/>
            </a:prstGeom>
            <a:noFill/>
            <a:ln w="9525">
              <a:noFill/>
              <a:miter lim="800000"/>
              <a:headEnd/>
              <a:tailEnd/>
            </a:ln>
          </p:spPr>
          <p:txBody>
            <a:bodyPr wrap="square">
              <a:spAutoFit/>
            </a:bodyPr>
            <a:lstStyle/>
            <a:p>
              <a:pPr algn="ctr"/>
              <a:r>
                <a:rPr lang="ru-RU" sz="1400" b="1" dirty="0">
                  <a:solidFill>
                    <a:schemeClr val="tx1"/>
                  </a:solidFill>
                  <a:latin typeface="Huawei Sans" panose="020C0503030203020204" pitchFamily="34" charset="0"/>
                </a:rPr>
                <a:t>AP1</a:t>
              </a:r>
            </a:p>
            <a:p>
              <a:pPr algn="ctr"/>
              <a:r>
                <a:rPr lang="ru-RU" sz="1400" dirty="0">
                  <a:latin typeface="Huawei Sans" panose="020C0503030203020204" pitchFamily="34" charset="0"/>
                </a:rPr>
                <a:t>(SSID: </a:t>
              </a:r>
              <a:r>
                <a:rPr lang="ru-RU" sz="1400" dirty="0" err="1">
                  <a:latin typeface="Huawei Sans" panose="020C0503030203020204" pitchFamily="34" charset="0"/>
                </a:rPr>
                <a:t>huawei</a:t>
              </a:r>
              <a:r>
                <a:rPr lang="ru-RU" sz="1400" dirty="0">
                  <a:latin typeface="Huawei Sans" panose="020C0503030203020204" pitchFamily="34" charset="0"/>
                </a:rPr>
                <a:t>)</a:t>
              </a:r>
            </a:p>
          </p:txBody>
        </p:sp>
        <p:sp>
          <p:nvSpPr>
            <p:cNvPr id="85" name="Text Box 9"/>
            <p:cNvSpPr txBox="1">
              <a:spLocks noChangeArrowheads="1"/>
            </p:cNvSpPr>
            <p:nvPr/>
          </p:nvSpPr>
          <p:spPr bwMode="auto">
            <a:xfrm>
              <a:off x="2811681" y="3931416"/>
              <a:ext cx="584291" cy="307777"/>
            </a:xfrm>
            <a:prstGeom prst="rect">
              <a:avLst/>
            </a:prstGeom>
            <a:noFill/>
            <a:ln w="9525">
              <a:noFill/>
              <a:miter lim="800000"/>
              <a:headEnd/>
              <a:tailEnd/>
            </a:ln>
          </p:spPr>
          <p:txBody>
            <a:bodyPr wrap="square">
              <a:spAutoFit/>
            </a:bodyPr>
            <a:lstStyle/>
            <a:p>
              <a:pPr algn="ctr"/>
              <a:r>
                <a:rPr lang="ru-RU" sz="1400" b="1">
                  <a:solidFill>
                    <a:schemeClr val="tx1"/>
                  </a:solidFill>
                  <a:latin typeface="Huawei Sans" panose="020C0503030203020204" pitchFamily="34" charset="0"/>
                </a:rPr>
                <a:t>STA</a:t>
              </a:r>
            </a:p>
          </p:txBody>
        </p:sp>
        <p:grpSp>
          <p:nvGrpSpPr>
            <p:cNvPr id="86" name="组合 85"/>
            <p:cNvGrpSpPr/>
            <p:nvPr/>
          </p:nvGrpSpPr>
          <p:grpSpPr>
            <a:xfrm>
              <a:off x="3340559" y="3042824"/>
              <a:ext cx="2292817" cy="870123"/>
              <a:chOff x="8210268" y="4136777"/>
              <a:chExt cx="2292817" cy="870123"/>
            </a:xfrm>
          </p:grpSpPr>
          <p:sp>
            <p:nvSpPr>
              <p:cNvPr id="89" name="Text Box 9"/>
              <p:cNvSpPr txBox="1">
                <a:spLocks noChangeArrowheads="1"/>
              </p:cNvSpPr>
              <p:nvPr/>
            </p:nvSpPr>
            <p:spPr bwMode="auto">
              <a:xfrm>
                <a:off x="8210268" y="4699123"/>
                <a:ext cx="2292817" cy="307777"/>
              </a:xfrm>
              <a:prstGeom prst="rect">
                <a:avLst/>
              </a:prstGeom>
              <a:noFill/>
              <a:ln w="9525">
                <a:noFill/>
                <a:miter lim="800000"/>
                <a:headEnd/>
                <a:tailEnd/>
              </a:ln>
            </p:spPr>
            <p:txBody>
              <a:bodyPr wrap="square">
                <a:spAutoFit/>
              </a:bodyPr>
              <a:lstStyle/>
              <a:p>
                <a:pPr algn="ctr"/>
                <a:r>
                  <a:rPr lang="ru-RU" sz="1400">
                    <a:latin typeface="Huawei Sans" panose="020C0503030203020204" pitchFamily="34" charset="0"/>
                  </a:rPr>
                  <a:t>Probe Response</a:t>
                </a:r>
              </a:p>
            </p:txBody>
          </p:sp>
          <p:cxnSp>
            <p:nvCxnSpPr>
              <p:cNvPr id="90" name="直接连接符 89"/>
              <p:cNvCxnSpPr/>
              <p:nvPr/>
            </p:nvCxnSpPr>
            <p:spPr>
              <a:xfrm rot="5400000" flipH="1">
                <a:off x="9356676" y="3717360"/>
                <a:ext cx="1" cy="1863616"/>
              </a:xfrm>
              <a:prstGeom prst="line">
                <a:avLst/>
              </a:prstGeom>
              <a:ln w="28575">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rot="5400000" flipH="1">
                <a:off x="9356676" y="4071317"/>
                <a:ext cx="1" cy="1863616"/>
              </a:xfrm>
              <a:prstGeom prst="line">
                <a:avLst/>
              </a:pr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2" name="Text Box 9"/>
              <p:cNvSpPr txBox="1">
                <a:spLocks noChangeArrowheads="1"/>
              </p:cNvSpPr>
              <p:nvPr/>
            </p:nvSpPr>
            <p:spPr bwMode="auto">
              <a:xfrm>
                <a:off x="8400184" y="4136777"/>
                <a:ext cx="1866424" cy="523220"/>
              </a:xfrm>
              <a:prstGeom prst="rect">
                <a:avLst/>
              </a:prstGeom>
              <a:noFill/>
              <a:ln w="9525">
                <a:noFill/>
                <a:miter lim="800000"/>
                <a:headEnd/>
                <a:tailEnd/>
              </a:ln>
            </p:spPr>
            <p:txBody>
              <a:bodyPr wrap="square">
                <a:spAutoFit/>
              </a:bodyPr>
              <a:lstStyle/>
              <a:p>
                <a:pPr algn="ctr"/>
                <a:r>
                  <a:rPr lang="ru-RU" sz="1400" dirty="0" err="1">
                    <a:latin typeface="Huawei Sans" panose="020C0503030203020204" pitchFamily="34" charset="0"/>
                  </a:rPr>
                  <a:t>Probe</a:t>
                </a:r>
                <a:r>
                  <a:rPr lang="ru-RU" sz="1400" dirty="0">
                    <a:latin typeface="Huawei Sans" panose="020C0503030203020204" pitchFamily="34" charset="0"/>
                  </a:rPr>
                  <a:t> </a:t>
                </a:r>
                <a:r>
                  <a:rPr lang="ru-RU" sz="1400" dirty="0" err="1">
                    <a:latin typeface="Huawei Sans" panose="020C0503030203020204" pitchFamily="34" charset="0"/>
                  </a:rPr>
                  <a:t>Request</a:t>
                </a:r>
                <a:endParaRPr lang="ru-RU" sz="1400" dirty="0">
                  <a:latin typeface="Huawei Sans" panose="020C0503030203020204" pitchFamily="34" charset="0"/>
                </a:endParaRPr>
              </a:p>
              <a:p>
                <a:pPr algn="ctr"/>
                <a:r>
                  <a:rPr lang="ru-RU" sz="1400" dirty="0">
                    <a:latin typeface="Huawei Sans" panose="020C0503030203020204" pitchFamily="34" charset="0"/>
                  </a:rPr>
                  <a:t>(SSID: </a:t>
                </a:r>
                <a:r>
                  <a:rPr lang="ru-RU" sz="1400" dirty="0" err="1">
                    <a:latin typeface="Huawei Sans" panose="020C0503030203020204" pitchFamily="34" charset="0"/>
                  </a:rPr>
                  <a:t>huawei</a:t>
                </a:r>
                <a:r>
                  <a:rPr lang="ru-RU" sz="1400" dirty="0">
                    <a:latin typeface="Huawei Sans" panose="020C0503030203020204" pitchFamily="34" charset="0"/>
                  </a:rPr>
                  <a:t>)</a:t>
                </a:r>
              </a:p>
            </p:txBody>
          </p:sp>
        </p:grpSp>
        <p:pic>
          <p:nvPicPr>
            <p:cNvPr id="87" name="图片 86" descr="笔记本电脑.png"/>
            <p:cNvPicPr>
              <a:picLocks noChangeAspect="1"/>
            </p:cNvPicPr>
            <p:nvPr/>
          </p:nvPicPr>
          <p:blipFill>
            <a:blip r:embed="rId3" cstate="print"/>
            <a:stretch>
              <a:fillRect/>
            </a:stretch>
          </p:blipFill>
          <p:spPr>
            <a:xfrm>
              <a:off x="2791880" y="3502926"/>
              <a:ext cx="648000" cy="406247"/>
            </a:xfrm>
            <a:prstGeom prst="rect">
              <a:avLst/>
            </a:prstGeom>
          </p:spPr>
        </p:pic>
        <p:pic>
          <p:nvPicPr>
            <p:cNvPr id="88" name="图片 87"/>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5691600" y="3506243"/>
              <a:ext cx="540000" cy="442800"/>
            </a:xfrm>
            <a:prstGeom prst="rect">
              <a:avLst/>
            </a:prstGeom>
          </p:spPr>
        </p:pic>
      </p:grpSp>
      <p:sp>
        <p:nvSpPr>
          <p:cNvPr id="93" name="圆角矩形 75"/>
          <p:cNvSpPr/>
          <p:nvPr/>
        </p:nvSpPr>
        <p:spPr>
          <a:xfrm>
            <a:off x="7294574" y="2580548"/>
            <a:ext cx="4461492" cy="476764"/>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pPr algn="ctr"/>
            <a:r>
              <a:rPr lang="ru-RU" sz="1400" b="1">
                <a:solidFill>
                  <a:prstClr val="white"/>
                </a:solidFill>
                <a:latin typeface="Huawei Sans" panose="020C0503030203020204" pitchFamily="34" charset="0"/>
              </a:rPr>
              <a:t>Активное сканирование путем отправки кадра Probe Request, не содержащего SSID</a:t>
            </a:r>
          </a:p>
        </p:txBody>
      </p:sp>
      <p:sp>
        <p:nvSpPr>
          <p:cNvPr id="94" name="圆角矩形 75"/>
          <p:cNvSpPr/>
          <p:nvPr/>
        </p:nvSpPr>
        <p:spPr>
          <a:xfrm>
            <a:off x="7293161" y="3100236"/>
            <a:ext cx="4461492" cy="328151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a:lnSpc>
                <a:spcPct val="130000"/>
              </a:lnSpc>
              <a:spcAft>
                <a:spcPts val="3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p:txBody>
      </p:sp>
      <p:sp>
        <p:nvSpPr>
          <p:cNvPr id="95" name="圆角矩形 75"/>
          <p:cNvSpPr/>
          <p:nvPr/>
        </p:nvSpPr>
        <p:spPr>
          <a:xfrm>
            <a:off x="7325067" y="4993648"/>
            <a:ext cx="4429586" cy="1361598"/>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spcAft>
                <a:spcPts val="300"/>
              </a:spcAft>
              <a:buFont typeface="Arial" panose="020B0604020202020204" pitchFamily="34" charset="0"/>
              <a:buChar char="•"/>
            </a:pPr>
            <a:r>
              <a:rPr lang="ru-RU" sz="1300" dirty="0">
                <a:solidFill>
                  <a:prstClr val="black"/>
                </a:solidFill>
                <a:latin typeface="Huawei Sans" panose="020C0503030203020204" pitchFamily="34" charset="0"/>
              </a:rPr>
              <a:t>STA периодически осуществляет широковещательную рассылку кадра </a:t>
            </a:r>
            <a:r>
              <a:rPr lang="ru-RU" sz="1300" dirty="0" err="1">
                <a:solidFill>
                  <a:prstClr val="black"/>
                </a:solidFill>
                <a:latin typeface="Huawei Sans" panose="020C0503030203020204" pitchFamily="34" charset="0"/>
              </a:rPr>
              <a:t>Probe</a:t>
            </a:r>
            <a:r>
              <a:rPr lang="ru-RU" sz="1300" dirty="0">
                <a:solidFill>
                  <a:prstClr val="black"/>
                </a:solidFill>
                <a:latin typeface="Huawei Sans" panose="020C0503030203020204" pitchFamily="34" charset="0"/>
              </a:rPr>
              <a:t> </a:t>
            </a:r>
            <a:r>
              <a:rPr lang="ru-RU" sz="1300" dirty="0" err="1">
                <a:solidFill>
                  <a:prstClr val="black"/>
                </a:solidFill>
                <a:latin typeface="Huawei Sans" panose="020C0503030203020204" pitchFamily="34" charset="0"/>
              </a:rPr>
              <a:t>Request</a:t>
            </a:r>
            <a:r>
              <a:rPr lang="ru-RU" sz="1300" dirty="0">
                <a:solidFill>
                  <a:prstClr val="black"/>
                </a:solidFill>
                <a:latin typeface="Huawei Sans" panose="020C0503030203020204" pitchFamily="34" charset="0"/>
              </a:rPr>
              <a:t>, который не содержит SSID, по поддерживаемым каналам. AP возвращают кадры </a:t>
            </a:r>
            <a:r>
              <a:rPr lang="ru-RU" sz="1300" dirty="0" err="1">
                <a:solidFill>
                  <a:prstClr val="black"/>
                </a:solidFill>
                <a:latin typeface="Huawei Sans" panose="020C0503030203020204" pitchFamily="34" charset="0"/>
              </a:rPr>
              <a:t>Probe</a:t>
            </a:r>
            <a:r>
              <a:rPr lang="ru-RU" sz="1300" dirty="0">
                <a:solidFill>
                  <a:prstClr val="black"/>
                </a:solidFill>
                <a:latin typeface="Huawei Sans" panose="020C0503030203020204" pitchFamily="34" charset="0"/>
              </a:rPr>
              <a:t> </a:t>
            </a:r>
            <a:r>
              <a:rPr lang="ru-RU" sz="1300" dirty="0" err="1">
                <a:solidFill>
                  <a:prstClr val="black"/>
                </a:solidFill>
                <a:latin typeface="Huawei Sans" panose="020C0503030203020204" pitchFamily="34" charset="0"/>
              </a:rPr>
              <a:t>Response</a:t>
            </a:r>
            <a:r>
              <a:rPr lang="ru-RU" sz="1300" dirty="0">
                <a:solidFill>
                  <a:prstClr val="black"/>
                </a:solidFill>
                <a:latin typeface="Huawei Sans" panose="020C0503030203020204" pitchFamily="34" charset="0"/>
              </a:rPr>
              <a:t>, чтобы уведомить STA о беспроводных услугах, которые они могут предоставить.</a:t>
            </a:r>
          </a:p>
        </p:txBody>
      </p:sp>
      <p:grpSp>
        <p:nvGrpSpPr>
          <p:cNvPr id="96" name="组合 95"/>
          <p:cNvGrpSpPr/>
          <p:nvPr/>
        </p:nvGrpSpPr>
        <p:grpSpPr>
          <a:xfrm>
            <a:off x="7555722" y="3229933"/>
            <a:ext cx="4126781" cy="1797634"/>
            <a:chOff x="7516167" y="2964893"/>
            <a:chExt cx="4126781" cy="1797634"/>
          </a:xfrm>
        </p:grpSpPr>
        <p:sp>
          <p:nvSpPr>
            <p:cNvPr id="97" name="Text Box 9"/>
            <p:cNvSpPr txBox="1">
              <a:spLocks noChangeArrowheads="1"/>
            </p:cNvSpPr>
            <p:nvPr/>
          </p:nvSpPr>
          <p:spPr bwMode="auto">
            <a:xfrm>
              <a:off x="10891650" y="3094083"/>
              <a:ext cx="638754" cy="307777"/>
            </a:xfrm>
            <a:prstGeom prst="rect">
              <a:avLst/>
            </a:prstGeom>
            <a:noFill/>
            <a:ln w="9525">
              <a:noFill/>
              <a:miter lim="800000"/>
              <a:headEnd/>
              <a:tailEnd/>
            </a:ln>
          </p:spPr>
          <p:txBody>
            <a:bodyPr wrap="square">
              <a:spAutoFit/>
            </a:bodyPr>
            <a:lstStyle/>
            <a:p>
              <a:pPr algn="ctr"/>
              <a:r>
                <a:rPr lang="ru-RU" sz="1400" b="1" dirty="0">
                  <a:solidFill>
                    <a:schemeClr val="tx1"/>
                  </a:solidFill>
                  <a:latin typeface="Huawei Sans" panose="020C0503030203020204" pitchFamily="34" charset="0"/>
                </a:rPr>
                <a:t>AP1</a:t>
              </a:r>
            </a:p>
          </p:txBody>
        </p:sp>
        <p:sp>
          <p:nvSpPr>
            <p:cNvPr id="98" name="Text Box 9"/>
            <p:cNvSpPr txBox="1">
              <a:spLocks noChangeArrowheads="1"/>
            </p:cNvSpPr>
            <p:nvPr/>
          </p:nvSpPr>
          <p:spPr bwMode="auto">
            <a:xfrm>
              <a:off x="7535968" y="4058027"/>
              <a:ext cx="584291" cy="307777"/>
            </a:xfrm>
            <a:prstGeom prst="rect">
              <a:avLst/>
            </a:prstGeom>
            <a:noFill/>
            <a:ln w="9525">
              <a:noFill/>
              <a:miter lim="800000"/>
              <a:headEnd/>
              <a:tailEnd/>
            </a:ln>
          </p:spPr>
          <p:txBody>
            <a:bodyPr wrap="square">
              <a:spAutoFit/>
            </a:bodyPr>
            <a:lstStyle/>
            <a:p>
              <a:pPr algn="ctr"/>
              <a:r>
                <a:rPr lang="ru-RU" sz="1400" b="1">
                  <a:solidFill>
                    <a:schemeClr val="tx1"/>
                  </a:solidFill>
                  <a:latin typeface="Huawei Sans" panose="020C0503030203020204" pitchFamily="34" charset="0"/>
                </a:rPr>
                <a:t>STA</a:t>
              </a:r>
            </a:p>
          </p:txBody>
        </p:sp>
        <p:grpSp>
          <p:nvGrpSpPr>
            <p:cNvPr id="99" name="组合 98"/>
            <p:cNvGrpSpPr/>
            <p:nvPr/>
          </p:nvGrpSpPr>
          <p:grpSpPr>
            <a:xfrm>
              <a:off x="7787198" y="2964893"/>
              <a:ext cx="2584573" cy="1797634"/>
              <a:chOff x="7932620" y="3932235"/>
              <a:chExt cx="2584573" cy="1797634"/>
            </a:xfrm>
          </p:grpSpPr>
          <p:sp>
            <p:nvSpPr>
              <p:cNvPr id="105" name="Text Box 9"/>
              <p:cNvSpPr txBox="1">
                <a:spLocks noChangeArrowheads="1"/>
              </p:cNvSpPr>
              <p:nvPr/>
            </p:nvSpPr>
            <p:spPr bwMode="auto">
              <a:xfrm rot="20758354">
                <a:off x="8224376" y="4401501"/>
                <a:ext cx="2292817" cy="307777"/>
              </a:xfrm>
              <a:prstGeom prst="rect">
                <a:avLst/>
              </a:prstGeom>
              <a:noFill/>
              <a:ln w="9525">
                <a:noFill/>
                <a:miter lim="800000"/>
                <a:headEnd/>
                <a:tailEnd/>
              </a:ln>
            </p:spPr>
            <p:txBody>
              <a:bodyPr wrap="square">
                <a:spAutoFit/>
              </a:bodyPr>
              <a:lstStyle/>
              <a:p>
                <a:pPr algn="ctr"/>
                <a:r>
                  <a:rPr lang="ru-RU" sz="1400">
                    <a:latin typeface="Huawei Sans" panose="020C0503030203020204" pitchFamily="34" charset="0"/>
                  </a:rPr>
                  <a:t>Probe Response</a:t>
                </a:r>
              </a:p>
            </p:txBody>
          </p:sp>
          <p:cxnSp>
            <p:nvCxnSpPr>
              <p:cNvPr id="106" name="直接连接符 105"/>
              <p:cNvCxnSpPr/>
              <p:nvPr/>
            </p:nvCxnSpPr>
            <p:spPr>
              <a:xfrm flipH="1">
                <a:off x="8424869" y="4136777"/>
                <a:ext cx="1863616" cy="512391"/>
              </a:xfrm>
              <a:prstGeom prst="line">
                <a:avLst/>
              </a:prstGeom>
              <a:ln w="28575">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flipH="1" flipV="1">
                <a:off x="8430054" y="5054413"/>
                <a:ext cx="1956921" cy="413846"/>
              </a:xfrm>
              <a:prstGeom prst="line">
                <a:avLst/>
              </a:prstGeom>
              <a:ln w="28575">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08" name="Text Box 9"/>
              <p:cNvSpPr txBox="1">
                <a:spLocks noChangeArrowheads="1"/>
              </p:cNvSpPr>
              <p:nvPr/>
            </p:nvSpPr>
            <p:spPr bwMode="auto">
              <a:xfrm rot="20625501">
                <a:off x="7932621" y="3932235"/>
                <a:ext cx="2522031" cy="523220"/>
              </a:xfrm>
              <a:prstGeom prst="rect">
                <a:avLst/>
              </a:prstGeom>
              <a:noFill/>
              <a:ln w="9525">
                <a:noFill/>
                <a:miter lim="800000"/>
                <a:headEnd/>
                <a:tailEnd/>
              </a:ln>
            </p:spPr>
            <p:txBody>
              <a:bodyPr wrap="square">
                <a:spAutoFit/>
              </a:bodyPr>
              <a:lstStyle/>
              <a:p>
                <a:pPr algn="ctr"/>
                <a:r>
                  <a:rPr lang="ru-RU" sz="1400">
                    <a:latin typeface="Huawei Sans" panose="020C0503030203020204" pitchFamily="34" charset="0"/>
                  </a:rPr>
                  <a:t>Probe Request</a:t>
                </a:r>
              </a:p>
              <a:p>
                <a:pPr algn="ctr"/>
                <a:r>
                  <a:rPr lang="ru-RU" sz="1400">
                    <a:latin typeface="Huawei Sans" panose="020C0503030203020204" pitchFamily="34" charset="0"/>
                  </a:rPr>
                  <a:t>(без SSID) </a:t>
                </a:r>
              </a:p>
            </p:txBody>
          </p:sp>
          <p:cxnSp>
            <p:nvCxnSpPr>
              <p:cNvPr id="109" name="直接连接符 108"/>
              <p:cNvCxnSpPr/>
              <p:nvPr/>
            </p:nvCxnSpPr>
            <p:spPr>
              <a:xfrm flipH="1">
                <a:off x="8535005" y="4431324"/>
                <a:ext cx="1863616" cy="512391"/>
              </a:xfrm>
              <a:prstGeom prst="line">
                <a:avLst/>
              </a:pr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0" name="Text Box 9"/>
              <p:cNvSpPr txBox="1">
                <a:spLocks noChangeArrowheads="1"/>
              </p:cNvSpPr>
              <p:nvPr/>
            </p:nvSpPr>
            <p:spPr bwMode="auto">
              <a:xfrm rot="732524">
                <a:off x="7932620" y="5206649"/>
                <a:ext cx="2522031" cy="523220"/>
              </a:xfrm>
              <a:prstGeom prst="rect">
                <a:avLst/>
              </a:prstGeom>
              <a:noFill/>
              <a:ln w="9525">
                <a:noFill/>
                <a:miter lim="800000"/>
                <a:headEnd/>
                <a:tailEnd/>
              </a:ln>
            </p:spPr>
            <p:txBody>
              <a:bodyPr wrap="square">
                <a:spAutoFit/>
              </a:bodyPr>
              <a:lstStyle/>
              <a:p>
                <a:pPr algn="ctr"/>
                <a:r>
                  <a:rPr lang="ru-RU" sz="1400">
                    <a:latin typeface="Huawei Sans" panose="020C0503030203020204" pitchFamily="34" charset="0"/>
                  </a:rPr>
                  <a:t>Probe Request</a:t>
                </a:r>
              </a:p>
              <a:p>
                <a:pPr algn="ctr"/>
                <a:r>
                  <a:rPr lang="ru-RU" sz="1400">
                    <a:latin typeface="Huawei Sans" panose="020C0503030203020204" pitchFamily="34" charset="0"/>
                  </a:rPr>
                  <a:t>(без SSID) </a:t>
                </a:r>
              </a:p>
            </p:txBody>
          </p:sp>
        </p:grpSp>
        <p:pic>
          <p:nvPicPr>
            <p:cNvPr id="100" name="图片 99" descr="笔记本电脑.png"/>
            <p:cNvPicPr>
              <a:picLocks noChangeAspect="1"/>
            </p:cNvPicPr>
            <p:nvPr/>
          </p:nvPicPr>
          <p:blipFill>
            <a:blip r:embed="rId3" cstate="print"/>
            <a:stretch>
              <a:fillRect/>
            </a:stretch>
          </p:blipFill>
          <p:spPr>
            <a:xfrm>
              <a:off x="7516167" y="3629537"/>
              <a:ext cx="648000" cy="406247"/>
            </a:xfrm>
            <a:prstGeom prst="rect">
              <a:avLst/>
            </a:prstGeom>
          </p:spPr>
        </p:pic>
        <p:pic>
          <p:nvPicPr>
            <p:cNvPr id="101" name="图片 100"/>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0382568" y="3026572"/>
              <a:ext cx="540000" cy="442800"/>
            </a:xfrm>
            <a:prstGeom prst="rect">
              <a:avLst/>
            </a:prstGeom>
          </p:spPr>
        </p:pic>
        <p:pic>
          <p:nvPicPr>
            <p:cNvPr id="102" name="图片 101"/>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0382568" y="4235986"/>
              <a:ext cx="540000" cy="442800"/>
            </a:xfrm>
            <a:prstGeom prst="rect">
              <a:avLst/>
            </a:prstGeom>
          </p:spPr>
        </p:pic>
        <p:sp>
          <p:nvSpPr>
            <p:cNvPr id="103" name="Text Box 9"/>
            <p:cNvSpPr txBox="1">
              <a:spLocks noChangeArrowheads="1"/>
            </p:cNvSpPr>
            <p:nvPr/>
          </p:nvSpPr>
          <p:spPr bwMode="auto">
            <a:xfrm>
              <a:off x="10891649" y="4299398"/>
              <a:ext cx="751299" cy="307777"/>
            </a:xfrm>
            <a:prstGeom prst="rect">
              <a:avLst/>
            </a:prstGeom>
            <a:noFill/>
            <a:ln w="9525">
              <a:noFill/>
              <a:miter lim="800000"/>
              <a:headEnd/>
              <a:tailEnd/>
            </a:ln>
          </p:spPr>
          <p:txBody>
            <a:bodyPr wrap="square">
              <a:spAutoFit/>
            </a:bodyPr>
            <a:lstStyle/>
            <a:p>
              <a:pPr algn="ctr"/>
              <a:r>
                <a:rPr lang="ru-RU" sz="1400" b="1" dirty="0" err="1">
                  <a:solidFill>
                    <a:schemeClr val="tx1"/>
                  </a:solidFill>
                  <a:latin typeface="Huawei Sans" panose="020C0503030203020204" pitchFamily="34" charset="0"/>
                </a:rPr>
                <a:t>APn</a:t>
              </a:r>
              <a:endParaRPr lang="ru-RU" sz="1400" b="1" dirty="0">
                <a:solidFill>
                  <a:schemeClr val="tx1"/>
                </a:solidFill>
                <a:latin typeface="Huawei Sans" panose="020C0503030203020204" pitchFamily="34" charset="0"/>
              </a:endParaRPr>
            </a:p>
          </p:txBody>
        </p:sp>
        <p:sp>
          <p:nvSpPr>
            <p:cNvPr id="104" name="Text Box 9"/>
            <p:cNvSpPr txBox="1">
              <a:spLocks noChangeArrowheads="1"/>
            </p:cNvSpPr>
            <p:nvPr/>
          </p:nvSpPr>
          <p:spPr bwMode="auto">
            <a:xfrm>
              <a:off x="10367203" y="3413831"/>
              <a:ext cx="540000" cy="830997"/>
            </a:xfrm>
            <a:prstGeom prst="rect">
              <a:avLst/>
            </a:prstGeom>
            <a:noFill/>
            <a:ln w="9525">
              <a:noFill/>
              <a:miter lim="800000"/>
              <a:headEnd/>
              <a:tailEnd/>
            </a:ln>
          </p:spPr>
          <p:txBody>
            <a:bodyPr wrap="square">
              <a:spAutoFit/>
            </a:bodyPr>
            <a:lstStyle/>
            <a:p>
              <a:pPr algn="ctr"/>
              <a:r>
                <a:rPr lang="ru-RU" sz="1600" b="1">
                  <a:solidFill>
                    <a:schemeClr val="tx1"/>
                  </a:solidFill>
                  <a:latin typeface="Huawei Sans" panose="020C0503030203020204" pitchFamily="34" charset="0"/>
                </a:rPr>
                <a:t>.</a:t>
              </a:r>
            </a:p>
            <a:p>
              <a:pPr algn="ctr"/>
              <a:r>
                <a:rPr lang="ru-RU" sz="1600" b="1">
                  <a:latin typeface="Huawei Sans" panose="020C0503030203020204" pitchFamily="34" charset="0"/>
                </a:rPr>
                <a:t>.</a:t>
              </a:r>
            </a:p>
            <a:p>
              <a:pPr algn="ctr"/>
              <a:r>
                <a:rPr lang="ru-RU" sz="1600" b="1">
                  <a:solidFill>
                    <a:schemeClr val="tx1"/>
                  </a:solidFill>
                  <a:latin typeface="Huawei Sans" panose="020C0503030203020204" pitchFamily="34" charset="0"/>
                </a:rPr>
                <a:t>.</a:t>
              </a:r>
            </a:p>
          </p:txBody>
        </p:sp>
      </p:grpSp>
      <p:sp>
        <p:nvSpPr>
          <p:cNvPr id="111" name="圆角矩形 75"/>
          <p:cNvSpPr/>
          <p:nvPr/>
        </p:nvSpPr>
        <p:spPr>
          <a:xfrm>
            <a:off x="2742308" y="4926512"/>
            <a:ext cx="4462905" cy="1361599"/>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nSpc>
                <a:spcPct val="130000"/>
              </a:lnSpc>
              <a:spcAft>
                <a:spcPts val="300"/>
              </a:spcAft>
              <a:buFont typeface="Arial" panose="020B0604020202020204" pitchFamily="34" charset="0"/>
              <a:buChar char="•"/>
            </a:pPr>
            <a:r>
              <a:rPr lang="ru-RU" sz="1400" dirty="0">
                <a:solidFill>
                  <a:prstClr val="black"/>
                </a:solidFill>
                <a:latin typeface="Huawei Sans" panose="020C0503030203020204" pitchFamily="34" charset="0"/>
              </a:rPr>
              <a:t>Для поиска AP с одинаковым SSID STA отправляет запрос </a:t>
            </a:r>
            <a:r>
              <a:rPr lang="ru-RU" sz="1400" dirty="0" err="1">
                <a:solidFill>
                  <a:prstClr val="black"/>
                </a:solidFill>
                <a:latin typeface="Huawei Sans" panose="020C0503030203020204" pitchFamily="34" charset="0"/>
              </a:rPr>
              <a:t>Probe</a:t>
            </a:r>
            <a:r>
              <a:rPr lang="ru-RU" sz="1400" dirty="0">
                <a:solidFill>
                  <a:prstClr val="black"/>
                </a:solidFill>
                <a:latin typeface="Huawei Sans" panose="020C0503030203020204" pitchFamily="34" charset="0"/>
              </a:rPr>
              <a:t> </a:t>
            </a:r>
            <a:r>
              <a:rPr lang="ru-RU" sz="1400" dirty="0" err="1">
                <a:solidFill>
                  <a:prstClr val="black"/>
                </a:solidFill>
                <a:latin typeface="Huawei Sans" panose="020C0503030203020204" pitchFamily="34" charset="0"/>
              </a:rPr>
              <a:t>Request</a:t>
            </a:r>
            <a:r>
              <a:rPr lang="ru-RU" sz="1400" dirty="0">
                <a:solidFill>
                  <a:prstClr val="black"/>
                </a:solidFill>
                <a:latin typeface="Huawei Sans" panose="020C0503030203020204" pitchFamily="34" charset="0"/>
              </a:rPr>
              <a:t>, содержащий SSID, по каждому каналу. На запрос STA отвечает только AP с таким же SSID.</a:t>
            </a:r>
          </a:p>
        </p:txBody>
      </p:sp>
    </p:spTree>
    <p:extLst>
      <p:ext uri="{BB962C8B-B14F-4D97-AF65-F5344CB8AC3E}">
        <p14:creationId xmlns:p14="http://schemas.microsoft.com/office/powerpoint/2010/main" val="178887947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2795957" y="1117209"/>
            <a:ext cx="8975164" cy="1806208"/>
          </a:xfrm>
        </p:spPr>
        <p:txBody>
          <a:bodyPr/>
          <a:lstStyle/>
          <a:p>
            <a:pPr>
              <a:lnSpc>
                <a:spcPct val="110000"/>
              </a:lnSpc>
            </a:pPr>
            <a:r>
              <a:rPr lang="ru-RU" sz="1600" dirty="0"/>
              <a:t>Поскольку технологии WLAN используют радиосигналы для передачи сервисных данных, то при передаче данных по открытым беспроводным каналам злоумышленники могут с легкостью их перехватывать или подделывать. Обеспечение безопасности WLAN имеет решающее значение для построения защищенных и эффективных беспроводных сетей.</a:t>
            </a:r>
          </a:p>
          <a:p>
            <a:pPr>
              <a:lnSpc>
                <a:spcPct val="110000"/>
              </a:lnSpc>
            </a:pPr>
            <a:r>
              <a:rPr lang="ru-RU" sz="1600" dirty="0"/>
              <a:t>Политики безопасности:</a:t>
            </a:r>
          </a:p>
        </p:txBody>
      </p:sp>
      <p:sp>
        <p:nvSpPr>
          <p:cNvPr id="3" name="标题 2"/>
          <p:cNvSpPr>
            <a:spLocks noGrp="1"/>
          </p:cNvSpPr>
          <p:nvPr>
            <p:ph type="title"/>
          </p:nvPr>
        </p:nvSpPr>
        <p:spPr/>
        <p:txBody>
          <a:bodyPr/>
          <a:lstStyle/>
          <a:p>
            <a:r>
              <a:rPr lang="ru-RU"/>
              <a:t>Протоколы безопасности WLAN</a:t>
            </a:r>
          </a:p>
        </p:txBody>
      </p:sp>
      <p:sp>
        <p:nvSpPr>
          <p:cNvPr id="51" name="五边形 50"/>
          <p:cNvSpPr/>
          <p:nvPr/>
        </p:nvSpPr>
        <p:spPr bwMode="auto">
          <a:xfrm>
            <a:off x="8148115" y="122424"/>
            <a:ext cx="900100" cy="284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Подключение AP</a:t>
            </a:r>
          </a:p>
        </p:txBody>
      </p:sp>
      <p:sp>
        <p:nvSpPr>
          <p:cNvPr id="53" name="燕尾形 52"/>
          <p:cNvSpPr/>
          <p:nvPr/>
        </p:nvSpPr>
        <p:spPr bwMode="auto">
          <a:xfrm>
            <a:off x="8964285"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Передача конфигурации</a:t>
            </a:r>
          </a:p>
        </p:txBody>
      </p:sp>
      <p:sp>
        <p:nvSpPr>
          <p:cNvPr id="54" name="燕尾形 53"/>
          <p:cNvSpPr/>
          <p:nvPr/>
        </p:nvSpPr>
        <p:spPr bwMode="auto">
          <a:xfrm>
            <a:off x="9960355" y="122424"/>
            <a:ext cx="1080000" cy="284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b="1">
                <a:solidFill>
                  <a:srgbClr val="FFFFFF"/>
                </a:solidFill>
                <a:latin typeface="Huawei Sans" panose="020C0503030203020204" pitchFamily="34" charset="0"/>
              </a:rPr>
              <a:t>Подключение STA</a:t>
            </a:r>
          </a:p>
        </p:txBody>
      </p:sp>
      <p:sp>
        <p:nvSpPr>
          <p:cNvPr id="55" name="燕尾形 54"/>
          <p:cNvSpPr/>
          <p:nvPr/>
        </p:nvSpPr>
        <p:spPr bwMode="auto">
          <a:xfrm>
            <a:off x="10956425"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Передача данных</a:t>
            </a:r>
          </a:p>
        </p:txBody>
      </p:sp>
      <p:graphicFrame>
        <p:nvGraphicFramePr>
          <p:cNvPr id="60" name="表格 59"/>
          <p:cNvGraphicFramePr>
            <a:graphicFrameLocks noGrp="1"/>
          </p:cNvGraphicFramePr>
          <p:nvPr>
            <p:extLst>
              <p:ext uri="{D42A27DB-BD31-4B8C-83A1-F6EECF244321}">
                <p14:modId xmlns:p14="http://schemas.microsoft.com/office/powerpoint/2010/main" val="986464610"/>
              </p:ext>
            </p:extLst>
          </p:nvPr>
        </p:nvGraphicFramePr>
        <p:xfrm>
          <a:off x="2795957" y="2922253"/>
          <a:ext cx="9001302" cy="3288720"/>
        </p:xfrm>
        <a:graphic>
          <a:graphicData uri="http://schemas.openxmlformats.org/drawingml/2006/table">
            <a:tbl>
              <a:tblPr>
                <a:tableStyleId>{2D5ABB26-0587-4C30-8999-92F81FD0307C}</a:tableStyleId>
              </a:tblPr>
              <a:tblGrid>
                <a:gridCol w="1496125">
                  <a:extLst>
                    <a:ext uri="{9D8B030D-6E8A-4147-A177-3AD203B41FA5}">
                      <a16:colId xmlns:a16="http://schemas.microsoft.com/office/drawing/2014/main" xmlns="" val="20000"/>
                    </a:ext>
                  </a:extLst>
                </a:gridCol>
                <a:gridCol w="1813401">
                  <a:extLst>
                    <a:ext uri="{9D8B030D-6E8A-4147-A177-3AD203B41FA5}">
                      <a16:colId xmlns:a16="http://schemas.microsoft.com/office/drawing/2014/main" xmlns="" val="20001"/>
                    </a:ext>
                  </a:extLst>
                </a:gridCol>
                <a:gridCol w="1797546">
                  <a:extLst>
                    <a:ext uri="{9D8B030D-6E8A-4147-A177-3AD203B41FA5}">
                      <a16:colId xmlns:a16="http://schemas.microsoft.com/office/drawing/2014/main" xmlns="" val="20002"/>
                    </a:ext>
                  </a:extLst>
                </a:gridCol>
                <a:gridCol w="1511980">
                  <a:extLst>
                    <a:ext uri="{9D8B030D-6E8A-4147-A177-3AD203B41FA5}">
                      <a16:colId xmlns:a16="http://schemas.microsoft.com/office/drawing/2014/main" xmlns="" val="20003"/>
                    </a:ext>
                  </a:extLst>
                </a:gridCol>
                <a:gridCol w="2382250">
                  <a:extLst>
                    <a:ext uri="{9D8B030D-6E8A-4147-A177-3AD203B41FA5}">
                      <a16:colId xmlns:a16="http://schemas.microsoft.com/office/drawing/2014/main" xmlns="" val="20004"/>
                    </a:ext>
                  </a:extLst>
                </a:gridCol>
              </a:tblGrid>
              <a:tr h="466652">
                <a:tc>
                  <a:txBody>
                    <a:bodyPr/>
                    <a:lstStyle/>
                    <a:p>
                      <a:pPr algn="l">
                        <a:spcAft>
                          <a:spcPts val="0"/>
                        </a:spcAft>
                      </a:pPr>
                      <a:r>
                        <a:rPr lang="ru-RU" sz="1400" b="1" dirty="0">
                          <a:solidFill>
                            <a:schemeClr val="bg1"/>
                          </a:solidFill>
                          <a:latin typeface="Huawei Sans" panose="020C0503030203020204" pitchFamily="34" charset="0"/>
                        </a:rPr>
                        <a:t>Политика безопасности</a:t>
                      </a:r>
                    </a:p>
                  </a:txBody>
                  <a:tcPr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tc>
                  <a:txBody>
                    <a:bodyPr/>
                    <a:lstStyle/>
                    <a:p>
                      <a:pPr algn="l">
                        <a:spcAft>
                          <a:spcPts val="0"/>
                        </a:spcAft>
                      </a:pPr>
                      <a:r>
                        <a:rPr lang="ru-RU" sz="1400" b="1">
                          <a:solidFill>
                            <a:schemeClr val="bg1"/>
                          </a:solidFill>
                          <a:latin typeface="Huawei Sans" panose="020C0503030203020204" pitchFamily="34" charset="0"/>
                        </a:rPr>
                        <a:t>Аутентификация канала</a:t>
                      </a:r>
                    </a:p>
                  </a:txBody>
                  <a:tcPr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tc>
                  <a:txBody>
                    <a:bodyPr/>
                    <a:lstStyle/>
                    <a:p>
                      <a:pPr algn="l">
                        <a:spcAft>
                          <a:spcPts val="0"/>
                        </a:spcAft>
                      </a:pPr>
                      <a:r>
                        <a:rPr lang="ru-RU" sz="1400" b="1">
                          <a:solidFill>
                            <a:schemeClr val="bg1"/>
                          </a:solidFill>
                          <a:latin typeface="Huawei Sans" panose="020C0503030203020204" pitchFamily="34" charset="0"/>
                        </a:rPr>
                        <a:t>Аутентификация доступа</a:t>
                      </a:r>
                    </a:p>
                  </a:txBody>
                  <a:tcPr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tc>
                  <a:txBody>
                    <a:bodyPr/>
                    <a:lstStyle/>
                    <a:p>
                      <a:pPr algn="l">
                        <a:spcAft>
                          <a:spcPts val="0"/>
                        </a:spcAft>
                      </a:pPr>
                      <a:r>
                        <a:rPr lang="ru-RU" sz="1400" b="1">
                          <a:solidFill>
                            <a:schemeClr val="bg1"/>
                          </a:solidFill>
                          <a:latin typeface="Huawei Sans" panose="020C0503030203020204" pitchFamily="34" charset="0"/>
                        </a:rPr>
                        <a:t>Шифрование данных</a:t>
                      </a:r>
                    </a:p>
                  </a:txBody>
                  <a:tcPr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tc>
                  <a:txBody>
                    <a:bodyPr/>
                    <a:lstStyle/>
                    <a:p>
                      <a:pPr algn="l">
                        <a:spcAft>
                          <a:spcPts val="0"/>
                        </a:spcAft>
                      </a:pPr>
                      <a:r>
                        <a:rPr lang="ru-RU" sz="1400" b="1">
                          <a:solidFill>
                            <a:schemeClr val="bg1"/>
                          </a:solidFill>
                          <a:latin typeface="Huawei Sans" panose="020C0503030203020204" pitchFamily="34" charset="0"/>
                        </a:rPr>
                        <a:t>Описание</a:t>
                      </a:r>
                    </a:p>
                  </a:txBody>
                  <a:tcPr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extLst>
                  <a:ext uri="{0D108BD9-81ED-4DB2-BD59-A6C34878D82A}">
                    <a16:rowId xmlns:a16="http://schemas.microsoft.com/office/drawing/2014/main" xmlns="" val="10000"/>
                  </a:ext>
                </a:extLst>
              </a:tr>
              <a:tr h="468000">
                <a:tc rowSpan="2">
                  <a:txBody>
                    <a:bodyPr/>
                    <a:lstStyle/>
                    <a:p>
                      <a:pPr algn="l">
                        <a:spcAft>
                          <a:spcPts val="0"/>
                        </a:spcAft>
                      </a:pPr>
                      <a:r>
                        <a:rPr lang="ru-RU" sz="1400" b="1">
                          <a:latin typeface="Huawei Sans" panose="020C0503030203020204" pitchFamily="34" charset="0"/>
                        </a:rPr>
                        <a:t>WEP</a:t>
                      </a:r>
                    </a:p>
                  </a:txBody>
                  <a:tcPr marL="72000" marR="72000" marT="72000" marB="72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l">
                        <a:spcAft>
                          <a:spcPts val="0"/>
                        </a:spcAft>
                      </a:pPr>
                      <a:r>
                        <a:rPr lang="ru-RU" sz="1200">
                          <a:latin typeface="Huawei Sans" panose="020C0503030203020204" pitchFamily="34" charset="0"/>
                        </a:rPr>
                        <a:t>Открытая система</a:t>
                      </a:r>
                    </a:p>
                  </a:txBody>
                  <a:tcPr marL="72000" marR="72000" marT="72000" marB="72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l">
                        <a:spcAft>
                          <a:spcPts val="0"/>
                        </a:spcAft>
                      </a:pPr>
                      <a:r>
                        <a:rPr lang="ru-RU" sz="1200">
                          <a:latin typeface="Huawei Sans" panose="020C0503030203020204" pitchFamily="34" charset="0"/>
                        </a:rPr>
                        <a:t>—</a:t>
                      </a:r>
                    </a:p>
                  </a:txBody>
                  <a:tcPr marL="72000" marR="72000" marT="72000" marB="72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l">
                        <a:spcAft>
                          <a:spcPts val="0"/>
                        </a:spcAft>
                      </a:pPr>
                      <a:r>
                        <a:rPr lang="ru-RU" sz="1200">
                          <a:latin typeface="Huawei Sans" panose="020C0503030203020204" pitchFamily="34" charset="0"/>
                        </a:rPr>
                        <a:t>Без шифрования или WEP</a:t>
                      </a:r>
                    </a:p>
                  </a:txBody>
                  <a:tcPr marL="72000" marR="72000" marT="72000" marB="72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l">
                        <a:spcAft>
                          <a:spcPts val="0"/>
                        </a:spcAft>
                      </a:pPr>
                      <a:r>
                        <a:rPr lang="ru-RU" sz="1200">
                          <a:latin typeface="Huawei Sans" panose="020C0503030203020204" pitchFamily="34" charset="0"/>
                        </a:rPr>
                        <a:t>Политика, не обеспечивающая защиту</a:t>
                      </a:r>
                    </a:p>
                  </a:txBody>
                  <a:tcPr marL="72000" marR="72000" marT="72000" marB="72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a16="http://schemas.microsoft.com/office/drawing/2014/main" xmlns="" val="10001"/>
                  </a:ext>
                </a:extLst>
              </a:tr>
              <a:tr h="468000">
                <a:tc vMerge="1">
                  <a:txBody>
                    <a:bodyPr/>
                    <a:lstStyle/>
                    <a:p>
                      <a:endParaRPr lang="zh-CN" altLang="en-US"/>
                    </a:p>
                  </a:txBody>
                  <a:tcPr/>
                </a:tc>
                <a:tc>
                  <a:txBody>
                    <a:bodyPr/>
                    <a:lstStyle/>
                    <a:p>
                      <a:pPr algn="l">
                        <a:spcAft>
                          <a:spcPts val="0"/>
                        </a:spcAft>
                      </a:pPr>
                      <a:r>
                        <a:rPr lang="ru-RU" sz="1200" dirty="0">
                          <a:latin typeface="Huawei Sans" panose="020C0503030203020204" pitchFamily="34" charset="0"/>
                        </a:rPr>
                        <a:t>Аутентификация с помощью общего ключа </a:t>
                      </a:r>
                    </a:p>
                  </a:txBody>
                  <a:tcPr marL="72000" marR="72000" marT="72000" marB="72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l">
                        <a:spcAft>
                          <a:spcPts val="0"/>
                        </a:spcAft>
                      </a:pPr>
                      <a:r>
                        <a:rPr lang="ru-RU" sz="1200">
                          <a:latin typeface="Huawei Sans" panose="020C0503030203020204" pitchFamily="34" charset="0"/>
                        </a:rPr>
                        <a:t>—</a:t>
                      </a:r>
                    </a:p>
                  </a:txBody>
                  <a:tcPr marL="72000" marR="72000" marT="72000" marB="72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l">
                        <a:spcAft>
                          <a:spcPts val="0"/>
                        </a:spcAft>
                      </a:pPr>
                      <a:r>
                        <a:rPr lang="ru-RU" sz="1200">
                          <a:latin typeface="Huawei Sans" panose="020C0503030203020204" pitchFamily="34" charset="0"/>
                        </a:rPr>
                        <a:t>WEP </a:t>
                      </a:r>
                    </a:p>
                  </a:txBody>
                  <a:tcPr marL="72000" marR="72000" marT="72000" marB="72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l">
                        <a:spcAft>
                          <a:spcPts val="0"/>
                        </a:spcAft>
                      </a:pPr>
                      <a:r>
                        <a:rPr lang="ru-RU" sz="1200">
                          <a:latin typeface="Huawei Sans" panose="020C0503030203020204" pitchFamily="34" charset="0"/>
                        </a:rPr>
                        <a:t>Политика, не обеспечивающая защиту</a:t>
                      </a:r>
                    </a:p>
                  </a:txBody>
                  <a:tcPr marL="72000" marR="72000" marT="72000" marB="72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a16="http://schemas.microsoft.com/office/drawing/2014/main" xmlns="" val="10002"/>
                  </a:ext>
                </a:extLst>
              </a:tr>
              <a:tr h="468000">
                <a:tc>
                  <a:txBody>
                    <a:bodyPr/>
                    <a:lstStyle/>
                    <a:p>
                      <a:pPr algn="l">
                        <a:spcAft>
                          <a:spcPts val="0"/>
                        </a:spcAft>
                      </a:pPr>
                      <a:r>
                        <a:rPr lang="ru-RU" sz="1400" b="1" dirty="0">
                          <a:latin typeface="Huawei Sans" panose="020C0503030203020204" pitchFamily="34" charset="0"/>
                        </a:rPr>
                        <a:t>WPA/</a:t>
                      </a:r>
                      <a:br>
                        <a:rPr lang="ru-RU" sz="1400" b="1" dirty="0">
                          <a:latin typeface="Huawei Sans" panose="020C0503030203020204" pitchFamily="34" charset="0"/>
                        </a:rPr>
                      </a:br>
                      <a:r>
                        <a:rPr lang="ru-RU" sz="1400" b="1" dirty="0">
                          <a:latin typeface="Huawei Sans" panose="020C0503030203020204" pitchFamily="34" charset="0"/>
                        </a:rPr>
                        <a:t>WPA2-802.1X</a:t>
                      </a:r>
                    </a:p>
                  </a:txBody>
                  <a:tcPr marL="72000" marR="72000" marT="72000" marB="72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l">
                        <a:spcAft>
                          <a:spcPts val="0"/>
                        </a:spcAft>
                      </a:pPr>
                      <a:r>
                        <a:rPr lang="ru-RU" sz="1200" dirty="0">
                          <a:latin typeface="Huawei Sans" panose="020C0503030203020204" pitchFamily="34" charset="0"/>
                        </a:rPr>
                        <a:t>Открытая система</a:t>
                      </a:r>
                    </a:p>
                  </a:txBody>
                  <a:tcPr marL="72000" marR="72000" marT="72000" marB="72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l">
                        <a:spcAft>
                          <a:spcPts val="0"/>
                        </a:spcAft>
                      </a:pPr>
                      <a:r>
                        <a:rPr lang="ru-RU" sz="1200">
                          <a:latin typeface="Huawei Sans" panose="020C0503030203020204" pitchFamily="34" charset="0"/>
                        </a:rPr>
                        <a:t>802.1X (EAP)</a:t>
                      </a:r>
                    </a:p>
                  </a:txBody>
                  <a:tcPr marL="72000" marR="72000" marT="72000" marB="72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l">
                        <a:spcAft>
                          <a:spcPts val="0"/>
                        </a:spcAft>
                      </a:pPr>
                      <a:r>
                        <a:rPr lang="ru-RU" sz="1200">
                          <a:latin typeface="Huawei Sans" panose="020C0503030203020204" pitchFamily="34" charset="0"/>
                        </a:rPr>
                        <a:t>TKIP или CCMP</a:t>
                      </a:r>
                    </a:p>
                  </a:txBody>
                  <a:tcPr marL="72000" marR="72000" marT="72000" marB="72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l">
                        <a:spcAft>
                          <a:spcPts val="0"/>
                        </a:spcAft>
                      </a:pPr>
                      <a:r>
                        <a:rPr lang="ru-RU" sz="1200">
                          <a:latin typeface="Huawei Sans" panose="020C0503030203020204" pitchFamily="34" charset="0"/>
                        </a:rPr>
                        <a:t>Более безопасная политика, подходящая для крупных предприятий</a:t>
                      </a:r>
                    </a:p>
                  </a:txBody>
                  <a:tcPr marL="72000" marR="72000" marT="72000" marB="72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a16="http://schemas.microsoft.com/office/drawing/2014/main" xmlns="" val="10003"/>
                  </a:ext>
                </a:extLst>
              </a:tr>
              <a:tr h="468000">
                <a:tc>
                  <a:txBody>
                    <a:bodyPr/>
                    <a:lstStyle/>
                    <a:p>
                      <a:pPr algn="l">
                        <a:spcAft>
                          <a:spcPts val="0"/>
                        </a:spcAft>
                      </a:pPr>
                      <a:r>
                        <a:rPr lang="ru-RU" sz="1400" b="1" dirty="0">
                          <a:latin typeface="Huawei Sans" panose="020C0503030203020204" pitchFamily="34" charset="0"/>
                        </a:rPr>
                        <a:t>WPA/</a:t>
                      </a:r>
                      <a:br>
                        <a:rPr lang="ru-RU" sz="1400" b="1" dirty="0">
                          <a:latin typeface="Huawei Sans" panose="020C0503030203020204" pitchFamily="34" charset="0"/>
                        </a:rPr>
                      </a:br>
                      <a:r>
                        <a:rPr lang="ru-RU" sz="1400" b="1" dirty="0">
                          <a:latin typeface="Huawei Sans" panose="020C0503030203020204" pitchFamily="34" charset="0"/>
                        </a:rPr>
                        <a:t>WPA2-PSK</a:t>
                      </a:r>
                    </a:p>
                  </a:txBody>
                  <a:tcPr marL="72000" marR="72000" marT="72000" marB="72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l">
                        <a:spcAft>
                          <a:spcPts val="0"/>
                        </a:spcAft>
                      </a:pPr>
                      <a:r>
                        <a:rPr lang="ru-RU" sz="1200" dirty="0">
                          <a:latin typeface="Huawei Sans" panose="020C0503030203020204" pitchFamily="34" charset="0"/>
                        </a:rPr>
                        <a:t>Открытая система</a:t>
                      </a:r>
                    </a:p>
                  </a:txBody>
                  <a:tcPr marL="72000" marR="72000" marT="72000" marB="72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l">
                        <a:spcAft>
                          <a:spcPts val="0"/>
                        </a:spcAft>
                      </a:pPr>
                      <a:r>
                        <a:rPr lang="ru-RU" sz="1200">
                          <a:latin typeface="Huawei Sans" panose="020C0503030203020204" pitchFamily="34" charset="0"/>
                        </a:rPr>
                        <a:t>PSK</a:t>
                      </a:r>
                    </a:p>
                  </a:txBody>
                  <a:tcPr marL="72000" marR="72000" marT="72000" marB="72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l">
                        <a:spcAft>
                          <a:spcPts val="0"/>
                        </a:spcAft>
                      </a:pPr>
                      <a:r>
                        <a:rPr lang="ru-RU" sz="1200">
                          <a:latin typeface="Huawei Sans" panose="020C0503030203020204" pitchFamily="34" charset="0"/>
                        </a:rPr>
                        <a:t>TKIP или CCMP</a:t>
                      </a:r>
                    </a:p>
                  </a:txBody>
                  <a:tcPr marL="72000" marR="72000" marT="72000" marB="72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l">
                        <a:spcAft>
                          <a:spcPts val="0"/>
                        </a:spcAft>
                      </a:pPr>
                      <a:r>
                        <a:rPr lang="ru-RU" sz="1200" dirty="0">
                          <a:latin typeface="Huawei Sans" panose="020C0503030203020204" pitchFamily="34" charset="0"/>
                        </a:rPr>
                        <a:t>Более безопасная политика, подходящая для небольших и средних предприятий, а также для домашних пользователей</a:t>
                      </a:r>
                    </a:p>
                  </a:txBody>
                  <a:tcPr marL="72000" marR="72000" marT="72000" marB="72000"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a16="http://schemas.microsoft.com/office/drawing/2014/main" xmlns="" val="10004"/>
                  </a:ext>
                </a:extLst>
              </a:tr>
            </a:tbl>
          </a:graphicData>
        </a:graphic>
      </p:graphicFrame>
      <p:sp>
        <p:nvSpPr>
          <p:cNvPr id="22" name="isḻïḑe">
            <a:extLst>
              <a:ext uri="{FF2B5EF4-FFF2-40B4-BE49-F238E27FC236}">
                <a16:creationId xmlns:a16="http://schemas.microsoft.com/office/drawing/2014/main" xmlns="" id="{24CBC826-002E-4B71-8291-B729E4BED0E3}"/>
              </a:ext>
            </a:extLst>
          </p:cNvPr>
          <p:cNvSpPr txBox="1"/>
          <p:nvPr/>
        </p:nvSpPr>
        <p:spPr bwMode="ltGray">
          <a:xfrm>
            <a:off x="850298" y="1667331"/>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ru-RU" sz="1200">
                <a:latin typeface="Huawei Sans" panose="020C0503030203020204" pitchFamily="34" charset="0"/>
              </a:rPr>
              <a:t>Сканирование</a:t>
            </a:r>
          </a:p>
        </p:txBody>
      </p:sp>
      <p:sp>
        <p:nvSpPr>
          <p:cNvPr id="23" name="ïšļïďe">
            <a:extLst>
              <a:ext uri="{FF2B5EF4-FFF2-40B4-BE49-F238E27FC236}">
                <a16:creationId xmlns:a16="http://schemas.microsoft.com/office/drawing/2014/main" xmlns="" id="{FB41FAD4-0BA5-4580-B72E-A6BFF22F8784}"/>
              </a:ext>
            </a:extLst>
          </p:cNvPr>
          <p:cNvSpPr txBox="1"/>
          <p:nvPr/>
        </p:nvSpPr>
        <p:spPr bwMode="auto">
          <a:xfrm>
            <a:off x="850298" y="2481612"/>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ru-RU" sz="1200" dirty="0">
                <a:latin typeface="Huawei Sans" panose="020C0503030203020204" pitchFamily="34" charset="0"/>
              </a:rPr>
              <a:t>Аутентификация </a:t>
            </a:r>
            <a:br>
              <a:rPr lang="ru-RU" sz="1200" dirty="0">
                <a:latin typeface="Huawei Sans" panose="020C0503030203020204" pitchFamily="34" charset="0"/>
              </a:rPr>
            </a:br>
            <a:r>
              <a:rPr lang="ru-RU" sz="1200" dirty="0">
                <a:latin typeface="Huawei Sans" panose="020C0503030203020204" pitchFamily="34" charset="0"/>
              </a:rPr>
              <a:t>канала</a:t>
            </a:r>
          </a:p>
        </p:txBody>
      </p:sp>
      <p:sp>
        <p:nvSpPr>
          <p:cNvPr id="24" name="ïṧļíḍê">
            <a:extLst>
              <a:ext uri="{FF2B5EF4-FFF2-40B4-BE49-F238E27FC236}">
                <a16:creationId xmlns:a16="http://schemas.microsoft.com/office/drawing/2014/main" xmlns="" id="{D1BCCD92-D45A-41F7-960F-30FC35568CBF}"/>
              </a:ext>
            </a:extLst>
          </p:cNvPr>
          <p:cNvSpPr txBox="1"/>
          <p:nvPr/>
        </p:nvSpPr>
        <p:spPr bwMode="auto">
          <a:xfrm>
            <a:off x="850298" y="4110174"/>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ru-RU" sz="1200" dirty="0">
                <a:latin typeface="Huawei Sans" panose="020C0503030203020204" pitchFamily="34" charset="0"/>
              </a:rPr>
              <a:t>Аутентификация </a:t>
            </a:r>
            <a:br>
              <a:rPr lang="ru-RU" sz="1200" dirty="0">
                <a:latin typeface="Huawei Sans" panose="020C0503030203020204" pitchFamily="34" charset="0"/>
              </a:rPr>
            </a:br>
            <a:r>
              <a:rPr lang="ru-RU" sz="1200" dirty="0">
                <a:latin typeface="Huawei Sans" panose="020C0503030203020204" pitchFamily="34" charset="0"/>
              </a:rPr>
              <a:t>доступа</a:t>
            </a:r>
          </a:p>
        </p:txBody>
      </p:sp>
      <p:sp>
        <p:nvSpPr>
          <p:cNvPr id="25" name="îş1iḍê">
            <a:extLst>
              <a:ext uri="{FF2B5EF4-FFF2-40B4-BE49-F238E27FC236}">
                <a16:creationId xmlns:a16="http://schemas.microsoft.com/office/drawing/2014/main" xmlns="" id="{F0B068A5-560A-4DB9-9ABC-E179FB4B53B1}"/>
              </a:ext>
            </a:extLst>
          </p:cNvPr>
          <p:cNvSpPr txBox="1"/>
          <p:nvPr/>
        </p:nvSpPr>
        <p:spPr bwMode="ltGray">
          <a:xfrm>
            <a:off x="850298" y="4924455"/>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ru-RU" sz="1200">
                <a:solidFill>
                  <a:schemeClr val="bg1">
                    <a:lumMod val="65000"/>
                  </a:schemeClr>
                </a:solidFill>
                <a:latin typeface="Huawei Sans" panose="020C0503030203020204" pitchFamily="34" charset="0"/>
              </a:rPr>
              <a:t>DHCP</a:t>
            </a:r>
          </a:p>
        </p:txBody>
      </p:sp>
      <p:sp>
        <p:nvSpPr>
          <p:cNvPr id="26" name="íşḻïďe">
            <a:extLst>
              <a:ext uri="{FF2B5EF4-FFF2-40B4-BE49-F238E27FC236}">
                <a16:creationId xmlns:a16="http://schemas.microsoft.com/office/drawing/2014/main" xmlns="" id="{05246D82-A4F5-42F2-854D-C3D348D160CE}"/>
              </a:ext>
            </a:extLst>
          </p:cNvPr>
          <p:cNvSpPr txBox="1"/>
          <p:nvPr/>
        </p:nvSpPr>
        <p:spPr bwMode="ltGray">
          <a:xfrm>
            <a:off x="850298" y="5738738"/>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ru-RU" sz="1200" dirty="0">
                <a:latin typeface="Huawei Sans" panose="020C0503030203020204" pitchFamily="34" charset="0"/>
              </a:rPr>
              <a:t>Аутентификация </a:t>
            </a:r>
            <a:br>
              <a:rPr lang="ru-RU" sz="1200" dirty="0">
                <a:latin typeface="Huawei Sans" panose="020C0503030203020204" pitchFamily="34" charset="0"/>
              </a:rPr>
            </a:br>
            <a:r>
              <a:rPr lang="ru-RU" sz="1200" dirty="0">
                <a:latin typeface="Huawei Sans" panose="020C0503030203020204" pitchFamily="34" charset="0"/>
              </a:rPr>
              <a:t>пользователей</a:t>
            </a:r>
          </a:p>
        </p:txBody>
      </p:sp>
      <p:cxnSp>
        <p:nvCxnSpPr>
          <p:cNvPr id="27" name="直接连接符 26">
            <a:extLst>
              <a:ext uri="{FF2B5EF4-FFF2-40B4-BE49-F238E27FC236}">
                <a16:creationId xmlns:a16="http://schemas.microsoft.com/office/drawing/2014/main" xmlns="" id="{4AA622A8-8183-4782-A4A5-6DF01B92BB53}"/>
              </a:ext>
            </a:extLst>
          </p:cNvPr>
          <p:cNvCxnSpPr/>
          <p:nvPr/>
        </p:nvCxnSpPr>
        <p:spPr bwMode="gray">
          <a:xfrm>
            <a:off x="665526" y="156788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28" name="组合 27"/>
          <p:cNvGrpSpPr/>
          <p:nvPr/>
        </p:nvGrpSpPr>
        <p:grpSpPr bwMode="blackGray">
          <a:xfrm>
            <a:off x="485526" y="4150047"/>
            <a:ext cx="360000" cy="360000"/>
            <a:chOff x="4939189" y="1253075"/>
            <a:chExt cx="532084" cy="532082"/>
          </a:xfrm>
        </p:grpSpPr>
        <p:sp>
          <p:nvSpPr>
            <p:cNvPr id="29" name="iṩ1îdè">
              <a:extLst>
                <a:ext uri="{FF2B5EF4-FFF2-40B4-BE49-F238E27FC236}">
                  <a16:creationId xmlns:a16="http://schemas.microsoft.com/office/drawing/2014/main" xmlns="" id="{7F2033B8-3D85-4EBC-B06A-35DC8DC5989D}"/>
                </a:ext>
              </a:extLst>
            </p:cNvPr>
            <p:cNvSpPr/>
            <p:nvPr/>
          </p:nvSpPr>
          <p:spPr bwMode="blackGray">
            <a:xfrm rot="10800000" flipV="1">
              <a:off x="4939189"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0B0F0"/>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dirty="0">
                <a:latin typeface="Huawei Sans" panose="020C0503030203020204" pitchFamily="34" charset="0"/>
              </a:endParaRPr>
            </a:p>
          </p:txBody>
        </p:sp>
        <p:sp>
          <p:nvSpPr>
            <p:cNvPr id="30" name="íṧľïḍè">
              <a:extLst>
                <a:ext uri="{FF2B5EF4-FFF2-40B4-BE49-F238E27FC236}">
                  <a16:creationId xmlns:a16="http://schemas.microsoft.com/office/drawing/2014/main" xmlns="" id="{67C630C0-B65A-4B15-BF86-DFDDDEBC1DAB}"/>
                </a:ext>
              </a:extLst>
            </p:cNvPr>
            <p:cNvSpPr/>
            <p:nvPr/>
          </p:nvSpPr>
          <p:spPr bwMode="blackGray">
            <a:xfrm>
              <a:off x="5087365" y="1401420"/>
              <a:ext cx="235733" cy="235390"/>
            </a:xfrm>
            <a:custGeom>
              <a:avLst/>
              <a:gdLst>
                <a:gd name="T0" fmla="*/ 6270 w 7104"/>
                <a:gd name="T1" fmla="*/ 835 h 7104"/>
                <a:gd name="T2" fmla="*/ 3243 w 7104"/>
                <a:gd name="T3" fmla="*/ 835 h 7104"/>
                <a:gd name="T4" fmla="*/ 3076 w 7104"/>
                <a:gd name="T5" fmla="*/ 3675 h 7104"/>
                <a:gd name="T6" fmla="*/ 2661 w 7104"/>
                <a:gd name="T7" fmla="*/ 4091 h 7104"/>
                <a:gd name="T8" fmla="*/ 2516 w 7104"/>
                <a:gd name="T9" fmla="*/ 3946 h 7104"/>
                <a:gd name="T10" fmla="*/ 2163 w 7104"/>
                <a:gd name="T11" fmla="*/ 3946 h 7104"/>
                <a:gd name="T12" fmla="*/ 275 w 7104"/>
                <a:gd name="T13" fmla="*/ 5834 h 7104"/>
                <a:gd name="T14" fmla="*/ 275 w 7104"/>
                <a:gd name="T15" fmla="*/ 6829 h 7104"/>
                <a:gd name="T16" fmla="*/ 1271 w 7104"/>
                <a:gd name="T17" fmla="*/ 6829 h 7104"/>
                <a:gd name="T18" fmla="*/ 3158 w 7104"/>
                <a:gd name="T19" fmla="*/ 4942 h 7104"/>
                <a:gd name="T20" fmla="*/ 3158 w 7104"/>
                <a:gd name="T21" fmla="*/ 4588 h 7104"/>
                <a:gd name="T22" fmla="*/ 3014 w 7104"/>
                <a:gd name="T23" fmla="*/ 4444 h 7104"/>
                <a:gd name="T24" fmla="*/ 3430 w 7104"/>
                <a:gd name="T25" fmla="*/ 4028 h 7104"/>
                <a:gd name="T26" fmla="*/ 6270 w 7104"/>
                <a:gd name="T27" fmla="*/ 3862 h 7104"/>
                <a:gd name="T28" fmla="*/ 6270 w 7104"/>
                <a:gd name="T29" fmla="*/ 835 h 7104"/>
                <a:gd name="T30" fmla="*/ 5497 w 7104"/>
                <a:gd name="T31" fmla="*/ 2856 h 7104"/>
                <a:gd name="T32" fmla="*/ 5497 w 7104"/>
                <a:gd name="T33" fmla="*/ 3356 h 7104"/>
                <a:gd name="T34" fmla="*/ 5247 w 7104"/>
                <a:gd name="T35" fmla="*/ 3606 h 7104"/>
                <a:gd name="T36" fmla="*/ 4248 w 7104"/>
                <a:gd name="T37" fmla="*/ 3606 h 7104"/>
                <a:gd name="T38" fmla="*/ 3999 w 7104"/>
                <a:gd name="T39" fmla="*/ 3356 h 7104"/>
                <a:gd name="T40" fmla="*/ 3999 w 7104"/>
                <a:gd name="T41" fmla="*/ 2856 h 7104"/>
                <a:gd name="T42" fmla="*/ 4198 w 7104"/>
                <a:gd name="T43" fmla="*/ 2348 h 7104"/>
                <a:gd name="T44" fmla="*/ 4748 w 7104"/>
                <a:gd name="T45" fmla="*/ 1091 h 7104"/>
                <a:gd name="T46" fmla="*/ 5298 w 7104"/>
                <a:gd name="T47" fmla="*/ 2348 h 7104"/>
                <a:gd name="T48" fmla="*/ 5497 w 7104"/>
                <a:gd name="T49" fmla="*/ 2856 h 7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04" h="7104">
                  <a:moveTo>
                    <a:pt x="6270" y="835"/>
                  </a:moveTo>
                  <a:cubicBezTo>
                    <a:pt x="5435" y="0"/>
                    <a:pt x="4077" y="0"/>
                    <a:pt x="3243" y="835"/>
                  </a:cubicBezTo>
                  <a:cubicBezTo>
                    <a:pt x="2468" y="1610"/>
                    <a:pt x="2412" y="2836"/>
                    <a:pt x="3076" y="3675"/>
                  </a:cubicBezTo>
                  <a:lnTo>
                    <a:pt x="2661" y="4091"/>
                  </a:lnTo>
                  <a:lnTo>
                    <a:pt x="2516" y="3946"/>
                  </a:lnTo>
                  <a:cubicBezTo>
                    <a:pt x="2419" y="3849"/>
                    <a:pt x="2261" y="3849"/>
                    <a:pt x="2163" y="3946"/>
                  </a:cubicBezTo>
                  <a:lnTo>
                    <a:pt x="275" y="5834"/>
                  </a:lnTo>
                  <a:cubicBezTo>
                    <a:pt x="0" y="6109"/>
                    <a:pt x="0" y="6554"/>
                    <a:pt x="275" y="6829"/>
                  </a:cubicBezTo>
                  <a:cubicBezTo>
                    <a:pt x="550" y="7104"/>
                    <a:pt x="996" y="7104"/>
                    <a:pt x="1271" y="6829"/>
                  </a:cubicBezTo>
                  <a:lnTo>
                    <a:pt x="3158" y="4942"/>
                  </a:lnTo>
                  <a:cubicBezTo>
                    <a:pt x="3256" y="4844"/>
                    <a:pt x="3256" y="4686"/>
                    <a:pt x="3158" y="4588"/>
                  </a:cubicBezTo>
                  <a:lnTo>
                    <a:pt x="3014" y="4444"/>
                  </a:lnTo>
                  <a:lnTo>
                    <a:pt x="3430" y="4028"/>
                  </a:lnTo>
                  <a:cubicBezTo>
                    <a:pt x="4269" y="4692"/>
                    <a:pt x="5495" y="4637"/>
                    <a:pt x="6270" y="3862"/>
                  </a:cubicBezTo>
                  <a:cubicBezTo>
                    <a:pt x="7104" y="3027"/>
                    <a:pt x="7104" y="1670"/>
                    <a:pt x="6270" y="835"/>
                  </a:cubicBezTo>
                  <a:close/>
                  <a:moveTo>
                    <a:pt x="5497" y="2856"/>
                  </a:moveTo>
                  <a:lnTo>
                    <a:pt x="5497" y="3356"/>
                  </a:lnTo>
                  <a:cubicBezTo>
                    <a:pt x="5497" y="3494"/>
                    <a:pt x="5385" y="3606"/>
                    <a:pt x="5247" y="3606"/>
                  </a:cubicBezTo>
                  <a:lnTo>
                    <a:pt x="4248" y="3606"/>
                  </a:lnTo>
                  <a:cubicBezTo>
                    <a:pt x="4110" y="3606"/>
                    <a:pt x="3999" y="3494"/>
                    <a:pt x="3999" y="3356"/>
                  </a:cubicBezTo>
                  <a:lnTo>
                    <a:pt x="3999" y="2856"/>
                  </a:lnTo>
                  <a:cubicBezTo>
                    <a:pt x="3999" y="2660"/>
                    <a:pt x="4074" y="2482"/>
                    <a:pt x="4198" y="2348"/>
                  </a:cubicBezTo>
                  <a:cubicBezTo>
                    <a:pt x="3757" y="1871"/>
                    <a:pt x="4095" y="1091"/>
                    <a:pt x="4748" y="1091"/>
                  </a:cubicBezTo>
                  <a:cubicBezTo>
                    <a:pt x="5400" y="1091"/>
                    <a:pt x="5739" y="1871"/>
                    <a:pt x="5298" y="2348"/>
                  </a:cubicBezTo>
                  <a:cubicBezTo>
                    <a:pt x="5422" y="2482"/>
                    <a:pt x="5497" y="2660"/>
                    <a:pt x="5497" y="2856"/>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31" name="组合 30"/>
          <p:cNvGrpSpPr/>
          <p:nvPr/>
        </p:nvGrpSpPr>
        <p:grpSpPr bwMode="ltGray">
          <a:xfrm>
            <a:off x="485526" y="4964845"/>
            <a:ext cx="360000" cy="360000"/>
            <a:chOff x="6792271" y="1253075"/>
            <a:chExt cx="532084" cy="532082"/>
          </a:xfrm>
        </p:grpSpPr>
        <p:sp>
          <p:nvSpPr>
            <p:cNvPr id="32" name="íŝlíďé">
              <a:extLst>
                <a:ext uri="{FF2B5EF4-FFF2-40B4-BE49-F238E27FC236}">
                  <a16:creationId xmlns:a16="http://schemas.microsoft.com/office/drawing/2014/main" xmlns="" id="{E7C05249-EC6B-4A31-B592-1B7DA1FC1C4D}"/>
                </a:ext>
              </a:extLst>
            </p:cNvPr>
            <p:cNvSpPr/>
            <p:nvPr/>
          </p:nvSpPr>
          <p:spPr bwMode="ltGray">
            <a:xfrm rot="10800000" flipV="1">
              <a:off x="6792271"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en-US" dirty="0">
                <a:solidFill>
                  <a:schemeClr val="lt1"/>
                </a:solidFill>
                <a:latin typeface="Huawei Sans" panose="020C0503030203020204" pitchFamily="34" charset="0"/>
              </a:endParaRPr>
            </a:p>
          </p:txBody>
        </p:sp>
        <p:sp>
          <p:nvSpPr>
            <p:cNvPr id="33" name="iślîḓé">
              <a:extLst>
                <a:ext uri="{FF2B5EF4-FFF2-40B4-BE49-F238E27FC236}">
                  <a16:creationId xmlns:a16="http://schemas.microsoft.com/office/drawing/2014/main" xmlns="" id="{BE7CCCC9-8065-4F6A-AAE6-681F89B69718}"/>
                </a:ext>
              </a:extLst>
            </p:cNvPr>
            <p:cNvSpPr/>
            <p:nvPr/>
          </p:nvSpPr>
          <p:spPr bwMode="ltGray">
            <a:xfrm>
              <a:off x="6940747" y="1401249"/>
              <a:ext cx="235131" cy="235732"/>
            </a:xfrm>
            <a:custGeom>
              <a:avLst/>
              <a:gdLst>
                <a:gd name="connsiteX0" fmla="*/ 283655 w 606580"/>
                <a:gd name="connsiteY0" fmla="*/ 180789 h 608133"/>
                <a:gd name="connsiteX1" fmla="*/ 463969 w 606580"/>
                <a:gd name="connsiteY1" fmla="*/ 329895 h 608133"/>
                <a:gd name="connsiteX2" fmla="*/ 467288 w 606580"/>
                <a:gd name="connsiteY2" fmla="*/ 329803 h 608133"/>
                <a:gd name="connsiteX3" fmla="*/ 606580 w 606580"/>
                <a:gd name="connsiteY3" fmla="*/ 468968 h 608133"/>
                <a:gd name="connsiteX4" fmla="*/ 467288 w 606580"/>
                <a:gd name="connsiteY4" fmla="*/ 608133 h 608133"/>
                <a:gd name="connsiteX5" fmla="*/ 92278 w 606580"/>
                <a:gd name="connsiteY5" fmla="*/ 608133 h 608133"/>
                <a:gd name="connsiteX6" fmla="*/ 0 w 606580"/>
                <a:gd name="connsiteY6" fmla="*/ 508177 h 608133"/>
                <a:gd name="connsiteX7" fmla="*/ 100113 w 606580"/>
                <a:gd name="connsiteY7" fmla="*/ 408221 h 608133"/>
                <a:gd name="connsiteX8" fmla="*/ 105829 w 606580"/>
                <a:gd name="connsiteY8" fmla="*/ 408774 h 608133"/>
                <a:gd name="connsiteX9" fmla="*/ 100113 w 606580"/>
                <a:gd name="connsiteY9" fmla="*/ 364042 h 608133"/>
                <a:gd name="connsiteX10" fmla="*/ 283655 w 606580"/>
                <a:gd name="connsiteY10" fmla="*/ 180789 h 608133"/>
                <a:gd name="connsiteX11" fmla="*/ 399230 w 606580"/>
                <a:gd name="connsiteY11" fmla="*/ 97945 h 608133"/>
                <a:gd name="connsiteX12" fmla="*/ 506377 w 606580"/>
                <a:gd name="connsiteY12" fmla="*/ 204910 h 608133"/>
                <a:gd name="connsiteX13" fmla="*/ 476133 w 606580"/>
                <a:gd name="connsiteY13" fmla="*/ 235195 h 608133"/>
                <a:gd name="connsiteX14" fmla="*/ 445888 w 606580"/>
                <a:gd name="connsiteY14" fmla="*/ 204910 h 608133"/>
                <a:gd name="connsiteX15" fmla="*/ 399230 w 606580"/>
                <a:gd name="connsiteY15" fmla="*/ 158424 h 608133"/>
                <a:gd name="connsiteX16" fmla="*/ 368986 w 606580"/>
                <a:gd name="connsiteY16" fmla="*/ 128230 h 608133"/>
                <a:gd name="connsiteX17" fmla="*/ 399230 w 606580"/>
                <a:gd name="connsiteY17" fmla="*/ 97945 h 608133"/>
                <a:gd name="connsiteX18" fmla="*/ 403459 w 606580"/>
                <a:gd name="connsiteY18" fmla="*/ 0 h 608133"/>
                <a:gd name="connsiteX19" fmla="*/ 403552 w 606580"/>
                <a:gd name="connsiteY19" fmla="*/ 0 h 608133"/>
                <a:gd name="connsiteX20" fmla="*/ 604533 w 606580"/>
                <a:gd name="connsiteY20" fmla="*/ 200633 h 608133"/>
                <a:gd name="connsiteX21" fmla="*/ 574294 w 606580"/>
                <a:gd name="connsiteY21" fmla="*/ 230820 h 608133"/>
                <a:gd name="connsiteX22" fmla="*/ 574201 w 606580"/>
                <a:gd name="connsiteY22" fmla="*/ 230820 h 608133"/>
                <a:gd name="connsiteX23" fmla="*/ 543962 w 606580"/>
                <a:gd name="connsiteY23" fmla="*/ 200633 h 608133"/>
                <a:gd name="connsiteX24" fmla="*/ 403552 w 606580"/>
                <a:gd name="connsiteY24" fmla="*/ 60466 h 608133"/>
                <a:gd name="connsiteX25" fmla="*/ 403459 w 606580"/>
                <a:gd name="connsiteY25" fmla="*/ 60466 h 608133"/>
                <a:gd name="connsiteX26" fmla="*/ 373220 w 606580"/>
                <a:gd name="connsiteY26" fmla="*/ 30187 h 608133"/>
                <a:gd name="connsiteX27" fmla="*/ 403459 w 606580"/>
                <a:gd name="connsiteY27" fmla="*/ 0 h 608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6580" h="608133">
                  <a:moveTo>
                    <a:pt x="283655" y="180789"/>
                  </a:moveTo>
                  <a:cubicBezTo>
                    <a:pt x="373351" y="180789"/>
                    <a:pt x="447929" y="245034"/>
                    <a:pt x="463969" y="329895"/>
                  </a:cubicBezTo>
                  <a:cubicBezTo>
                    <a:pt x="465075" y="329895"/>
                    <a:pt x="466089" y="329803"/>
                    <a:pt x="467288" y="329803"/>
                  </a:cubicBezTo>
                  <a:cubicBezTo>
                    <a:pt x="544263" y="329803"/>
                    <a:pt x="606580" y="392022"/>
                    <a:pt x="606580" y="468968"/>
                  </a:cubicBezTo>
                  <a:cubicBezTo>
                    <a:pt x="606580" y="545730"/>
                    <a:pt x="544263" y="608133"/>
                    <a:pt x="467288" y="608133"/>
                  </a:cubicBezTo>
                  <a:lnTo>
                    <a:pt x="92278" y="608133"/>
                  </a:lnTo>
                  <a:cubicBezTo>
                    <a:pt x="40101" y="604636"/>
                    <a:pt x="0" y="561101"/>
                    <a:pt x="0" y="508177"/>
                  </a:cubicBezTo>
                  <a:cubicBezTo>
                    <a:pt x="0" y="452953"/>
                    <a:pt x="44802" y="408221"/>
                    <a:pt x="100113" y="408221"/>
                  </a:cubicBezTo>
                  <a:cubicBezTo>
                    <a:pt x="102049" y="408221"/>
                    <a:pt x="103893" y="408589"/>
                    <a:pt x="105829" y="408774"/>
                  </a:cubicBezTo>
                  <a:cubicBezTo>
                    <a:pt x="102234" y="394415"/>
                    <a:pt x="100113" y="379505"/>
                    <a:pt x="100113" y="364042"/>
                  </a:cubicBezTo>
                  <a:cubicBezTo>
                    <a:pt x="100113" y="262797"/>
                    <a:pt x="182251" y="180789"/>
                    <a:pt x="283655" y="180789"/>
                  </a:cubicBezTo>
                  <a:close/>
                  <a:moveTo>
                    <a:pt x="399230" y="97945"/>
                  </a:moveTo>
                  <a:cubicBezTo>
                    <a:pt x="458336" y="97945"/>
                    <a:pt x="506377" y="145997"/>
                    <a:pt x="506377" y="204910"/>
                  </a:cubicBezTo>
                  <a:cubicBezTo>
                    <a:pt x="506377" y="221664"/>
                    <a:pt x="492822" y="235195"/>
                    <a:pt x="476133" y="235195"/>
                  </a:cubicBezTo>
                  <a:cubicBezTo>
                    <a:pt x="459443" y="235195"/>
                    <a:pt x="445888" y="221664"/>
                    <a:pt x="445888" y="204910"/>
                  </a:cubicBezTo>
                  <a:cubicBezTo>
                    <a:pt x="445888" y="179227"/>
                    <a:pt x="424957" y="158424"/>
                    <a:pt x="399230" y="158424"/>
                  </a:cubicBezTo>
                  <a:cubicBezTo>
                    <a:pt x="382541" y="158424"/>
                    <a:pt x="368986" y="144892"/>
                    <a:pt x="368986" y="128230"/>
                  </a:cubicBezTo>
                  <a:cubicBezTo>
                    <a:pt x="368986" y="111477"/>
                    <a:pt x="382541" y="97945"/>
                    <a:pt x="399230" y="97945"/>
                  </a:cubicBezTo>
                  <a:close/>
                  <a:moveTo>
                    <a:pt x="403459" y="0"/>
                  </a:moveTo>
                  <a:lnTo>
                    <a:pt x="403552" y="0"/>
                  </a:lnTo>
                  <a:cubicBezTo>
                    <a:pt x="514276" y="0"/>
                    <a:pt x="604441" y="90009"/>
                    <a:pt x="604533" y="200633"/>
                  </a:cubicBezTo>
                  <a:cubicBezTo>
                    <a:pt x="604533" y="217291"/>
                    <a:pt x="590981" y="230820"/>
                    <a:pt x="574294" y="230820"/>
                  </a:cubicBezTo>
                  <a:lnTo>
                    <a:pt x="574201" y="230820"/>
                  </a:lnTo>
                  <a:cubicBezTo>
                    <a:pt x="557514" y="230820"/>
                    <a:pt x="543962" y="217291"/>
                    <a:pt x="543962" y="200633"/>
                  </a:cubicBezTo>
                  <a:cubicBezTo>
                    <a:pt x="543962" y="123325"/>
                    <a:pt x="480902" y="60466"/>
                    <a:pt x="403552" y="60466"/>
                  </a:cubicBezTo>
                  <a:lnTo>
                    <a:pt x="403459" y="60466"/>
                  </a:lnTo>
                  <a:cubicBezTo>
                    <a:pt x="386772" y="60466"/>
                    <a:pt x="373220" y="46937"/>
                    <a:pt x="373220" y="30187"/>
                  </a:cubicBezTo>
                  <a:cubicBezTo>
                    <a:pt x="373220" y="13529"/>
                    <a:pt x="386772" y="0"/>
                    <a:pt x="403459"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34" name="组合 33"/>
          <p:cNvGrpSpPr/>
          <p:nvPr/>
        </p:nvGrpSpPr>
        <p:grpSpPr bwMode="ltGray">
          <a:xfrm>
            <a:off x="485526" y="5779642"/>
            <a:ext cx="360000" cy="360000"/>
            <a:chOff x="8645353" y="1253075"/>
            <a:chExt cx="532084" cy="532082"/>
          </a:xfrm>
        </p:grpSpPr>
        <p:sp>
          <p:nvSpPr>
            <p:cNvPr id="35" name="íṡ1íḋê">
              <a:extLst>
                <a:ext uri="{FF2B5EF4-FFF2-40B4-BE49-F238E27FC236}">
                  <a16:creationId xmlns:a16="http://schemas.microsoft.com/office/drawing/2014/main" xmlns="" id="{87A1502E-FF5A-402F-AE9A-604F51135206}"/>
                </a:ext>
              </a:extLst>
            </p:cNvPr>
            <p:cNvSpPr/>
            <p:nvPr/>
          </p:nvSpPr>
          <p:spPr bwMode="ltGray">
            <a:xfrm rot="10800000" flipV="1">
              <a:off x="8645353"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36" name="iṡļidè">
              <a:extLst>
                <a:ext uri="{FF2B5EF4-FFF2-40B4-BE49-F238E27FC236}">
                  <a16:creationId xmlns:a16="http://schemas.microsoft.com/office/drawing/2014/main" xmlns="" id="{D2F2F0A0-455D-459F-90E5-A8674554530D}"/>
                </a:ext>
              </a:extLst>
            </p:cNvPr>
            <p:cNvSpPr/>
            <p:nvPr/>
          </p:nvSpPr>
          <p:spPr bwMode="ltGray">
            <a:xfrm>
              <a:off x="8806407" y="1420044"/>
              <a:ext cx="235733" cy="198142"/>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37" name="组合 36"/>
          <p:cNvGrpSpPr/>
          <p:nvPr/>
        </p:nvGrpSpPr>
        <p:grpSpPr bwMode="ltGray">
          <a:xfrm>
            <a:off x="485526" y="1705653"/>
            <a:ext cx="360000" cy="360000"/>
            <a:chOff x="1233025" y="1253075"/>
            <a:chExt cx="532084" cy="532082"/>
          </a:xfrm>
        </p:grpSpPr>
        <p:sp>
          <p:nvSpPr>
            <p:cNvPr id="38" name="íṩlíḓê">
              <a:extLst>
                <a:ext uri="{FF2B5EF4-FFF2-40B4-BE49-F238E27FC236}">
                  <a16:creationId xmlns:a16="http://schemas.microsoft.com/office/drawing/2014/main" xmlns="" id="{FBC6DF09-FCD2-4E57-B557-9F103A335C85}"/>
                </a:ext>
              </a:extLst>
            </p:cNvPr>
            <p:cNvSpPr/>
            <p:nvPr/>
          </p:nvSpPr>
          <p:spPr bwMode="ltGray">
            <a:xfrm rot="10800000" flipV="1">
              <a:off x="1233025"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39" name="cloud-computing_161788"/>
            <p:cNvSpPr>
              <a:spLocks noChangeAspect="1"/>
            </p:cNvSpPr>
            <p:nvPr/>
          </p:nvSpPr>
          <p:spPr bwMode="ltGray">
            <a:xfrm>
              <a:off x="1352309" y="1372594"/>
              <a:ext cx="293519" cy="293040"/>
            </a:xfrm>
            <a:custGeom>
              <a:avLst/>
              <a:gdLst>
                <a:gd name="connsiteX0" fmla="*/ 46142 w 606580"/>
                <a:gd name="connsiteY0" fmla="*/ 341782 h 605592"/>
                <a:gd name="connsiteX1" fmla="*/ 46142 w 606580"/>
                <a:gd name="connsiteY1" fmla="*/ 468218 h 605592"/>
                <a:gd name="connsiteX2" fmla="*/ 251785 w 606580"/>
                <a:gd name="connsiteY2" fmla="*/ 468218 h 605592"/>
                <a:gd name="connsiteX3" fmla="*/ 251785 w 606580"/>
                <a:gd name="connsiteY3" fmla="*/ 341782 h 605592"/>
                <a:gd name="connsiteX4" fmla="*/ 0 w 606580"/>
                <a:gd name="connsiteY4" fmla="*/ 297010 h 605592"/>
                <a:gd name="connsiteX5" fmla="*/ 297927 w 606580"/>
                <a:gd name="connsiteY5" fmla="*/ 297010 h 605592"/>
                <a:gd name="connsiteX6" fmla="*/ 297927 w 606580"/>
                <a:gd name="connsiteY6" fmla="*/ 512433 h 605592"/>
                <a:gd name="connsiteX7" fmla="*/ 197844 w 606580"/>
                <a:gd name="connsiteY7" fmla="*/ 512433 h 605592"/>
                <a:gd name="connsiteX8" fmla="*/ 207128 w 606580"/>
                <a:gd name="connsiteY8" fmla="*/ 562860 h 605592"/>
                <a:gd name="connsiteX9" fmla="*/ 237766 w 606580"/>
                <a:gd name="connsiteY9" fmla="*/ 562860 h 605592"/>
                <a:gd name="connsiteX10" fmla="*/ 237766 w 606580"/>
                <a:gd name="connsiteY10" fmla="*/ 605592 h 605592"/>
                <a:gd name="connsiteX11" fmla="*/ 60625 w 606580"/>
                <a:gd name="connsiteY11" fmla="*/ 605592 h 605592"/>
                <a:gd name="connsiteX12" fmla="*/ 60625 w 606580"/>
                <a:gd name="connsiteY12" fmla="*/ 562860 h 605592"/>
                <a:gd name="connsiteX13" fmla="*/ 90891 w 606580"/>
                <a:gd name="connsiteY13" fmla="*/ 562860 h 605592"/>
                <a:gd name="connsiteX14" fmla="*/ 100176 w 606580"/>
                <a:gd name="connsiteY14" fmla="*/ 512433 h 605592"/>
                <a:gd name="connsiteX15" fmla="*/ 0 w 606580"/>
                <a:gd name="connsiteY15" fmla="*/ 512433 h 605592"/>
                <a:gd name="connsiteX16" fmla="*/ 440020 w 606580"/>
                <a:gd name="connsiteY16" fmla="*/ 278733 h 605592"/>
                <a:gd name="connsiteX17" fmla="*/ 453483 w 606580"/>
                <a:gd name="connsiteY17" fmla="*/ 292178 h 605592"/>
                <a:gd name="connsiteX18" fmla="*/ 453483 w 606580"/>
                <a:gd name="connsiteY18" fmla="*/ 415781 h 605592"/>
                <a:gd name="connsiteX19" fmla="*/ 440484 w 606580"/>
                <a:gd name="connsiteY19" fmla="*/ 429319 h 605592"/>
                <a:gd name="connsiteX20" fmla="*/ 354788 w 606580"/>
                <a:gd name="connsiteY20" fmla="*/ 429319 h 605592"/>
                <a:gd name="connsiteX21" fmla="*/ 341325 w 606580"/>
                <a:gd name="connsiteY21" fmla="*/ 415781 h 605592"/>
                <a:gd name="connsiteX22" fmla="*/ 354788 w 606580"/>
                <a:gd name="connsiteY22" fmla="*/ 402336 h 605592"/>
                <a:gd name="connsiteX23" fmla="*/ 426465 w 606580"/>
                <a:gd name="connsiteY23" fmla="*/ 402336 h 605592"/>
                <a:gd name="connsiteX24" fmla="*/ 426465 w 606580"/>
                <a:gd name="connsiteY24" fmla="*/ 292178 h 605592"/>
                <a:gd name="connsiteX25" fmla="*/ 440020 w 606580"/>
                <a:gd name="connsiteY25" fmla="*/ 278733 h 605592"/>
                <a:gd name="connsiteX26" fmla="*/ 410109 w 606580"/>
                <a:gd name="connsiteY26" fmla="*/ 0 h 605592"/>
                <a:gd name="connsiteX27" fmla="*/ 485782 w 606580"/>
                <a:gd name="connsiteY27" fmla="*/ 36057 h 605592"/>
                <a:gd name="connsiteX28" fmla="*/ 542328 w 606580"/>
                <a:gd name="connsiteY28" fmla="*/ 52185 h 605592"/>
                <a:gd name="connsiteX29" fmla="*/ 562291 w 606580"/>
                <a:gd name="connsiteY29" fmla="*/ 103350 h 605592"/>
                <a:gd name="connsiteX30" fmla="*/ 606580 w 606580"/>
                <a:gd name="connsiteY30" fmla="*/ 168697 h 605592"/>
                <a:gd name="connsiteX31" fmla="*/ 536293 w 606580"/>
                <a:gd name="connsiteY31" fmla="*/ 238864 h 605592"/>
                <a:gd name="connsiteX32" fmla="*/ 311502 w 606580"/>
                <a:gd name="connsiteY32" fmla="*/ 238864 h 605592"/>
                <a:gd name="connsiteX33" fmla="*/ 241122 w 606580"/>
                <a:gd name="connsiteY33" fmla="*/ 168697 h 605592"/>
                <a:gd name="connsiteX34" fmla="*/ 311502 w 606580"/>
                <a:gd name="connsiteY34" fmla="*/ 98530 h 605592"/>
                <a:gd name="connsiteX35" fmla="*/ 410109 w 606580"/>
                <a:gd name="connsiteY35"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580" h="605592">
                  <a:moveTo>
                    <a:pt x="46142" y="341782"/>
                  </a:moveTo>
                  <a:lnTo>
                    <a:pt x="46142" y="468218"/>
                  </a:lnTo>
                  <a:lnTo>
                    <a:pt x="251785" y="468218"/>
                  </a:lnTo>
                  <a:lnTo>
                    <a:pt x="251785" y="341782"/>
                  </a:lnTo>
                  <a:close/>
                  <a:moveTo>
                    <a:pt x="0" y="297010"/>
                  </a:moveTo>
                  <a:lnTo>
                    <a:pt x="297927" y="297010"/>
                  </a:lnTo>
                  <a:lnTo>
                    <a:pt x="297927" y="512433"/>
                  </a:lnTo>
                  <a:lnTo>
                    <a:pt x="197844" y="512433"/>
                  </a:lnTo>
                  <a:lnTo>
                    <a:pt x="207128" y="562860"/>
                  </a:lnTo>
                  <a:lnTo>
                    <a:pt x="237766" y="562860"/>
                  </a:lnTo>
                  <a:lnTo>
                    <a:pt x="237766" y="605592"/>
                  </a:lnTo>
                  <a:lnTo>
                    <a:pt x="60625" y="605592"/>
                  </a:lnTo>
                  <a:lnTo>
                    <a:pt x="60625" y="562860"/>
                  </a:lnTo>
                  <a:lnTo>
                    <a:pt x="90891" y="562860"/>
                  </a:lnTo>
                  <a:lnTo>
                    <a:pt x="100176" y="512433"/>
                  </a:lnTo>
                  <a:lnTo>
                    <a:pt x="0" y="512433"/>
                  </a:lnTo>
                  <a:close/>
                  <a:moveTo>
                    <a:pt x="440020" y="278733"/>
                  </a:moveTo>
                  <a:cubicBezTo>
                    <a:pt x="447634" y="278733"/>
                    <a:pt x="453483" y="285038"/>
                    <a:pt x="453483" y="292178"/>
                  </a:cubicBezTo>
                  <a:lnTo>
                    <a:pt x="453483" y="415781"/>
                  </a:lnTo>
                  <a:cubicBezTo>
                    <a:pt x="453947" y="423477"/>
                    <a:pt x="447634" y="429319"/>
                    <a:pt x="440484" y="429319"/>
                  </a:cubicBezTo>
                  <a:lnTo>
                    <a:pt x="354788" y="429319"/>
                  </a:lnTo>
                  <a:cubicBezTo>
                    <a:pt x="347174" y="429319"/>
                    <a:pt x="341325" y="423014"/>
                    <a:pt x="341325" y="415781"/>
                  </a:cubicBezTo>
                  <a:cubicBezTo>
                    <a:pt x="341325" y="408641"/>
                    <a:pt x="347639" y="402336"/>
                    <a:pt x="354788" y="402336"/>
                  </a:cubicBezTo>
                  <a:lnTo>
                    <a:pt x="426465" y="402336"/>
                  </a:lnTo>
                  <a:lnTo>
                    <a:pt x="426465" y="292178"/>
                  </a:lnTo>
                  <a:cubicBezTo>
                    <a:pt x="426465" y="284482"/>
                    <a:pt x="432778" y="278733"/>
                    <a:pt x="440020" y="278733"/>
                  </a:cubicBezTo>
                  <a:close/>
                  <a:moveTo>
                    <a:pt x="410109" y="0"/>
                  </a:moveTo>
                  <a:cubicBezTo>
                    <a:pt x="440935" y="0"/>
                    <a:pt x="468419" y="13996"/>
                    <a:pt x="485782" y="36057"/>
                  </a:cubicBezTo>
                  <a:cubicBezTo>
                    <a:pt x="508530" y="30495"/>
                    <a:pt x="531000" y="41247"/>
                    <a:pt x="542328" y="52185"/>
                  </a:cubicBezTo>
                  <a:cubicBezTo>
                    <a:pt x="554584" y="63771"/>
                    <a:pt x="562940" y="81197"/>
                    <a:pt x="562291" y="103350"/>
                  </a:cubicBezTo>
                  <a:cubicBezTo>
                    <a:pt x="588289" y="113917"/>
                    <a:pt x="606580" y="138943"/>
                    <a:pt x="606580" y="168697"/>
                  </a:cubicBezTo>
                  <a:cubicBezTo>
                    <a:pt x="606580" y="207627"/>
                    <a:pt x="574825" y="238864"/>
                    <a:pt x="536293" y="238864"/>
                  </a:cubicBezTo>
                  <a:lnTo>
                    <a:pt x="311502" y="238864"/>
                  </a:lnTo>
                  <a:cubicBezTo>
                    <a:pt x="272505" y="238864"/>
                    <a:pt x="241122" y="207627"/>
                    <a:pt x="241122" y="168697"/>
                  </a:cubicBezTo>
                  <a:cubicBezTo>
                    <a:pt x="241122" y="129767"/>
                    <a:pt x="272970" y="98530"/>
                    <a:pt x="311502" y="98530"/>
                  </a:cubicBezTo>
                  <a:cubicBezTo>
                    <a:pt x="311502" y="44213"/>
                    <a:pt x="355792" y="0"/>
                    <a:pt x="410109" y="0"/>
                  </a:cubicBezTo>
                  <a:close/>
                </a:path>
              </a:pathLst>
            </a:custGeom>
            <a:solidFill>
              <a:schemeClr val="bg1"/>
            </a:solidFill>
            <a:ln>
              <a:noFill/>
            </a:ln>
          </p:spPr>
        </p:sp>
      </p:grpSp>
      <p:sp>
        <p:nvSpPr>
          <p:cNvPr id="40" name="ïšļïďe">
            <a:extLst>
              <a:ext uri="{FF2B5EF4-FFF2-40B4-BE49-F238E27FC236}">
                <a16:creationId xmlns:a16="http://schemas.microsoft.com/office/drawing/2014/main" xmlns="" id="{FB41FAD4-0BA5-4580-B72E-A6BFF22F8784}"/>
              </a:ext>
            </a:extLst>
          </p:cNvPr>
          <p:cNvSpPr txBox="1"/>
          <p:nvPr/>
        </p:nvSpPr>
        <p:spPr bwMode="ltGray">
          <a:xfrm>
            <a:off x="850298" y="3295893"/>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ru-RU" sz="1200">
                <a:latin typeface="Huawei Sans" panose="020C0503030203020204" pitchFamily="34" charset="0"/>
              </a:rPr>
              <a:t>Ассоциация</a:t>
            </a:r>
          </a:p>
        </p:txBody>
      </p:sp>
      <p:grpSp>
        <p:nvGrpSpPr>
          <p:cNvPr id="41" name="组合 40"/>
          <p:cNvGrpSpPr/>
          <p:nvPr/>
        </p:nvGrpSpPr>
        <p:grpSpPr bwMode="ltGray">
          <a:xfrm>
            <a:off x="485526" y="3335249"/>
            <a:ext cx="360000" cy="360000"/>
            <a:chOff x="3086107" y="1253075"/>
            <a:chExt cx="532084" cy="532082"/>
          </a:xfrm>
        </p:grpSpPr>
        <p:sp>
          <p:nvSpPr>
            <p:cNvPr id="42" name="iṡ1ïdé">
              <a:extLst>
                <a:ext uri="{FF2B5EF4-FFF2-40B4-BE49-F238E27FC236}">
                  <a16:creationId xmlns:a16="http://schemas.microsoft.com/office/drawing/2014/main" xmlns="" id="{3FC487D0-A815-4107-8A36-7C156E98B5FA}"/>
                </a:ext>
              </a:extLst>
            </p:cNvPr>
            <p:cNvSpPr/>
            <p:nvPr/>
          </p:nvSpPr>
          <p:spPr bwMode="ltGray">
            <a:xfrm rot="10800000" flipV="1">
              <a:off x="3086107"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43" name="basic-rainbow_61924"/>
            <p:cNvSpPr>
              <a:spLocks noChangeAspect="1"/>
            </p:cNvSpPr>
            <p:nvPr/>
          </p:nvSpPr>
          <p:spPr bwMode="ltGray">
            <a:xfrm>
              <a:off x="3182722" y="1438186"/>
              <a:ext cx="339705" cy="180000"/>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540" h="2940">
                  <a:moveTo>
                    <a:pt x="2770" y="0"/>
                  </a:moveTo>
                  <a:cubicBezTo>
                    <a:pt x="1243" y="0"/>
                    <a:pt x="0" y="1243"/>
                    <a:pt x="0" y="2770"/>
                  </a:cubicBezTo>
                  <a:cubicBezTo>
                    <a:pt x="0" y="2864"/>
                    <a:pt x="76" y="2940"/>
                    <a:pt x="170" y="2940"/>
                  </a:cubicBezTo>
                  <a:lnTo>
                    <a:pt x="194" y="2940"/>
                  </a:lnTo>
                  <a:lnTo>
                    <a:pt x="1452" y="2940"/>
                  </a:lnTo>
                  <a:lnTo>
                    <a:pt x="1476" y="2940"/>
                  </a:lnTo>
                  <a:cubicBezTo>
                    <a:pt x="1570" y="2940"/>
                    <a:pt x="1646" y="2864"/>
                    <a:pt x="1646" y="2770"/>
                  </a:cubicBezTo>
                  <a:cubicBezTo>
                    <a:pt x="1646" y="2150"/>
                    <a:pt x="2151" y="1646"/>
                    <a:pt x="2770" y="1646"/>
                  </a:cubicBezTo>
                  <a:cubicBezTo>
                    <a:pt x="3390" y="1646"/>
                    <a:pt x="3894" y="2150"/>
                    <a:pt x="3894" y="2770"/>
                  </a:cubicBezTo>
                  <a:cubicBezTo>
                    <a:pt x="3894" y="2864"/>
                    <a:pt x="3970" y="2940"/>
                    <a:pt x="4064" y="2940"/>
                  </a:cubicBezTo>
                  <a:lnTo>
                    <a:pt x="4089" y="2940"/>
                  </a:lnTo>
                  <a:lnTo>
                    <a:pt x="5346" y="2940"/>
                  </a:lnTo>
                  <a:lnTo>
                    <a:pt x="5370" y="2940"/>
                  </a:lnTo>
                  <a:cubicBezTo>
                    <a:pt x="5464" y="2940"/>
                    <a:pt x="5540" y="2864"/>
                    <a:pt x="5540" y="2770"/>
                  </a:cubicBezTo>
                  <a:cubicBezTo>
                    <a:pt x="5540" y="1243"/>
                    <a:pt x="4298" y="0"/>
                    <a:pt x="2770" y="0"/>
                  </a:cubicBezTo>
                  <a:close/>
                  <a:moveTo>
                    <a:pt x="2770" y="341"/>
                  </a:moveTo>
                  <a:cubicBezTo>
                    <a:pt x="4053" y="341"/>
                    <a:pt x="5105" y="1339"/>
                    <a:pt x="5193" y="2600"/>
                  </a:cubicBezTo>
                  <a:lnTo>
                    <a:pt x="4909" y="2600"/>
                  </a:lnTo>
                  <a:cubicBezTo>
                    <a:pt x="4821" y="1496"/>
                    <a:pt x="3896" y="624"/>
                    <a:pt x="2770" y="624"/>
                  </a:cubicBezTo>
                  <a:cubicBezTo>
                    <a:pt x="1644" y="624"/>
                    <a:pt x="719" y="1496"/>
                    <a:pt x="632" y="2600"/>
                  </a:cubicBezTo>
                  <a:lnTo>
                    <a:pt x="347" y="2600"/>
                  </a:lnTo>
                  <a:cubicBezTo>
                    <a:pt x="435" y="1339"/>
                    <a:pt x="1488" y="341"/>
                    <a:pt x="2770" y="341"/>
                  </a:cubicBezTo>
                  <a:close/>
                  <a:moveTo>
                    <a:pt x="2770" y="1306"/>
                  </a:moveTo>
                  <a:cubicBezTo>
                    <a:pt x="2020" y="1306"/>
                    <a:pt x="1401" y="1872"/>
                    <a:pt x="1316" y="2600"/>
                  </a:cubicBezTo>
                  <a:lnTo>
                    <a:pt x="974" y="2600"/>
                  </a:lnTo>
                  <a:cubicBezTo>
                    <a:pt x="1060" y="1684"/>
                    <a:pt x="1832" y="965"/>
                    <a:pt x="2770" y="965"/>
                  </a:cubicBezTo>
                  <a:cubicBezTo>
                    <a:pt x="3708" y="965"/>
                    <a:pt x="4481" y="1684"/>
                    <a:pt x="4567" y="2600"/>
                  </a:cubicBezTo>
                  <a:lnTo>
                    <a:pt x="4224" y="2600"/>
                  </a:lnTo>
                  <a:cubicBezTo>
                    <a:pt x="4139" y="1872"/>
                    <a:pt x="3520" y="1306"/>
                    <a:pt x="2770" y="1306"/>
                  </a:cubicBezTo>
                  <a:close/>
                </a:path>
              </a:pathLst>
            </a:custGeom>
            <a:solidFill>
              <a:schemeClr val="bg1"/>
            </a:solidFill>
            <a:ln>
              <a:noFill/>
            </a:ln>
          </p:spPr>
        </p:sp>
      </p:grpSp>
      <p:grpSp>
        <p:nvGrpSpPr>
          <p:cNvPr id="44" name="组合 43"/>
          <p:cNvGrpSpPr/>
          <p:nvPr/>
        </p:nvGrpSpPr>
        <p:grpSpPr>
          <a:xfrm>
            <a:off x="485526" y="2520451"/>
            <a:ext cx="360000" cy="360000"/>
            <a:chOff x="485526" y="2520451"/>
            <a:chExt cx="360000" cy="360000"/>
          </a:xfrm>
        </p:grpSpPr>
        <p:sp>
          <p:nvSpPr>
            <p:cNvPr id="45" name="iṡ1ïdé">
              <a:extLst>
                <a:ext uri="{FF2B5EF4-FFF2-40B4-BE49-F238E27FC236}">
                  <a16:creationId xmlns:a16="http://schemas.microsoft.com/office/drawing/2014/main" xmlns="" id="{3FC487D0-A815-4107-8A36-7C156E98B5FA}"/>
                </a:ext>
              </a:extLst>
            </p:cNvPr>
            <p:cNvSpPr/>
            <p:nvPr/>
          </p:nvSpPr>
          <p:spPr bwMode="invGray">
            <a:xfrm rot="10800000" flipV="1">
              <a:off x="485526" y="2520451"/>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0B0F0"/>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dirty="0">
                <a:latin typeface="Huawei Sans" panose="020C0503030203020204" pitchFamily="34" charset="0"/>
              </a:endParaRPr>
            </a:p>
          </p:txBody>
        </p:sp>
        <p:sp>
          <p:nvSpPr>
            <p:cNvPr id="46" name="road_358611"/>
            <p:cNvSpPr>
              <a:spLocks noChangeAspect="1"/>
            </p:cNvSpPr>
            <p:nvPr/>
          </p:nvSpPr>
          <p:spPr bwMode="auto">
            <a:xfrm>
              <a:off x="550326" y="2585425"/>
              <a:ext cx="230400" cy="230052"/>
            </a:xfrm>
            <a:custGeom>
              <a:avLst/>
              <a:gdLst>
                <a:gd name="connsiteX0" fmla="*/ 303775 w 607639"/>
                <a:gd name="connsiteY0" fmla="*/ 535874 h 606722"/>
                <a:gd name="connsiteX1" fmla="*/ 313945 w 607639"/>
                <a:gd name="connsiteY1" fmla="*/ 546012 h 606722"/>
                <a:gd name="connsiteX2" fmla="*/ 313945 w 607639"/>
                <a:gd name="connsiteY2" fmla="*/ 556150 h 606722"/>
                <a:gd name="connsiteX3" fmla="*/ 303775 w 607639"/>
                <a:gd name="connsiteY3" fmla="*/ 566288 h 606722"/>
                <a:gd name="connsiteX4" fmla="*/ 293693 w 607639"/>
                <a:gd name="connsiteY4" fmla="*/ 556150 h 606722"/>
                <a:gd name="connsiteX5" fmla="*/ 293693 w 607639"/>
                <a:gd name="connsiteY5" fmla="*/ 546012 h 606722"/>
                <a:gd name="connsiteX6" fmla="*/ 303775 w 607639"/>
                <a:gd name="connsiteY6" fmla="*/ 535874 h 606722"/>
                <a:gd name="connsiteX7" fmla="*/ 303775 w 607639"/>
                <a:gd name="connsiteY7" fmla="*/ 475259 h 606722"/>
                <a:gd name="connsiteX8" fmla="*/ 313945 w 607639"/>
                <a:gd name="connsiteY8" fmla="*/ 485318 h 606722"/>
                <a:gd name="connsiteX9" fmla="*/ 313945 w 607639"/>
                <a:gd name="connsiteY9" fmla="*/ 505615 h 606722"/>
                <a:gd name="connsiteX10" fmla="*/ 303775 w 607639"/>
                <a:gd name="connsiteY10" fmla="*/ 515764 h 606722"/>
                <a:gd name="connsiteX11" fmla="*/ 293693 w 607639"/>
                <a:gd name="connsiteY11" fmla="*/ 505615 h 606722"/>
                <a:gd name="connsiteX12" fmla="*/ 293693 w 607639"/>
                <a:gd name="connsiteY12" fmla="*/ 485318 h 606722"/>
                <a:gd name="connsiteX13" fmla="*/ 303775 w 607639"/>
                <a:gd name="connsiteY13" fmla="*/ 475259 h 606722"/>
                <a:gd name="connsiteX14" fmla="*/ 269526 w 607639"/>
                <a:gd name="connsiteY14" fmla="*/ 419842 h 606722"/>
                <a:gd name="connsiteX15" fmla="*/ 303879 w 607639"/>
                <a:gd name="connsiteY15" fmla="*/ 424733 h 606722"/>
                <a:gd name="connsiteX16" fmla="*/ 306638 w 607639"/>
                <a:gd name="connsiteY16" fmla="*/ 424644 h 606722"/>
                <a:gd name="connsiteX17" fmla="*/ 316961 w 607639"/>
                <a:gd name="connsiteY17" fmla="*/ 434602 h 606722"/>
                <a:gd name="connsiteX18" fmla="*/ 307083 w 607639"/>
                <a:gd name="connsiteY18" fmla="*/ 444916 h 606722"/>
                <a:gd name="connsiteX19" fmla="*/ 303879 w 607639"/>
                <a:gd name="connsiteY19" fmla="*/ 444916 h 606722"/>
                <a:gd name="connsiteX20" fmla="*/ 263831 w 607639"/>
                <a:gd name="connsiteY20" fmla="*/ 439226 h 606722"/>
                <a:gd name="connsiteX21" fmla="*/ 256978 w 607639"/>
                <a:gd name="connsiteY21" fmla="*/ 426689 h 606722"/>
                <a:gd name="connsiteX22" fmla="*/ 269526 w 607639"/>
                <a:gd name="connsiteY22" fmla="*/ 419842 h 606722"/>
                <a:gd name="connsiteX23" fmla="*/ 405062 w 607639"/>
                <a:gd name="connsiteY23" fmla="*/ 387999 h 606722"/>
                <a:gd name="connsiteX24" fmla="*/ 405240 w 607639"/>
                <a:gd name="connsiteY24" fmla="*/ 402307 h 606722"/>
                <a:gd name="connsiteX25" fmla="*/ 370249 w 607639"/>
                <a:gd name="connsiteY25" fmla="*/ 428437 h 606722"/>
                <a:gd name="connsiteX26" fmla="*/ 356627 w 607639"/>
                <a:gd name="connsiteY26" fmla="*/ 424171 h 606722"/>
                <a:gd name="connsiteX27" fmla="*/ 360812 w 607639"/>
                <a:gd name="connsiteY27" fmla="*/ 410573 h 606722"/>
                <a:gd name="connsiteX28" fmla="*/ 390727 w 607639"/>
                <a:gd name="connsiteY28" fmla="*/ 388176 h 606722"/>
                <a:gd name="connsiteX29" fmla="*/ 405062 w 607639"/>
                <a:gd name="connsiteY29" fmla="*/ 387999 h 606722"/>
                <a:gd name="connsiteX30" fmla="*/ 183985 w 607639"/>
                <a:gd name="connsiteY30" fmla="*/ 358809 h 606722"/>
                <a:gd name="connsiteX31" fmla="*/ 197775 w 607639"/>
                <a:gd name="connsiteY31" fmla="*/ 362718 h 606722"/>
                <a:gd name="connsiteX32" fmla="*/ 220905 w 607639"/>
                <a:gd name="connsiteY32" fmla="*/ 392035 h 606722"/>
                <a:gd name="connsiteX33" fmla="*/ 221350 w 607639"/>
                <a:gd name="connsiteY33" fmla="*/ 406338 h 606722"/>
                <a:gd name="connsiteX34" fmla="*/ 207027 w 607639"/>
                <a:gd name="connsiteY34" fmla="*/ 406871 h 606722"/>
                <a:gd name="connsiteX35" fmla="*/ 180160 w 607639"/>
                <a:gd name="connsiteY35" fmla="*/ 372579 h 606722"/>
                <a:gd name="connsiteX36" fmla="*/ 183985 w 607639"/>
                <a:gd name="connsiteY36" fmla="*/ 358809 h 606722"/>
                <a:gd name="connsiteX37" fmla="*/ 546859 w 607639"/>
                <a:gd name="connsiteY37" fmla="*/ 293270 h 606722"/>
                <a:gd name="connsiteX38" fmla="*/ 556997 w 607639"/>
                <a:gd name="connsiteY38" fmla="*/ 293270 h 606722"/>
                <a:gd name="connsiteX39" fmla="*/ 567135 w 607639"/>
                <a:gd name="connsiteY39" fmla="*/ 303317 h 606722"/>
                <a:gd name="connsiteX40" fmla="*/ 556997 w 607639"/>
                <a:gd name="connsiteY40" fmla="*/ 313452 h 606722"/>
                <a:gd name="connsiteX41" fmla="*/ 546859 w 607639"/>
                <a:gd name="connsiteY41" fmla="*/ 313452 h 606722"/>
                <a:gd name="connsiteX42" fmla="*/ 536721 w 607639"/>
                <a:gd name="connsiteY42" fmla="*/ 303317 h 606722"/>
                <a:gd name="connsiteX43" fmla="*/ 546859 w 607639"/>
                <a:gd name="connsiteY43" fmla="*/ 293270 h 606722"/>
                <a:gd name="connsiteX44" fmla="*/ 486024 w 607639"/>
                <a:gd name="connsiteY44" fmla="*/ 293270 h 606722"/>
                <a:gd name="connsiteX45" fmla="*/ 506321 w 607639"/>
                <a:gd name="connsiteY45" fmla="*/ 293270 h 606722"/>
                <a:gd name="connsiteX46" fmla="*/ 516469 w 607639"/>
                <a:gd name="connsiteY46" fmla="*/ 303317 h 606722"/>
                <a:gd name="connsiteX47" fmla="*/ 506321 w 607639"/>
                <a:gd name="connsiteY47" fmla="*/ 313452 h 606722"/>
                <a:gd name="connsiteX48" fmla="*/ 486024 w 607639"/>
                <a:gd name="connsiteY48" fmla="*/ 313452 h 606722"/>
                <a:gd name="connsiteX49" fmla="*/ 475964 w 607639"/>
                <a:gd name="connsiteY49" fmla="*/ 303317 h 606722"/>
                <a:gd name="connsiteX50" fmla="*/ 486024 w 607639"/>
                <a:gd name="connsiteY50" fmla="*/ 293270 h 606722"/>
                <a:gd name="connsiteX51" fmla="*/ 101302 w 607639"/>
                <a:gd name="connsiteY51" fmla="*/ 293270 h 606722"/>
                <a:gd name="connsiteX52" fmla="*/ 121474 w 607639"/>
                <a:gd name="connsiteY52" fmla="*/ 293270 h 606722"/>
                <a:gd name="connsiteX53" fmla="*/ 131605 w 607639"/>
                <a:gd name="connsiteY53" fmla="*/ 303317 h 606722"/>
                <a:gd name="connsiteX54" fmla="*/ 121474 w 607639"/>
                <a:gd name="connsiteY54" fmla="*/ 313452 h 606722"/>
                <a:gd name="connsiteX55" fmla="*/ 101302 w 607639"/>
                <a:gd name="connsiteY55" fmla="*/ 313452 h 606722"/>
                <a:gd name="connsiteX56" fmla="*/ 91171 w 607639"/>
                <a:gd name="connsiteY56" fmla="*/ 303317 h 606722"/>
                <a:gd name="connsiteX57" fmla="*/ 101302 w 607639"/>
                <a:gd name="connsiteY57" fmla="*/ 293270 h 606722"/>
                <a:gd name="connsiteX58" fmla="*/ 50649 w 607639"/>
                <a:gd name="connsiteY58" fmla="*/ 293270 h 606722"/>
                <a:gd name="connsiteX59" fmla="*/ 60793 w 607639"/>
                <a:gd name="connsiteY59" fmla="*/ 293270 h 606722"/>
                <a:gd name="connsiteX60" fmla="*/ 70848 w 607639"/>
                <a:gd name="connsiteY60" fmla="*/ 303317 h 606722"/>
                <a:gd name="connsiteX61" fmla="*/ 60793 w 607639"/>
                <a:gd name="connsiteY61" fmla="*/ 313452 h 606722"/>
                <a:gd name="connsiteX62" fmla="*/ 50649 w 607639"/>
                <a:gd name="connsiteY62" fmla="*/ 313452 h 606722"/>
                <a:gd name="connsiteX63" fmla="*/ 40505 w 607639"/>
                <a:gd name="connsiteY63" fmla="*/ 303317 h 606722"/>
                <a:gd name="connsiteX64" fmla="*/ 50649 w 607639"/>
                <a:gd name="connsiteY64" fmla="*/ 293270 h 606722"/>
                <a:gd name="connsiteX65" fmla="*/ 433988 w 607639"/>
                <a:gd name="connsiteY65" fmla="*/ 281313 h 606722"/>
                <a:gd name="connsiteX66" fmla="*/ 445017 w 607639"/>
                <a:gd name="connsiteY66" fmla="*/ 290459 h 606722"/>
                <a:gd name="connsiteX67" fmla="*/ 445551 w 607639"/>
                <a:gd name="connsiteY67" fmla="*/ 303158 h 606722"/>
                <a:gd name="connsiteX68" fmla="*/ 445551 w 607639"/>
                <a:gd name="connsiteY68" fmla="*/ 303247 h 606722"/>
                <a:gd name="connsiteX69" fmla="*/ 445551 w 607639"/>
                <a:gd name="connsiteY69" fmla="*/ 303335 h 606722"/>
                <a:gd name="connsiteX70" fmla="*/ 438880 w 607639"/>
                <a:gd name="connsiteY70" fmla="*/ 346404 h 606722"/>
                <a:gd name="connsiteX71" fmla="*/ 426161 w 607639"/>
                <a:gd name="connsiteY71" fmla="*/ 352975 h 606722"/>
                <a:gd name="connsiteX72" fmla="*/ 419579 w 607639"/>
                <a:gd name="connsiteY72" fmla="*/ 340276 h 606722"/>
                <a:gd name="connsiteX73" fmla="*/ 425361 w 607639"/>
                <a:gd name="connsiteY73" fmla="*/ 303335 h 606722"/>
                <a:gd name="connsiteX74" fmla="*/ 425361 w 607639"/>
                <a:gd name="connsiteY74" fmla="*/ 303247 h 606722"/>
                <a:gd name="connsiteX75" fmla="*/ 425361 w 607639"/>
                <a:gd name="connsiteY75" fmla="*/ 303158 h 606722"/>
                <a:gd name="connsiteX76" fmla="*/ 424827 w 607639"/>
                <a:gd name="connsiteY76" fmla="*/ 292235 h 606722"/>
                <a:gd name="connsiteX77" fmla="*/ 433988 w 607639"/>
                <a:gd name="connsiteY77" fmla="*/ 281313 h 606722"/>
                <a:gd name="connsiteX78" fmla="*/ 179283 w 607639"/>
                <a:gd name="connsiteY78" fmla="*/ 259338 h 606722"/>
                <a:gd name="connsiteX79" fmla="*/ 186492 w 607639"/>
                <a:gd name="connsiteY79" fmla="*/ 271776 h 606722"/>
                <a:gd name="connsiteX80" fmla="*/ 182309 w 607639"/>
                <a:gd name="connsiteY80" fmla="*/ 303404 h 606722"/>
                <a:gd name="connsiteX81" fmla="*/ 182398 w 607639"/>
                <a:gd name="connsiteY81" fmla="*/ 308912 h 606722"/>
                <a:gd name="connsiteX82" fmla="*/ 172787 w 607639"/>
                <a:gd name="connsiteY82" fmla="*/ 319484 h 606722"/>
                <a:gd name="connsiteX83" fmla="*/ 162196 w 607639"/>
                <a:gd name="connsiteY83" fmla="*/ 309801 h 606722"/>
                <a:gd name="connsiteX84" fmla="*/ 162018 w 607639"/>
                <a:gd name="connsiteY84" fmla="*/ 303493 h 606722"/>
                <a:gd name="connsiteX85" fmla="*/ 166913 w 607639"/>
                <a:gd name="connsiteY85" fmla="*/ 266446 h 606722"/>
                <a:gd name="connsiteX86" fmla="*/ 179283 w 607639"/>
                <a:gd name="connsiteY86" fmla="*/ 259338 h 606722"/>
                <a:gd name="connsiteX87" fmla="*/ 303750 w 607639"/>
                <a:gd name="connsiteY87" fmla="*/ 232592 h 606722"/>
                <a:gd name="connsiteX88" fmla="*/ 232906 w 607639"/>
                <a:gd name="connsiteY88" fmla="*/ 303326 h 606722"/>
                <a:gd name="connsiteX89" fmla="*/ 303750 w 607639"/>
                <a:gd name="connsiteY89" fmla="*/ 374148 h 606722"/>
                <a:gd name="connsiteX90" fmla="*/ 374682 w 607639"/>
                <a:gd name="connsiteY90" fmla="*/ 303326 h 606722"/>
                <a:gd name="connsiteX91" fmla="*/ 303750 w 607639"/>
                <a:gd name="connsiteY91" fmla="*/ 232592 h 606722"/>
                <a:gd name="connsiteX92" fmla="*/ 303750 w 607639"/>
                <a:gd name="connsiteY92" fmla="*/ 212332 h 606722"/>
                <a:gd name="connsiteX93" fmla="*/ 394885 w 607639"/>
                <a:gd name="connsiteY93" fmla="*/ 303326 h 606722"/>
                <a:gd name="connsiteX94" fmla="*/ 303750 w 607639"/>
                <a:gd name="connsiteY94" fmla="*/ 394320 h 606722"/>
                <a:gd name="connsiteX95" fmla="*/ 212614 w 607639"/>
                <a:gd name="connsiteY95" fmla="*/ 303326 h 606722"/>
                <a:gd name="connsiteX96" fmla="*/ 303750 w 607639"/>
                <a:gd name="connsiteY96" fmla="*/ 212332 h 606722"/>
                <a:gd name="connsiteX97" fmla="*/ 395703 w 607639"/>
                <a:gd name="connsiteY97" fmla="*/ 195586 h 606722"/>
                <a:gd name="connsiteX98" fmla="*/ 424194 w 607639"/>
                <a:gd name="connsiteY98" fmla="*/ 228593 h 606722"/>
                <a:gd name="connsiteX99" fmla="*/ 420989 w 607639"/>
                <a:gd name="connsiteY99" fmla="*/ 242472 h 606722"/>
                <a:gd name="connsiteX100" fmla="*/ 407010 w 607639"/>
                <a:gd name="connsiteY100" fmla="*/ 239269 h 606722"/>
                <a:gd name="connsiteX101" fmla="*/ 382615 w 607639"/>
                <a:gd name="connsiteY101" fmla="*/ 210977 h 606722"/>
                <a:gd name="connsiteX102" fmla="*/ 381458 w 607639"/>
                <a:gd name="connsiteY102" fmla="*/ 196653 h 606722"/>
                <a:gd name="connsiteX103" fmla="*/ 395703 w 607639"/>
                <a:gd name="connsiteY103" fmla="*/ 195586 h 606722"/>
                <a:gd name="connsiteX104" fmla="*/ 231655 w 607639"/>
                <a:gd name="connsiteY104" fmla="*/ 181446 h 606722"/>
                <a:gd name="connsiteX105" fmla="*/ 245542 w 607639"/>
                <a:gd name="connsiteY105" fmla="*/ 185003 h 606722"/>
                <a:gd name="connsiteX106" fmla="*/ 241982 w 607639"/>
                <a:gd name="connsiteY106" fmla="*/ 198874 h 606722"/>
                <a:gd name="connsiteX107" fmla="*/ 213050 w 607639"/>
                <a:gd name="connsiteY107" fmla="*/ 222615 h 606722"/>
                <a:gd name="connsiteX108" fmla="*/ 198807 w 607639"/>
                <a:gd name="connsiteY108" fmla="*/ 223415 h 606722"/>
                <a:gd name="connsiteX109" fmla="*/ 197917 w 607639"/>
                <a:gd name="connsiteY109" fmla="*/ 209100 h 606722"/>
                <a:gd name="connsiteX110" fmla="*/ 231655 w 607639"/>
                <a:gd name="connsiteY110" fmla="*/ 181446 h 606722"/>
                <a:gd name="connsiteX111" fmla="*/ 303703 w 607639"/>
                <a:gd name="connsiteY111" fmla="*/ 161736 h 606722"/>
                <a:gd name="connsiteX112" fmla="*/ 337599 w 607639"/>
                <a:gd name="connsiteY112" fmla="*/ 165822 h 606722"/>
                <a:gd name="connsiteX113" fmla="*/ 345072 w 607639"/>
                <a:gd name="connsiteY113" fmla="*/ 178081 h 606722"/>
                <a:gd name="connsiteX114" fmla="*/ 332794 w 607639"/>
                <a:gd name="connsiteY114" fmla="*/ 185455 h 606722"/>
                <a:gd name="connsiteX115" fmla="*/ 303703 w 607639"/>
                <a:gd name="connsiteY115" fmla="*/ 181990 h 606722"/>
                <a:gd name="connsiteX116" fmla="*/ 295518 w 607639"/>
                <a:gd name="connsiteY116" fmla="*/ 182257 h 606722"/>
                <a:gd name="connsiteX117" fmla="*/ 284664 w 607639"/>
                <a:gd name="connsiteY117" fmla="*/ 172840 h 606722"/>
                <a:gd name="connsiteX118" fmla="*/ 294094 w 607639"/>
                <a:gd name="connsiteY118" fmla="*/ 162091 h 606722"/>
                <a:gd name="connsiteX119" fmla="*/ 303703 w 607639"/>
                <a:gd name="connsiteY119" fmla="*/ 161736 h 606722"/>
                <a:gd name="connsiteX120" fmla="*/ 303775 w 607639"/>
                <a:gd name="connsiteY120" fmla="*/ 91029 h 606722"/>
                <a:gd name="connsiteX121" fmla="*/ 313945 w 607639"/>
                <a:gd name="connsiteY121" fmla="*/ 101160 h 606722"/>
                <a:gd name="connsiteX122" fmla="*/ 313945 w 607639"/>
                <a:gd name="connsiteY122" fmla="*/ 121332 h 606722"/>
                <a:gd name="connsiteX123" fmla="*/ 303775 w 607639"/>
                <a:gd name="connsiteY123" fmla="*/ 131463 h 606722"/>
                <a:gd name="connsiteX124" fmla="*/ 293693 w 607639"/>
                <a:gd name="connsiteY124" fmla="*/ 121332 h 606722"/>
                <a:gd name="connsiteX125" fmla="*/ 293693 w 607639"/>
                <a:gd name="connsiteY125" fmla="*/ 101160 h 606722"/>
                <a:gd name="connsiteX126" fmla="*/ 303775 w 607639"/>
                <a:gd name="connsiteY126" fmla="*/ 91029 h 606722"/>
                <a:gd name="connsiteX127" fmla="*/ 303775 w 607639"/>
                <a:gd name="connsiteY127" fmla="*/ 40434 h 606722"/>
                <a:gd name="connsiteX128" fmla="*/ 313945 w 607639"/>
                <a:gd name="connsiteY128" fmla="*/ 50578 h 606722"/>
                <a:gd name="connsiteX129" fmla="*/ 313945 w 607639"/>
                <a:gd name="connsiteY129" fmla="*/ 60722 h 606722"/>
                <a:gd name="connsiteX130" fmla="*/ 303775 w 607639"/>
                <a:gd name="connsiteY130" fmla="*/ 70777 h 606722"/>
                <a:gd name="connsiteX131" fmla="*/ 293693 w 607639"/>
                <a:gd name="connsiteY131" fmla="*/ 60722 h 606722"/>
                <a:gd name="connsiteX132" fmla="*/ 293693 w 607639"/>
                <a:gd name="connsiteY132" fmla="*/ 50578 h 606722"/>
                <a:gd name="connsiteX133" fmla="*/ 303775 w 607639"/>
                <a:gd name="connsiteY133" fmla="*/ 40434 h 606722"/>
                <a:gd name="connsiteX134" fmla="*/ 243074 w 607639"/>
                <a:gd name="connsiteY134" fmla="*/ 20263 h 606722"/>
                <a:gd name="connsiteX135" fmla="*/ 243074 w 607639"/>
                <a:gd name="connsiteY135" fmla="*/ 142282 h 606722"/>
                <a:gd name="connsiteX136" fmla="*/ 236843 w 607639"/>
                <a:gd name="connsiteY136" fmla="*/ 144949 h 606722"/>
                <a:gd name="connsiteX137" fmla="*/ 145168 w 607639"/>
                <a:gd name="connsiteY137" fmla="*/ 236486 h 606722"/>
                <a:gd name="connsiteX138" fmla="*/ 142498 w 607639"/>
                <a:gd name="connsiteY138" fmla="*/ 242707 h 606722"/>
                <a:gd name="connsiteX139" fmla="*/ 20293 w 607639"/>
                <a:gd name="connsiteY139" fmla="*/ 242707 h 606722"/>
                <a:gd name="connsiteX140" fmla="*/ 20293 w 607639"/>
                <a:gd name="connsiteY140" fmla="*/ 364015 h 606722"/>
                <a:gd name="connsiteX141" fmla="*/ 142498 w 607639"/>
                <a:gd name="connsiteY141" fmla="*/ 364015 h 606722"/>
                <a:gd name="connsiteX142" fmla="*/ 145168 w 607639"/>
                <a:gd name="connsiteY142" fmla="*/ 370148 h 606722"/>
                <a:gd name="connsiteX143" fmla="*/ 236843 w 607639"/>
                <a:gd name="connsiteY143" fmla="*/ 461773 h 606722"/>
                <a:gd name="connsiteX144" fmla="*/ 243074 w 607639"/>
                <a:gd name="connsiteY144" fmla="*/ 464351 h 606722"/>
                <a:gd name="connsiteX145" fmla="*/ 243074 w 607639"/>
                <a:gd name="connsiteY145" fmla="*/ 586459 h 606722"/>
                <a:gd name="connsiteX146" fmla="*/ 364566 w 607639"/>
                <a:gd name="connsiteY146" fmla="*/ 586459 h 606722"/>
                <a:gd name="connsiteX147" fmla="*/ 364566 w 607639"/>
                <a:gd name="connsiteY147" fmla="*/ 464351 h 606722"/>
                <a:gd name="connsiteX148" fmla="*/ 370707 w 607639"/>
                <a:gd name="connsiteY148" fmla="*/ 461773 h 606722"/>
                <a:gd name="connsiteX149" fmla="*/ 462472 w 607639"/>
                <a:gd name="connsiteY149" fmla="*/ 370148 h 606722"/>
                <a:gd name="connsiteX150" fmla="*/ 465053 w 607639"/>
                <a:gd name="connsiteY150" fmla="*/ 364015 h 606722"/>
                <a:gd name="connsiteX151" fmla="*/ 587346 w 607639"/>
                <a:gd name="connsiteY151" fmla="*/ 364015 h 606722"/>
                <a:gd name="connsiteX152" fmla="*/ 587346 w 607639"/>
                <a:gd name="connsiteY152" fmla="*/ 242707 h 606722"/>
                <a:gd name="connsiteX153" fmla="*/ 465053 w 607639"/>
                <a:gd name="connsiteY153" fmla="*/ 242707 h 606722"/>
                <a:gd name="connsiteX154" fmla="*/ 462472 w 607639"/>
                <a:gd name="connsiteY154" fmla="*/ 236486 h 606722"/>
                <a:gd name="connsiteX155" fmla="*/ 370796 w 607639"/>
                <a:gd name="connsiteY155" fmla="*/ 144949 h 606722"/>
                <a:gd name="connsiteX156" fmla="*/ 364566 w 607639"/>
                <a:gd name="connsiteY156" fmla="*/ 142282 h 606722"/>
                <a:gd name="connsiteX157" fmla="*/ 364566 w 607639"/>
                <a:gd name="connsiteY157" fmla="*/ 20263 h 606722"/>
                <a:gd name="connsiteX158" fmla="*/ 222780 w 607639"/>
                <a:gd name="connsiteY158" fmla="*/ 0 h 606722"/>
                <a:gd name="connsiteX159" fmla="*/ 384859 w 607639"/>
                <a:gd name="connsiteY159" fmla="*/ 0 h 606722"/>
                <a:gd name="connsiteX160" fmla="*/ 384859 w 607639"/>
                <a:gd name="connsiteY160" fmla="*/ 129041 h 606722"/>
                <a:gd name="connsiteX161" fmla="*/ 478403 w 607639"/>
                <a:gd name="connsiteY161" fmla="*/ 222444 h 606722"/>
                <a:gd name="connsiteX162" fmla="*/ 607639 w 607639"/>
                <a:gd name="connsiteY162" fmla="*/ 222444 h 606722"/>
                <a:gd name="connsiteX163" fmla="*/ 607639 w 607639"/>
                <a:gd name="connsiteY163" fmla="*/ 384278 h 606722"/>
                <a:gd name="connsiteX164" fmla="*/ 478403 w 607639"/>
                <a:gd name="connsiteY164" fmla="*/ 384278 h 606722"/>
                <a:gd name="connsiteX165" fmla="*/ 384859 w 607639"/>
                <a:gd name="connsiteY165" fmla="*/ 477681 h 606722"/>
                <a:gd name="connsiteX166" fmla="*/ 384859 w 607639"/>
                <a:gd name="connsiteY166" fmla="*/ 606722 h 606722"/>
                <a:gd name="connsiteX167" fmla="*/ 222780 w 607639"/>
                <a:gd name="connsiteY167" fmla="*/ 606722 h 606722"/>
                <a:gd name="connsiteX168" fmla="*/ 222780 w 607639"/>
                <a:gd name="connsiteY168" fmla="*/ 477681 h 606722"/>
                <a:gd name="connsiteX169" fmla="*/ 129236 w 607639"/>
                <a:gd name="connsiteY169" fmla="*/ 384278 h 606722"/>
                <a:gd name="connsiteX170" fmla="*/ 0 w 607639"/>
                <a:gd name="connsiteY170" fmla="*/ 384278 h 606722"/>
                <a:gd name="connsiteX171" fmla="*/ 0 w 607639"/>
                <a:gd name="connsiteY171" fmla="*/ 222444 h 606722"/>
                <a:gd name="connsiteX172" fmla="*/ 129236 w 607639"/>
                <a:gd name="connsiteY172" fmla="*/ 222444 h 606722"/>
                <a:gd name="connsiteX173" fmla="*/ 222780 w 607639"/>
                <a:gd name="connsiteY173" fmla="*/ 129041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607639" h="606722">
                  <a:moveTo>
                    <a:pt x="303775" y="535874"/>
                  </a:moveTo>
                  <a:cubicBezTo>
                    <a:pt x="309395" y="535874"/>
                    <a:pt x="313945" y="540409"/>
                    <a:pt x="313945" y="546012"/>
                  </a:cubicBezTo>
                  <a:lnTo>
                    <a:pt x="313945" y="556150"/>
                  </a:lnTo>
                  <a:cubicBezTo>
                    <a:pt x="313945" y="561753"/>
                    <a:pt x="309395" y="566288"/>
                    <a:pt x="303775" y="566288"/>
                  </a:cubicBezTo>
                  <a:cubicBezTo>
                    <a:pt x="298154" y="566288"/>
                    <a:pt x="293693" y="561753"/>
                    <a:pt x="293693" y="556150"/>
                  </a:cubicBezTo>
                  <a:lnTo>
                    <a:pt x="293693" y="546012"/>
                  </a:lnTo>
                  <a:cubicBezTo>
                    <a:pt x="293693" y="540409"/>
                    <a:pt x="298154" y="535874"/>
                    <a:pt x="303775" y="535874"/>
                  </a:cubicBezTo>
                  <a:close/>
                  <a:moveTo>
                    <a:pt x="303775" y="475259"/>
                  </a:moveTo>
                  <a:cubicBezTo>
                    <a:pt x="309395" y="475259"/>
                    <a:pt x="313945" y="479710"/>
                    <a:pt x="313945" y="485318"/>
                  </a:cubicBezTo>
                  <a:lnTo>
                    <a:pt x="313945" y="505615"/>
                  </a:lnTo>
                  <a:cubicBezTo>
                    <a:pt x="313945" y="511224"/>
                    <a:pt x="309395" y="515764"/>
                    <a:pt x="303775" y="515764"/>
                  </a:cubicBezTo>
                  <a:cubicBezTo>
                    <a:pt x="298154" y="515764"/>
                    <a:pt x="293693" y="511224"/>
                    <a:pt x="293693" y="505615"/>
                  </a:cubicBezTo>
                  <a:lnTo>
                    <a:pt x="293693" y="485318"/>
                  </a:lnTo>
                  <a:cubicBezTo>
                    <a:pt x="293693" y="479710"/>
                    <a:pt x="298154" y="475259"/>
                    <a:pt x="303775" y="475259"/>
                  </a:cubicBezTo>
                  <a:close/>
                  <a:moveTo>
                    <a:pt x="269526" y="419842"/>
                  </a:moveTo>
                  <a:cubicBezTo>
                    <a:pt x="280562" y="423043"/>
                    <a:pt x="292042" y="424733"/>
                    <a:pt x="303879" y="424733"/>
                  </a:cubicBezTo>
                  <a:cubicBezTo>
                    <a:pt x="304769" y="424733"/>
                    <a:pt x="305659" y="424733"/>
                    <a:pt x="306638" y="424644"/>
                  </a:cubicBezTo>
                  <a:cubicBezTo>
                    <a:pt x="312155" y="424555"/>
                    <a:pt x="316783" y="429001"/>
                    <a:pt x="316961" y="434602"/>
                  </a:cubicBezTo>
                  <a:cubicBezTo>
                    <a:pt x="317050" y="440115"/>
                    <a:pt x="312689" y="444738"/>
                    <a:pt x="307083" y="444916"/>
                  </a:cubicBezTo>
                  <a:cubicBezTo>
                    <a:pt x="306015" y="444916"/>
                    <a:pt x="304947" y="444916"/>
                    <a:pt x="303879" y="444916"/>
                  </a:cubicBezTo>
                  <a:cubicBezTo>
                    <a:pt x="290173" y="444916"/>
                    <a:pt x="276735" y="442960"/>
                    <a:pt x="263831" y="439226"/>
                  </a:cubicBezTo>
                  <a:cubicBezTo>
                    <a:pt x="258402" y="437625"/>
                    <a:pt x="255376" y="432024"/>
                    <a:pt x="256978" y="426689"/>
                  </a:cubicBezTo>
                  <a:cubicBezTo>
                    <a:pt x="258491" y="421265"/>
                    <a:pt x="264187" y="418242"/>
                    <a:pt x="269526" y="419842"/>
                  </a:cubicBezTo>
                  <a:close/>
                  <a:moveTo>
                    <a:pt x="405062" y="387999"/>
                  </a:moveTo>
                  <a:cubicBezTo>
                    <a:pt x="409068" y="391909"/>
                    <a:pt x="409068" y="398308"/>
                    <a:pt x="405240" y="402307"/>
                  </a:cubicBezTo>
                  <a:cubicBezTo>
                    <a:pt x="395001" y="412706"/>
                    <a:pt x="383159" y="421504"/>
                    <a:pt x="370249" y="428437"/>
                  </a:cubicBezTo>
                  <a:cubicBezTo>
                    <a:pt x="365352" y="431014"/>
                    <a:pt x="359209" y="429148"/>
                    <a:pt x="356627" y="424171"/>
                  </a:cubicBezTo>
                  <a:cubicBezTo>
                    <a:pt x="353956" y="419283"/>
                    <a:pt x="355826" y="413150"/>
                    <a:pt x="360812" y="410573"/>
                  </a:cubicBezTo>
                  <a:cubicBezTo>
                    <a:pt x="371852" y="404618"/>
                    <a:pt x="381913" y="397064"/>
                    <a:pt x="390727" y="388176"/>
                  </a:cubicBezTo>
                  <a:cubicBezTo>
                    <a:pt x="394645" y="384177"/>
                    <a:pt x="401055" y="384088"/>
                    <a:pt x="405062" y="387999"/>
                  </a:cubicBezTo>
                  <a:close/>
                  <a:moveTo>
                    <a:pt x="183985" y="358809"/>
                  </a:moveTo>
                  <a:cubicBezTo>
                    <a:pt x="188878" y="356144"/>
                    <a:pt x="195017" y="357832"/>
                    <a:pt x="197775" y="362718"/>
                  </a:cubicBezTo>
                  <a:cubicBezTo>
                    <a:pt x="203913" y="373645"/>
                    <a:pt x="211742" y="383506"/>
                    <a:pt x="220905" y="392035"/>
                  </a:cubicBezTo>
                  <a:cubicBezTo>
                    <a:pt x="224997" y="395855"/>
                    <a:pt x="225175" y="402251"/>
                    <a:pt x="221350" y="406338"/>
                  </a:cubicBezTo>
                  <a:cubicBezTo>
                    <a:pt x="217524" y="410424"/>
                    <a:pt x="211119" y="410691"/>
                    <a:pt x="207027" y="406871"/>
                  </a:cubicBezTo>
                  <a:cubicBezTo>
                    <a:pt x="196351" y="396921"/>
                    <a:pt x="187277" y="385372"/>
                    <a:pt x="180160" y="372579"/>
                  </a:cubicBezTo>
                  <a:cubicBezTo>
                    <a:pt x="177402" y="367782"/>
                    <a:pt x="179092" y="361563"/>
                    <a:pt x="183985" y="358809"/>
                  </a:cubicBezTo>
                  <a:close/>
                  <a:moveTo>
                    <a:pt x="546859" y="293270"/>
                  </a:moveTo>
                  <a:lnTo>
                    <a:pt x="556997" y="293270"/>
                  </a:lnTo>
                  <a:cubicBezTo>
                    <a:pt x="562600" y="293270"/>
                    <a:pt x="567135" y="297715"/>
                    <a:pt x="567135" y="303317"/>
                  </a:cubicBezTo>
                  <a:cubicBezTo>
                    <a:pt x="567135" y="308918"/>
                    <a:pt x="562600" y="313452"/>
                    <a:pt x="556997" y="313452"/>
                  </a:cubicBezTo>
                  <a:lnTo>
                    <a:pt x="546859" y="313452"/>
                  </a:lnTo>
                  <a:cubicBezTo>
                    <a:pt x="541257" y="313452"/>
                    <a:pt x="536721" y="308918"/>
                    <a:pt x="536721" y="303317"/>
                  </a:cubicBezTo>
                  <a:cubicBezTo>
                    <a:pt x="536721" y="297804"/>
                    <a:pt x="541257" y="293270"/>
                    <a:pt x="546859" y="293270"/>
                  </a:cubicBezTo>
                  <a:close/>
                  <a:moveTo>
                    <a:pt x="486024" y="293270"/>
                  </a:moveTo>
                  <a:lnTo>
                    <a:pt x="506321" y="293270"/>
                  </a:lnTo>
                  <a:cubicBezTo>
                    <a:pt x="511929" y="293270"/>
                    <a:pt x="516469" y="297715"/>
                    <a:pt x="516469" y="303317"/>
                  </a:cubicBezTo>
                  <a:cubicBezTo>
                    <a:pt x="516469" y="308918"/>
                    <a:pt x="511929" y="313452"/>
                    <a:pt x="506321" y="313452"/>
                  </a:cubicBezTo>
                  <a:lnTo>
                    <a:pt x="486024" y="313452"/>
                  </a:lnTo>
                  <a:cubicBezTo>
                    <a:pt x="480415" y="313452"/>
                    <a:pt x="475964" y="308918"/>
                    <a:pt x="475964" y="303317"/>
                  </a:cubicBezTo>
                  <a:cubicBezTo>
                    <a:pt x="475964" y="297804"/>
                    <a:pt x="480415" y="293270"/>
                    <a:pt x="486024" y="293270"/>
                  </a:cubicBezTo>
                  <a:close/>
                  <a:moveTo>
                    <a:pt x="101302" y="293270"/>
                  </a:moveTo>
                  <a:lnTo>
                    <a:pt x="121474" y="293270"/>
                  </a:lnTo>
                  <a:cubicBezTo>
                    <a:pt x="127073" y="293270"/>
                    <a:pt x="131605" y="297715"/>
                    <a:pt x="131605" y="303317"/>
                  </a:cubicBezTo>
                  <a:cubicBezTo>
                    <a:pt x="131605" y="308918"/>
                    <a:pt x="127073" y="313452"/>
                    <a:pt x="121474" y="313452"/>
                  </a:cubicBezTo>
                  <a:lnTo>
                    <a:pt x="101302" y="313452"/>
                  </a:lnTo>
                  <a:cubicBezTo>
                    <a:pt x="95703" y="313452"/>
                    <a:pt x="91171" y="308918"/>
                    <a:pt x="91171" y="303317"/>
                  </a:cubicBezTo>
                  <a:cubicBezTo>
                    <a:pt x="91171" y="297804"/>
                    <a:pt x="95703" y="293270"/>
                    <a:pt x="101302" y="293270"/>
                  </a:cubicBezTo>
                  <a:close/>
                  <a:moveTo>
                    <a:pt x="50649" y="293270"/>
                  </a:moveTo>
                  <a:lnTo>
                    <a:pt x="60793" y="293270"/>
                  </a:lnTo>
                  <a:cubicBezTo>
                    <a:pt x="66399" y="293270"/>
                    <a:pt x="70848" y="297715"/>
                    <a:pt x="70848" y="303317"/>
                  </a:cubicBezTo>
                  <a:cubicBezTo>
                    <a:pt x="70848" y="308918"/>
                    <a:pt x="66399" y="313452"/>
                    <a:pt x="60793" y="313452"/>
                  </a:cubicBezTo>
                  <a:lnTo>
                    <a:pt x="50649" y="313452"/>
                  </a:lnTo>
                  <a:cubicBezTo>
                    <a:pt x="45043" y="313452"/>
                    <a:pt x="40505" y="308918"/>
                    <a:pt x="40505" y="303317"/>
                  </a:cubicBezTo>
                  <a:cubicBezTo>
                    <a:pt x="40505" y="297804"/>
                    <a:pt x="45043" y="293270"/>
                    <a:pt x="50649" y="293270"/>
                  </a:cubicBezTo>
                  <a:close/>
                  <a:moveTo>
                    <a:pt x="433988" y="281313"/>
                  </a:moveTo>
                  <a:cubicBezTo>
                    <a:pt x="439592" y="280780"/>
                    <a:pt x="444484" y="284865"/>
                    <a:pt x="445017" y="290459"/>
                  </a:cubicBezTo>
                  <a:cubicBezTo>
                    <a:pt x="445373" y="294633"/>
                    <a:pt x="445551" y="298895"/>
                    <a:pt x="445551" y="303158"/>
                  </a:cubicBezTo>
                  <a:cubicBezTo>
                    <a:pt x="445551" y="303158"/>
                    <a:pt x="445551" y="303247"/>
                    <a:pt x="445551" y="303247"/>
                  </a:cubicBezTo>
                  <a:cubicBezTo>
                    <a:pt x="445551" y="303247"/>
                    <a:pt x="445551" y="303335"/>
                    <a:pt x="445551" y="303335"/>
                  </a:cubicBezTo>
                  <a:cubicBezTo>
                    <a:pt x="445551" y="318076"/>
                    <a:pt x="443327" y="332551"/>
                    <a:pt x="438880" y="346404"/>
                  </a:cubicBezTo>
                  <a:cubicBezTo>
                    <a:pt x="437190" y="351732"/>
                    <a:pt x="431498" y="354662"/>
                    <a:pt x="426161" y="352975"/>
                  </a:cubicBezTo>
                  <a:cubicBezTo>
                    <a:pt x="420824" y="351199"/>
                    <a:pt x="417889" y="345516"/>
                    <a:pt x="419579" y="340276"/>
                  </a:cubicBezTo>
                  <a:cubicBezTo>
                    <a:pt x="423404" y="328466"/>
                    <a:pt x="425361" y="316034"/>
                    <a:pt x="425361" y="303335"/>
                  </a:cubicBezTo>
                  <a:cubicBezTo>
                    <a:pt x="425361" y="303335"/>
                    <a:pt x="425361" y="303335"/>
                    <a:pt x="425361" y="303247"/>
                  </a:cubicBezTo>
                  <a:cubicBezTo>
                    <a:pt x="425361" y="303247"/>
                    <a:pt x="425361" y="303247"/>
                    <a:pt x="425361" y="303158"/>
                  </a:cubicBezTo>
                  <a:cubicBezTo>
                    <a:pt x="425361" y="299517"/>
                    <a:pt x="425183" y="295876"/>
                    <a:pt x="424827" y="292235"/>
                  </a:cubicBezTo>
                  <a:cubicBezTo>
                    <a:pt x="424293" y="286730"/>
                    <a:pt x="428474" y="281846"/>
                    <a:pt x="433988" y="281313"/>
                  </a:cubicBezTo>
                  <a:close/>
                  <a:moveTo>
                    <a:pt x="179283" y="259338"/>
                  </a:moveTo>
                  <a:cubicBezTo>
                    <a:pt x="184712" y="260760"/>
                    <a:pt x="187916" y="266357"/>
                    <a:pt x="186492" y="271776"/>
                  </a:cubicBezTo>
                  <a:cubicBezTo>
                    <a:pt x="183733" y="281993"/>
                    <a:pt x="182309" y="292565"/>
                    <a:pt x="182309" y="303404"/>
                  </a:cubicBezTo>
                  <a:cubicBezTo>
                    <a:pt x="182309" y="305270"/>
                    <a:pt x="182309" y="307046"/>
                    <a:pt x="182398" y="308912"/>
                  </a:cubicBezTo>
                  <a:cubicBezTo>
                    <a:pt x="182665" y="314509"/>
                    <a:pt x="178393" y="319218"/>
                    <a:pt x="172787" y="319484"/>
                  </a:cubicBezTo>
                  <a:cubicBezTo>
                    <a:pt x="167180" y="319662"/>
                    <a:pt x="162463" y="315398"/>
                    <a:pt x="162196" y="309801"/>
                  </a:cubicBezTo>
                  <a:cubicBezTo>
                    <a:pt x="162107" y="307668"/>
                    <a:pt x="162018" y="305536"/>
                    <a:pt x="162018" y="303493"/>
                  </a:cubicBezTo>
                  <a:cubicBezTo>
                    <a:pt x="162018" y="290788"/>
                    <a:pt x="163709" y="278439"/>
                    <a:pt x="166913" y="266446"/>
                  </a:cubicBezTo>
                  <a:cubicBezTo>
                    <a:pt x="168337" y="261115"/>
                    <a:pt x="173944" y="257917"/>
                    <a:pt x="179283" y="259338"/>
                  </a:cubicBezTo>
                  <a:close/>
                  <a:moveTo>
                    <a:pt x="303750" y="232592"/>
                  </a:moveTo>
                  <a:cubicBezTo>
                    <a:pt x="264679" y="232592"/>
                    <a:pt x="232906" y="264316"/>
                    <a:pt x="232906" y="303326"/>
                  </a:cubicBezTo>
                  <a:cubicBezTo>
                    <a:pt x="232906" y="342425"/>
                    <a:pt x="264679" y="374148"/>
                    <a:pt x="303750" y="374148"/>
                  </a:cubicBezTo>
                  <a:cubicBezTo>
                    <a:pt x="342909" y="374148"/>
                    <a:pt x="374682" y="342425"/>
                    <a:pt x="374682" y="303326"/>
                  </a:cubicBezTo>
                  <a:cubicBezTo>
                    <a:pt x="374682" y="264316"/>
                    <a:pt x="342909" y="232592"/>
                    <a:pt x="303750" y="232592"/>
                  </a:cubicBezTo>
                  <a:close/>
                  <a:moveTo>
                    <a:pt x="303750" y="212332"/>
                  </a:moveTo>
                  <a:cubicBezTo>
                    <a:pt x="354123" y="212332"/>
                    <a:pt x="394885" y="253119"/>
                    <a:pt x="394885" y="303326"/>
                  </a:cubicBezTo>
                  <a:cubicBezTo>
                    <a:pt x="394885" y="353622"/>
                    <a:pt x="354123" y="394320"/>
                    <a:pt x="303750" y="394320"/>
                  </a:cubicBezTo>
                  <a:cubicBezTo>
                    <a:pt x="253465" y="394320"/>
                    <a:pt x="212614" y="353622"/>
                    <a:pt x="212614" y="303326"/>
                  </a:cubicBezTo>
                  <a:cubicBezTo>
                    <a:pt x="212614" y="253119"/>
                    <a:pt x="253465" y="212332"/>
                    <a:pt x="303750" y="212332"/>
                  </a:cubicBezTo>
                  <a:close/>
                  <a:moveTo>
                    <a:pt x="395703" y="195586"/>
                  </a:moveTo>
                  <a:cubicBezTo>
                    <a:pt x="406832" y="205016"/>
                    <a:pt x="416448" y="216137"/>
                    <a:pt x="424194" y="228593"/>
                  </a:cubicBezTo>
                  <a:cubicBezTo>
                    <a:pt x="427132" y="233308"/>
                    <a:pt x="425708" y="239536"/>
                    <a:pt x="420989" y="242472"/>
                  </a:cubicBezTo>
                  <a:cubicBezTo>
                    <a:pt x="416181" y="245497"/>
                    <a:pt x="409949" y="243985"/>
                    <a:pt x="407010" y="239269"/>
                  </a:cubicBezTo>
                  <a:cubicBezTo>
                    <a:pt x="400333" y="228682"/>
                    <a:pt x="392142" y="219073"/>
                    <a:pt x="382615" y="210977"/>
                  </a:cubicBezTo>
                  <a:cubicBezTo>
                    <a:pt x="378341" y="207330"/>
                    <a:pt x="377807" y="200924"/>
                    <a:pt x="381458" y="196653"/>
                  </a:cubicBezTo>
                  <a:cubicBezTo>
                    <a:pt x="385019" y="192472"/>
                    <a:pt x="391429" y="191938"/>
                    <a:pt x="395703" y="195586"/>
                  </a:cubicBezTo>
                  <a:close/>
                  <a:moveTo>
                    <a:pt x="231655" y="181446"/>
                  </a:moveTo>
                  <a:cubicBezTo>
                    <a:pt x="236462" y="178601"/>
                    <a:pt x="242694" y="180202"/>
                    <a:pt x="245542" y="185003"/>
                  </a:cubicBezTo>
                  <a:cubicBezTo>
                    <a:pt x="248391" y="189805"/>
                    <a:pt x="246789" y="196029"/>
                    <a:pt x="241982" y="198874"/>
                  </a:cubicBezTo>
                  <a:cubicBezTo>
                    <a:pt x="231210" y="205187"/>
                    <a:pt x="221418" y="213279"/>
                    <a:pt x="213050" y="222615"/>
                  </a:cubicBezTo>
                  <a:cubicBezTo>
                    <a:pt x="209311" y="226794"/>
                    <a:pt x="202902" y="227150"/>
                    <a:pt x="198807" y="223415"/>
                  </a:cubicBezTo>
                  <a:cubicBezTo>
                    <a:pt x="194623" y="219681"/>
                    <a:pt x="194267" y="213279"/>
                    <a:pt x="197917" y="209100"/>
                  </a:cubicBezTo>
                  <a:cubicBezTo>
                    <a:pt x="207709" y="198252"/>
                    <a:pt x="219015" y="188915"/>
                    <a:pt x="231655" y="181446"/>
                  </a:cubicBezTo>
                  <a:close/>
                  <a:moveTo>
                    <a:pt x="303703" y="161736"/>
                  </a:moveTo>
                  <a:cubicBezTo>
                    <a:pt x="315268" y="161736"/>
                    <a:pt x="326656" y="163157"/>
                    <a:pt x="337599" y="165822"/>
                  </a:cubicBezTo>
                  <a:cubicBezTo>
                    <a:pt x="343025" y="167155"/>
                    <a:pt x="346406" y="172663"/>
                    <a:pt x="345072" y="178081"/>
                  </a:cubicBezTo>
                  <a:cubicBezTo>
                    <a:pt x="343737" y="183500"/>
                    <a:pt x="338221" y="186787"/>
                    <a:pt x="332794" y="185455"/>
                  </a:cubicBezTo>
                  <a:cubicBezTo>
                    <a:pt x="323364" y="183145"/>
                    <a:pt x="313667" y="181990"/>
                    <a:pt x="303703" y="181990"/>
                  </a:cubicBezTo>
                  <a:cubicBezTo>
                    <a:pt x="300945" y="181990"/>
                    <a:pt x="298187" y="182079"/>
                    <a:pt x="295518" y="182257"/>
                  </a:cubicBezTo>
                  <a:cubicBezTo>
                    <a:pt x="289913" y="182612"/>
                    <a:pt x="285109" y="178437"/>
                    <a:pt x="284664" y="172840"/>
                  </a:cubicBezTo>
                  <a:cubicBezTo>
                    <a:pt x="284308" y="167333"/>
                    <a:pt x="288578" y="162447"/>
                    <a:pt x="294094" y="162091"/>
                  </a:cubicBezTo>
                  <a:cubicBezTo>
                    <a:pt x="297297" y="161914"/>
                    <a:pt x="300500" y="161736"/>
                    <a:pt x="303703" y="161736"/>
                  </a:cubicBezTo>
                  <a:close/>
                  <a:moveTo>
                    <a:pt x="303775" y="91029"/>
                  </a:moveTo>
                  <a:cubicBezTo>
                    <a:pt x="309395" y="91029"/>
                    <a:pt x="313945" y="95561"/>
                    <a:pt x="313945" y="101160"/>
                  </a:cubicBezTo>
                  <a:lnTo>
                    <a:pt x="313945" y="121332"/>
                  </a:lnTo>
                  <a:cubicBezTo>
                    <a:pt x="313945" y="126931"/>
                    <a:pt x="309395" y="131463"/>
                    <a:pt x="303775" y="131463"/>
                  </a:cubicBezTo>
                  <a:cubicBezTo>
                    <a:pt x="298154" y="131463"/>
                    <a:pt x="293693" y="126931"/>
                    <a:pt x="293693" y="121332"/>
                  </a:cubicBezTo>
                  <a:lnTo>
                    <a:pt x="293693" y="101160"/>
                  </a:lnTo>
                  <a:cubicBezTo>
                    <a:pt x="293693" y="95561"/>
                    <a:pt x="298154" y="91029"/>
                    <a:pt x="303775" y="91029"/>
                  </a:cubicBezTo>
                  <a:close/>
                  <a:moveTo>
                    <a:pt x="303775" y="40434"/>
                  </a:moveTo>
                  <a:cubicBezTo>
                    <a:pt x="309395" y="40434"/>
                    <a:pt x="313945" y="44972"/>
                    <a:pt x="313945" y="50578"/>
                  </a:cubicBezTo>
                  <a:lnTo>
                    <a:pt x="313945" y="60722"/>
                  </a:lnTo>
                  <a:cubicBezTo>
                    <a:pt x="313945" y="66328"/>
                    <a:pt x="309395" y="70777"/>
                    <a:pt x="303775" y="70777"/>
                  </a:cubicBezTo>
                  <a:cubicBezTo>
                    <a:pt x="298154" y="70777"/>
                    <a:pt x="293693" y="66328"/>
                    <a:pt x="293693" y="60722"/>
                  </a:cubicBezTo>
                  <a:lnTo>
                    <a:pt x="293693" y="50578"/>
                  </a:lnTo>
                  <a:cubicBezTo>
                    <a:pt x="293693" y="44972"/>
                    <a:pt x="298154" y="40434"/>
                    <a:pt x="303775" y="40434"/>
                  </a:cubicBezTo>
                  <a:close/>
                  <a:moveTo>
                    <a:pt x="243074" y="20263"/>
                  </a:moveTo>
                  <a:lnTo>
                    <a:pt x="243074" y="142282"/>
                  </a:lnTo>
                  <a:lnTo>
                    <a:pt x="236843" y="144949"/>
                  </a:lnTo>
                  <a:cubicBezTo>
                    <a:pt x="195634" y="162367"/>
                    <a:pt x="162613" y="195338"/>
                    <a:pt x="145168" y="236486"/>
                  </a:cubicBezTo>
                  <a:lnTo>
                    <a:pt x="142498" y="242707"/>
                  </a:lnTo>
                  <a:lnTo>
                    <a:pt x="20293" y="242707"/>
                  </a:lnTo>
                  <a:lnTo>
                    <a:pt x="20293" y="364015"/>
                  </a:lnTo>
                  <a:lnTo>
                    <a:pt x="142498" y="364015"/>
                  </a:lnTo>
                  <a:lnTo>
                    <a:pt x="145168" y="370148"/>
                  </a:lnTo>
                  <a:cubicBezTo>
                    <a:pt x="162613" y="411384"/>
                    <a:pt x="195634" y="444355"/>
                    <a:pt x="236843" y="461773"/>
                  </a:cubicBezTo>
                  <a:lnTo>
                    <a:pt x="243074" y="464351"/>
                  </a:lnTo>
                  <a:lnTo>
                    <a:pt x="243074" y="586459"/>
                  </a:lnTo>
                  <a:lnTo>
                    <a:pt x="364566" y="586459"/>
                  </a:lnTo>
                  <a:lnTo>
                    <a:pt x="364566" y="464351"/>
                  </a:lnTo>
                  <a:lnTo>
                    <a:pt x="370707" y="461773"/>
                  </a:lnTo>
                  <a:cubicBezTo>
                    <a:pt x="412006" y="444355"/>
                    <a:pt x="445027" y="411384"/>
                    <a:pt x="462472" y="370148"/>
                  </a:cubicBezTo>
                  <a:lnTo>
                    <a:pt x="465053" y="364015"/>
                  </a:lnTo>
                  <a:lnTo>
                    <a:pt x="587346" y="364015"/>
                  </a:lnTo>
                  <a:lnTo>
                    <a:pt x="587346" y="242707"/>
                  </a:lnTo>
                  <a:lnTo>
                    <a:pt x="465053" y="242707"/>
                  </a:lnTo>
                  <a:lnTo>
                    <a:pt x="462472" y="236486"/>
                  </a:lnTo>
                  <a:cubicBezTo>
                    <a:pt x="445027" y="195338"/>
                    <a:pt x="412006" y="162367"/>
                    <a:pt x="370796" y="144949"/>
                  </a:cubicBezTo>
                  <a:lnTo>
                    <a:pt x="364566" y="142282"/>
                  </a:lnTo>
                  <a:lnTo>
                    <a:pt x="364566" y="20263"/>
                  </a:lnTo>
                  <a:close/>
                  <a:moveTo>
                    <a:pt x="222780" y="0"/>
                  </a:moveTo>
                  <a:lnTo>
                    <a:pt x="384859" y="0"/>
                  </a:lnTo>
                  <a:lnTo>
                    <a:pt x="384859" y="129041"/>
                  </a:lnTo>
                  <a:cubicBezTo>
                    <a:pt x="425979" y="148148"/>
                    <a:pt x="459267" y="181386"/>
                    <a:pt x="478403" y="222444"/>
                  </a:cubicBezTo>
                  <a:lnTo>
                    <a:pt x="607639" y="222444"/>
                  </a:lnTo>
                  <a:lnTo>
                    <a:pt x="607639" y="384278"/>
                  </a:lnTo>
                  <a:lnTo>
                    <a:pt x="478403" y="384278"/>
                  </a:lnTo>
                  <a:cubicBezTo>
                    <a:pt x="459267" y="425336"/>
                    <a:pt x="425979" y="458574"/>
                    <a:pt x="384859" y="477681"/>
                  </a:cubicBezTo>
                  <a:lnTo>
                    <a:pt x="384859" y="606722"/>
                  </a:lnTo>
                  <a:lnTo>
                    <a:pt x="222780" y="606722"/>
                  </a:lnTo>
                  <a:lnTo>
                    <a:pt x="222780" y="477681"/>
                  </a:lnTo>
                  <a:cubicBezTo>
                    <a:pt x="181660" y="458574"/>
                    <a:pt x="148372" y="425336"/>
                    <a:pt x="129236" y="384278"/>
                  </a:cubicBezTo>
                  <a:lnTo>
                    <a:pt x="0" y="384278"/>
                  </a:lnTo>
                  <a:lnTo>
                    <a:pt x="0" y="222444"/>
                  </a:lnTo>
                  <a:lnTo>
                    <a:pt x="129236" y="222444"/>
                  </a:lnTo>
                  <a:cubicBezTo>
                    <a:pt x="148372" y="181386"/>
                    <a:pt x="181660" y="148148"/>
                    <a:pt x="222780" y="129041"/>
                  </a:cubicBezTo>
                  <a:close/>
                </a:path>
              </a:pathLst>
            </a:custGeom>
            <a:solidFill>
              <a:schemeClr val="bg1"/>
            </a:solidFill>
            <a:ln>
              <a:noFill/>
            </a:ln>
          </p:spPr>
        </p:sp>
      </p:grpSp>
    </p:spTree>
    <p:extLst>
      <p:ext uri="{BB962C8B-B14F-4D97-AF65-F5344CB8AC3E}">
        <p14:creationId xmlns:p14="http://schemas.microsoft.com/office/powerpoint/2010/main" val="408630024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5966187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占位符 13"/>
          <p:cNvSpPr>
            <a:spLocks noGrp="1"/>
          </p:cNvSpPr>
          <p:nvPr>
            <p:ph type="body" sz="quarter" idx="10"/>
          </p:nvPr>
        </p:nvSpPr>
        <p:spPr>
          <a:xfrm>
            <a:off x="2782888" y="1242453"/>
            <a:ext cx="8975164" cy="4680000"/>
          </a:xfrm>
        </p:spPr>
        <p:txBody>
          <a:bodyPr/>
          <a:lstStyle/>
          <a:p>
            <a:pPr>
              <a:lnSpc>
                <a:spcPct val="100000"/>
              </a:lnSpc>
            </a:pPr>
            <a:r>
              <a:rPr lang="ru-RU" sz="1400" dirty="0"/>
              <a:t>Чтобы гарантировать безопасность беспроводного соединения, </a:t>
            </a:r>
            <a:r>
              <a:rPr lang="ru-RU" sz="1400" dirty="0">
                <a:solidFill>
                  <a:srgbClr val="EC7061"/>
                </a:solidFill>
              </a:rPr>
              <a:t>AP должна аутентифицировать STA, которые пытаются получить к ней доступ</a:t>
            </a:r>
            <a:r>
              <a:rPr lang="ru-RU" sz="1400" dirty="0"/>
              <a:t>.</a:t>
            </a:r>
          </a:p>
          <a:p>
            <a:pPr>
              <a:lnSpc>
                <a:spcPct val="100000"/>
              </a:lnSpc>
            </a:pPr>
            <a:r>
              <a:rPr lang="ru-RU" sz="1400" dirty="0"/>
              <a:t>Стандарт IEEE 802.11 определяет два режима аутентификации: аутентификация с помощью открытой системы и аутентификация с помощью общего ключа.</a:t>
            </a:r>
          </a:p>
        </p:txBody>
      </p:sp>
      <p:sp>
        <p:nvSpPr>
          <p:cNvPr id="2" name="标题 1"/>
          <p:cNvSpPr>
            <a:spLocks noGrp="1"/>
          </p:cNvSpPr>
          <p:nvPr>
            <p:ph type="title"/>
          </p:nvPr>
        </p:nvSpPr>
        <p:spPr/>
        <p:txBody>
          <a:bodyPr/>
          <a:lstStyle/>
          <a:p>
            <a:r>
              <a:rPr lang="ru-RU"/>
              <a:t>Аутентификация канала</a:t>
            </a:r>
          </a:p>
        </p:txBody>
      </p:sp>
      <p:sp>
        <p:nvSpPr>
          <p:cNvPr id="51" name="圆角矩形 75"/>
          <p:cNvSpPr/>
          <p:nvPr/>
        </p:nvSpPr>
        <p:spPr>
          <a:xfrm>
            <a:off x="2784301" y="2389178"/>
            <a:ext cx="4229177" cy="39402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ru-RU" sz="1400" b="1">
                <a:solidFill>
                  <a:prstClr val="white"/>
                </a:solidFill>
                <a:latin typeface="Huawei Sans" panose="020C0503030203020204" pitchFamily="34" charset="0"/>
              </a:rPr>
              <a:t>Аутентификация с помощью открытой системы</a:t>
            </a:r>
          </a:p>
        </p:txBody>
      </p:sp>
      <p:sp>
        <p:nvSpPr>
          <p:cNvPr id="52" name="圆角矩形 75"/>
          <p:cNvSpPr/>
          <p:nvPr/>
        </p:nvSpPr>
        <p:spPr>
          <a:xfrm>
            <a:off x="2782888" y="2820682"/>
            <a:ext cx="4229177" cy="354655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a:lnSpc>
                <a:spcPct val="130000"/>
              </a:lnSpc>
              <a:spcAft>
                <a:spcPts val="3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p:txBody>
      </p:sp>
      <p:grpSp>
        <p:nvGrpSpPr>
          <p:cNvPr id="21" name="组合 20"/>
          <p:cNvGrpSpPr/>
          <p:nvPr/>
        </p:nvGrpSpPr>
        <p:grpSpPr>
          <a:xfrm>
            <a:off x="3073929" y="3357864"/>
            <a:ext cx="3898180" cy="953556"/>
            <a:chOff x="2791880" y="3254859"/>
            <a:chExt cx="3898180" cy="953556"/>
          </a:xfrm>
        </p:grpSpPr>
        <p:sp>
          <p:nvSpPr>
            <p:cNvPr id="141" name="Text Box 9"/>
            <p:cNvSpPr txBox="1">
              <a:spLocks noChangeArrowheads="1"/>
            </p:cNvSpPr>
            <p:nvPr/>
          </p:nvSpPr>
          <p:spPr bwMode="auto">
            <a:xfrm>
              <a:off x="5281693" y="3931416"/>
              <a:ext cx="1408367" cy="276999"/>
            </a:xfrm>
            <a:prstGeom prst="rect">
              <a:avLst/>
            </a:prstGeom>
            <a:noFill/>
            <a:ln w="9525">
              <a:noFill/>
              <a:miter lim="800000"/>
              <a:headEnd/>
              <a:tailEnd/>
            </a:ln>
          </p:spPr>
          <p:txBody>
            <a:bodyPr wrap="square">
              <a:spAutoFit/>
            </a:bodyPr>
            <a:lstStyle/>
            <a:p>
              <a:pPr algn="ctr"/>
              <a:r>
                <a:rPr lang="ru-RU" sz="1200" b="1">
                  <a:solidFill>
                    <a:schemeClr val="tx1"/>
                  </a:solidFill>
                  <a:latin typeface="Huawei Sans" panose="020C0503030203020204" pitchFamily="34" charset="0"/>
                </a:rPr>
                <a:t>AP</a:t>
              </a:r>
            </a:p>
          </p:txBody>
        </p:sp>
        <p:sp>
          <p:nvSpPr>
            <p:cNvPr id="142" name="Text Box 9"/>
            <p:cNvSpPr txBox="1">
              <a:spLocks noChangeArrowheads="1"/>
            </p:cNvSpPr>
            <p:nvPr/>
          </p:nvSpPr>
          <p:spPr bwMode="auto">
            <a:xfrm>
              <a:off x="2811681" y="3931416"/>
              <a:ext cx="584291" cy="276999"/>
            </a:xfrm>
            <a:prstGeom prst="rect">
              <a:avLst/>
            </a:prstGeom>
            <a:noFill/>
            <a:ln w="9525">
              <a:noFill/>
              <a:miter lim="800000"/>
              <a:headEnd/>
              <a:tailEnd/>
            </a:ln>
          </p:spPr>
          <p:txBody>
            <a:bodyPr wrap="square">
              <a:spAutoFit/>
            </a:bodyPr>
            <a:lstStyle/>
            <a:p>
              <a:pPr algn="ctr"/>
              <a:r>
                <a:rPr lang="ru-RU" sz="1200" b="1">
                  <a:solidFill>
                    <a:schemeClr val="tx1"/>
                  </a:solidFill>
                  <a:latin typeface="Huawei Sans" panose="020C0503030203020204" pitchFamily="34" charset="0"/>
                </a:rPr>
                <a:t>STA</a:t>
              </a:r>
            </a:p>
          </p:txBody>
        </p:sp>
        <p:grpSp>
          <p:nvGrpSpPr>
            <p:cNvPr id="145" name="组合 144"/>
            <p:cNvGrpSpPr/>
            <p:nvPr/>
          </p:nvGrpSpPr>
          <p:grpSpPr>
            <a:xfrm>
              <a:off x="3514730" y="3254859"/>
              <a:ext cx="2292817" cy="694069"/>
              <a:chOff x="8384439" y="4348812"/>
              <a:chExt cx="2292817" cy="694069"/>
            </a:xfrm>
          </p:grpSpPr>
          <p:sp>
            <p:nvSpPr>
              <p:cNvPr id="146" name="Text Box 9"/>
              <p:cNvSpPr txBox="1">
                <a:spLocks noChangeArrowheads="1"/>
              </p:cNvSpPr>
              <p:nvPr/>
            </p:nvSpPr>
            <p:spPr bwMode="auto">
              <a:xfrm>
                <a:off x="8384439" y="4735219"/>
                <a:ext cx="2292817" cy="276999"/>
              </a:xfrm>
              <a:prstGeom prst="rect">
                <a:avLst/>
              </a:prstGeom>
              <a:noFill/>
              <a:ln w="9525">
                <a:noFill/>
                <a:miter lim="800000"/>
                <a:headEnd/>
                <a:tailEnd/>
              </a:ln>
            </p:spPr>
            <p:txBody>
              <a:bodyPr wrap="square">
                <a:spAutoFit/>
              </a:bodyPr>
              <a:lstStyle/>
              <a:p>
                <a:r>
                  <a:rPr lang="ru-RU" sz="1200">
                    <a:latin typeface="Huawei Sans" panose="020C0503030203020204" pitchFamily="34" charset="0"/>
                  </a:rPr>
                  <a:t>Authentication Response</a:t>
                </a:r>
              </a:p>
            </p:txBody>
          </p:sp>
          <p:cxnSp>
            <p:nvCxnSpPr>
              <p:cNvPr id="147" name="直接连接符 146"/>
              <p:cNvCxnSpPr/>
              <p:nvPr/>
            </p:nvCxnSpPr>
            <p:spPr>
              <a:xfrm rot="5400000" flipH="1">
                <a:off x="9356676" y="3717360"/>
                <a:ext cx="1" cy="1863616"/>
              </a:xfrm>
              <a:prstGeom prst="line">
                <a:avLst/>
              </a:prstGeom>
              <a:ln w="28575">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rot="5400000" flipH="1">
                <a:off x="9356676" y="4111073"/>
                <a:ext cx="1" cy="1863616"/>
              </a:xfrm>
              <a:prstGeom prst="line">
                <a:avLst/>
              </a:pr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49" name="Text Box 9"/>
              <p:cNvSpPr txBox="1">
                <a:spLocks noChangeArrowheads="1"/>
              </p:cNvSpPr>
              <p:nvPr/>
            </p:nvSpPr>
            <p:spPr bwMode="auto">
              <a:xfrm>
                <a:off x="8384439" y="4348812"/>
                <a:ext cx="2292816" cy="276999"/>
              </a:xfrm>
              <a:prstGeom prst="rect">
                <a:avLst/>
              </a:prstGeom>
              <a:noFill/>
              <a:ln w="9525">
                <a:noFill/>
                <a:miter lim="800000"/>
                <a:headEnd/>
                <a:tailEnd/>
              </a:ln>
            </p:spPr>
            <p:txBody>
              <a:bodyPr wrap="square">
                <a:spAutoFit/>
              </a:bodyPr>
              <a:lstStyle/>
              <a:p>
                <a:r>
                  <a:rPr lang="ru-RU" sz="1200">
                    <a:latin typeface="Huawei Sans" panose="020C0503030203020204" pitchFamily="34" charset="0"/>
                  </a:rPr>
                  <a:t>Authentication Request</a:t>
                </a:r>
              </a:p>
            </p:txBody>
          </p:sp>
        </p:grpSp>
        <p:pic>
          <p:nvPicPr>
            <p:cNvPr id="150" name="图片 149" descr="笔记本电脑.png"/>
            <p:cNvPicPr>
              <a:picLocks noChangeAspect="1"/>
            </p:cNvPicPr>
            <p:nvPr/>
          </p:nvPicPr>
          <p:blipFill>
            <a:blip r:embed="rId3" cstate="print"/>
            <a:stretch>
              <a:fillRect/>
            </a:stretch>
          </p:blipFill>
          <p:spPr>
            <a:xfrm>
              <a:off x="2791880" y="3502926"/>
              <a:ext cx="648000" cy="406247"/>
            </a:xfrm>
            <a:prstGeom prst="rect">
              <a:avLst/>
            </a:prstGeom>
          </p:spPr>
        </p:pic>
        <p:pic>
          <p:nvPicPr>
            <p:cNvPr id="151" name="图片 150"/>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5691600" y="3506243"/>
              <a:ext cx="540000" cy="442800"/>
            </a:xfrm>
            <a:prstGeom prst="rect">
              <a:avLst/>
            </a:prstGeom>
          </p:spPr>
        </p:pic>
      </p:grpSp>
      <p:sp>
        <p:nvSpPr>
          <p:cNvPr id="152" name="圆角矩形 75"/>
          <p:cNvSpPr/>
          <p:nvPr/>
        </p:nvSpPr>
        <p:spPr>
          <a:xfrm>
            <a:off x="2782888" y="5191712"/>
            <a:ext cx="4230591" cy="1030379"/>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spcAft>
                <a:spcPts val="300"/>
              </a:spcAft>
              <a:buFont typeface="Arial" panose="020B0604020202020204" pitchFamily="34" charset="0"/>
              <a:buChar char="•"/>
            </a:pPr>
            <a:r>
              <a:rPr lang="ru-RU" sz="1200">
                <a:solidFill>
                  <a:prstClr val="black"/>
                </a:solidFill>
                <a:latin typeface="Huawei Sans" panose="020C0503030203020204" pitchFamily="34" charset="0"/>
              </a:rPr>
              <a:t>При аутентификации с помощью открытой системы проверка подлинности не осуществляется, что позволяет любому STA успешно получить доступ. </a:t>
            </a:r>
          </a:p>
        </p:txBody>
      </p:sp>
      <p:sp>
        <p:nvSpPr>
          <p:cNvPr id="153" name="圆角矩形 75"/>
          <p:cNvSpPr/>
          <p:nvPr/>
        </p:nvSpPr>
        <p:spPr>
          <a:xfrm>
            <a:off x="7276274" y="2389178"/>
            <a:ext cx="4461492" cy="39402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ru-RU" sz="1400" b="1">
                <a:solidFill>
                  <a:prstClr val="white"/>
                </a:solidFill>
                <a:latin typeface="Huawei Sans" panose="020C0503030203020204" pitchFamily="34" charset="0"/>
              </a:rPr>
              <a:t>Аутентификация с помощью общего ключа</a:t>
            </a:r>
          </a:p>
        </p:txBody>
      </p:sp>
      <p:sp>
        <p:nvSpPr>
          <p:cNvPr id="154" name="圆角矩形 75"/>
          <p:cNvSpPr/>
          <p:nvPr/>
        </p:nvSpPr>
        <p:spPr>
          <a:xfrm>
            <a:off x="7274861" y="2820682"/>
            <a:ext cx="4461492" cy="354655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a:lnSpc>
                <a:spcPct val="130000"/>
              </a:lnSpc>
              <a:spcAft>
                <a:spcPts val="3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p:txBody>
      </p:sp>
      <p:sp>
        <p:nvSpPr>
          <p:cNvPr id="164" name="圆角矩形 75"/>
          <p:cNvSpPr/>
          <p:nvPr/>
        </p:nvSpPr>
        <p:spPr>
          <a:xfrm>
            <a:off x="7306767" y="5188710"/>
            <a:ext cx="4690968" cy="1033381"/>
          </a:xfrm>
          <a:prstGeom prst="roundRect">
            <a:avLst>
              <a:gd name="adj" fmla="val 874"/>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spcAft>
                <a:spcPts val="300"/>
              </a:spcAft>
              <a:buFont typeface="Arial" panose="020B0604020202020204" pitchFamily="34" charset="0"/>
              <a:buChar char="•"/>
            </a:pPr>
            <a:r>
              <a:rPr lang="ru-RU" sz="1000" dirty="0">
                <a:solidFill>
                  <a:prstClr val="black"/>
                </a:solidFill>
                <a:latin typeface="Huawei Sans" panose="020C0503030203020204" pitchFamily="34" charset="0"/>
              </a:rPr>
              <a:t>При аутентификации с помощью общего ключа необходимо, чтобы STA и AP использовали одинаковый общий ключ, настроенный предварительно. В процессе аутентификации AP проверяет, совпадает ли общий ключ STA с ее общим ключом. Если общие ключи совпадают, аутентификация STA проходит успешно. В противном случае аутентификация STA завершится неудачно. </a:t>
            </a:r>
          </a:p>
        </p:txBody>
      </p:sp>
      <p:grpSp>
        <p:nvGrpSpPr>
          <p:cNvPr id="3" name="组合 2"/>
          <p:cNvGrpSpPr/>
          <p:nvPr/>
        </p:nvGrpSpPr>
        <p:grpSpPr>
          <a:xfrm>
            <a:off x="7261489" y="2930072"/>
            <a:ext cx="4423618" cy="2207863"/>
            <a:chOff x="7072807" y="2878326"/>
            <a:chExt cx="4423618" cy="2207863"/>
          </a:xfrm>
        </p:grpSpPr>
        <p:sp>
          <p:nvSpPr>
            <p:cNvPr id="54" name="Text Box 9"/>
            <p:cNvSpPr txBox="1">
              <a:spLocks noChangeArrowheads="1"/>
            </p:cNvSpPr>
            <p:nvPr/>
          </p:nvSpPr>
          <p:spPr bwMode="auto">
            <a:xfrm>
              <a:off x="10883360" y="2932498"/>
              <a:ext cx="613065" cy="276999"/>
            </a:xfrm>
            <a:prstGeom prst="rect">
              <a:avLst/>
            </a:prstGeom>
            <a:noFill/>
            <a:ln w="9525">
              <a:noFill/>
              <a:miter lim="800000"/>
              <a:headEnd/>
              <a:tailEnd/>
            </a:ln>
          </p:spPr>
          <p:txBody>
            <a:bodyPr wrap="square">
              <a:spAutoFit/>
            </a:bodyPr>
            <a:lstStyle/>
            <a:p>
              <a:pPr algn="ctr"/>
              <a:r>
                <a:rPr lang="ru-RU" sz="1200" b="1">
                  <a:solidFill>
                    <a:schemeClr val="tx1"/>
                  </a:solidFill>
                  <a:latin typeface="Huawei Sans" panose="020C0503030203020204" pitchFamily="34" charset="0"/>
                </a:rPr>
                <a:t>AP</a:t>
              </a:r>
            </a:p>
          </p:txBody>
        </p:sp>
        <p:sp>
          <p:nvSpPr>
            <p:cNvPr id="55" name="Text Box 9"/>
            <p:cNvSpPr txBox="1">
              <a:spLocks noChangeArrowheads="1"/>
            </p:cNvSpPr>
            <p:nvPr/>
          </p:nvSpPr>
          <p:spPr bwMode="auto">
            <a:xfrm>
              <a:off x="7072807" y="2930616"/>
              <a:ext cx="584291" cy="276999"/>
            </a:xfrm>
            <a:prstGeom prst="rect">
              <a:avLst/>
            </a:prstGeom>
            <a:noFill/>
            <a:ln w="9525">
              <a:noFill/>
              <a:miter lim="800000"/>
              <a:headEnd/>
              <a:tailEnd/>
            </a:ln>
          </p:spPr>
          <p:txBody>
            <a:bodyPr wrap="square">
              <a:spAutoFit/>
            </a:bodyPr>
            <a:lstStyle/>
            <a:p>
              <a:pPr algn="ctr"/>
              <a:r>
                <a:rPr lang="ru-RU" sz="1200" b="1">
                  <a:solidFill>
                    <a:schemeClr val="tx1"/>
                  </a:solidFill>
                  <a:latin typeface="Huawei Sans" panose="020C0503030203020204" pitchFamily="34" charset="0"/>
                </a:rPr>
                <a:t>STA</a:t>
              </a:r>
            </a:p>
          </p:txBody>
        </p:sp>
        <p:grpSp>
          <p:nvGrpSpPr>
            <p:cNvPr id="56" name="组合 55"/>
            <p:cNvGrpSpPr/>
            <p:nvPr/>
          </p:nvGrpSpPr>
          <p:grpSpPr>
            <a:xfrm>
              <a:off x="8103874" y="3200102"/>
              <a:ext cx="2292817" cy="1823517"/>
              <a:chOff x="8210268" y="4348812"/>
              <a:chExt cx="2292817" cy="1823517"/>
            </a:xfrm>
          </p:grpSpPr>
          <p:sp>
            <p:nvSpPr>
              <p:cNvPr id="59" name="Text Box 9"/>
              <p:cNvSpPr txBox="1">
                <a:spLocks noChangeArrowheads="1"/>
              </p:cNvSpPr>
              <p:nvPr/>
            </p:nvSpPr>
            <p:spPr bwMode="auto">
              <a:xfrm>
                <a:off x="8210268" y="4629203"/>
                <a:ext cx="2292817" cy="461665"/>
              </a:xfrm>
              <a:prstGeom prst="rect">
                <a:avLst/>
              </a:prstGeom>
              <a:noFill/>
              <a:ln w="9525">
                <a:noFill/>
                <a:miter lim="800000"/>
                <a:headEnd/>
                <a:tailEnd/>
              </a:ln>
            </p:spPr>
            <p:txBody>
              <a:bodyPr wrap="square">
                <a:spAutoFit/>
              </a:bodyPr>
              <a:lstStyle/>
              <a:p>
                <a:pPr algn="ctr"/>
                <a:r>
                  <a:rPr lang="ru-RU" sz="1200">
                    <a:latin typeface="Huawei Sans" panose="020C0503030203020204" pitchFamily="34" charset="0"/>
                  </a:rPr>
                  <a:t>Authentication Response</a:t>
                </a:r>
              </a:p>
              <a:p>
                <a:pPr algn="ctr"/>
                <a:r>
                  <a:rPr lang="ru-RU" sz="1200">
                    <a:latin typeface="Huawei Sans" panose="020C0503030203020204" pitchFamily="34" charset="0"/>
                  </a:rPr>
                  <a:t>(Challenge)</a:t>
                </a:r>
              </a:p>
            </p:txBody>
          </p:sp>
          <p:cxnSp>
            <p:nvCxnSpPr>
              <p:cNvPr id="60" name="直接连接符 59"/>
              <p:cNvCxnSpPr/>
              <p:nvPr/>
            </p:nvCxnSpPr>
            <p:spPr>
              <a:xfrm rot="5400000" flipH="1">
                <a:off x="9356676" y="3717360"/>
                <a:ext cx="1" cy="1863616"/>
              </a:xfrm>
              <a:prstGeom prst="line">
                <a:avLst/>
              </a:prstGeom>
              <a:ln w="28575">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5400000" flipH="1">
                <a:off x="9356676" y="4203837"/>
                <a:ext cx="1" cy="1863616"/>
              </a:xfrm>
              <a:prstGeom prst="line">
                <a:avLst/>
              </a:pr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2" name="Text Box 9"/>
              <p:cNvSpPr txBox="1">
                <a:spLocks noChangeArrowheads="1"/>
              </p:cNvSpPr>
              <p:nvPr/>
            </p:nvSpPr>
            <p:spPr bwMode="auto">
              <a:xfrm>
                <a:off x="8210269" y="4348812"/>
                <a:ext cx="2292816" cy="276999"/>
              </a:xfrm>
              <a:prstGeom prst="rect">
                <a:avLst/>
              </a:prstGeom>
              <a:noFill/>
              <a:ln w="9525">
                <a:noFill/>
                <a:miter lim="800000"/>
                <a:headEnd/>
                <a:tailEnd/>
              </a:ln>
            </p:spPr>
            <p:txBody>
              <a:bodyPr wrap="square">
                <a:spAutoFit/>
              </a:bodyPr>
              <a:lstStyle/>
              <a:p>
                <a:pPr algn="ctr"/>
                <a:r>
                  <a:rPr lang="ru-RU" sz="1200">
                    <a:latin typeface="Huawei Sans" panose="020C0503030203020204" pitchFamily="34" charset="0"/>
                  </a:rPr>
                  <a:t>Authentication Request</a:t>
                </a:r>
              </a:p>
            </p:txBody>
          </p:sp>
          <p:sp>
            <p:nvSpPr>
              <p:cNvPr id="66" name="Text Box 9"/>
              <p:cNvSpPr txBox="1">
                <a:spLocks noChangeArrowheads="1"/>
              </p:cNvSpPr>
              <p:nvPr/>
            </p:nvSpPr>
            <p:spPr bwMode="auto">
              <a:xfrm>
                <a:off x="8210268" y="5142669"/>
                <a:ext cx="2292817" cy="461665"/>
              </a:xfrm>
              <a:prstGeom prst="rect">
                <a:avLst/>
              </a:prstGeom>
              <a:noFill/>
              <a:ln w="9525">
                <a:noFill/>
                <a:miter lim="800000"/>
                <a:headEnd/>
                <a:tailEnd/>
              </a:ln>
            </p:spPr>
            <p:txBody>
              <a:bodyPr wrap="square">
                <a:spAutoFit/>
              </a:bodyPr>
              <a:lstStyle/>
              <a:p>
                <a:pPr algn="ctr"/>
                <a:r>
                  <a:rPr lang="ru-RU" sz="1200">
                    <a:latin typeface="Huawei Sans" panose="020C0503030203020204" pitchFamily="34" charset="0"/>
                  </a:rPr>
                  <a:t>Authentication Request</a:t>
                </a:r>
              </a:p>
              <a:p>
                <a:pPr algn="ctr"/>
                <a:r>
                  <a:rPr lang="ru-RU" sz="1200">
                    <a:latin typeface="Huawei Sans" panose="020C0503030203020204" pitchFamily="34" charset="0"/>
                  </a:rPr>
                  <a:t>(Encrypted Challenge)</a:t>
                </a:r>
              </a:p>
            </p:txBody>
          </p:sp>
          <p:cxnSp>
            <p:nvCxnSpPr>
              <p:cNvPr id="67" name="直接连接符 66"/>
              <p:cNvCxnSpPr/>
              <p:nvPr/>
            </p:nvCxnSpPr>
            <p:spPr>
              <a:xfrm rot="5400000" flipH="1">
                <a:off x="9356676" y="4717303"/>
                <a:ext cx="1" cy="1863616"/>
              </a:xfrm>
              <a:prstGeom prst="line">
                <a:avLst/>
              </a:prstGeom>
              <a:ln w="28575">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8" name="Text Box 9"/>
              <p:cNvSpPr txBox="1">
                <a:spLocks noChangeArrowheads="1"/>
              </p:cNvSpPr>
              <p:nvPr/>
            </p:nvSpPr>
            <p:spPr bwMode="auto">
              <a:xfrm>
                <a:off x="8210268" y="5665887"/>
                <a:ext cx="2292817" cy="461665"/>
              </a:xfrm>
              <a:prstGeom prst="rect">
                <a:avLst/>
              </a:prstGeom>
              <a:noFill/>
              <a:ln w="9525">
                <a:noFill/>
                <a:miter lim="800000"/>
                <a:headEnd/>
                <a:tailEnd/>
              </a:ln>
            </p:spPr>
            <p:txBody>
              <a:bodyPr wrap="square">
                <a:spAutoFit/>
              </a:bodyPr>
              <a:lstStyle/>
              <a:p>
                <a:pPr algn="ctr"/>
                <a:r>
                  <a:rPr lang="ru-RU" sz="1200">
                    <a:latin typeface="Huawei Sans" panose="020C0503030203020204" pitchFamily="34" charset="0"/>
                  </a:rPr>
                  <a:t>Authentication Response</a:t>
                </a:r>
              </a:p>
              <a:p>
                <a:pPr algn="ctr"/>
                <a:r>
                  <a:rPr lang="ru-RU" sz="1200">
                    <a:latin typeface="Huawei Sans" panose="020C0503030203020204" pitchFamily="34" charset="0"/>
                  </a:rPr>
                  <a:t>(Success)</a:t>
                </a:r>
              </a:p>
            </p:txBody>
          </p:sp>
          <p:cxnSp>
            <p:nvCxnSpPr>
              <p:cNvPr id="69" name="直接连接符 68"/>
              <p:cNvCxnSpPr/>
              <p:nvPr/>
            </p:nvCxnSpPr>
            <p:spPr>
              <a:xfrm rot="5400000" flipH="1">
                <a:off x="9356676" y="5240521"/>
                <a:ext cx="1" cy="1863616"/>
              </a:xfrm>
              <a:prstGeom prst="line">
                <a:avLst/>
              </a:pr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pic>
          <p:nvPicPr>
            <p:cNvPr id="57" name="图片 56" descr="笔记本电脑.png"/>
            <p:cNvPicPr>
              <a:picLocks noChangeAspect="1"/>
            </p:cNvPicPr>
            <p:nvPr/>
          </p:nvPicPr>
          <p:blipFill>
            <a:blip r:embed="rId3" cstate="print"/>
            <a:stretch>
              <a:fillRect/>
            </a:stretch>
          </p:blipFill>
          <p:spPr>
            <a:xfrm>
              <a:off x="7555195" y="2878326"/>
              <a:ext cx="648000" cy="406247"/>
            </a:xfrm>
            <a:prstGeom prst="rect">
              <a:avLst/>
            </a:prstGeom>
          </p:spPr>
        </p:pic>
        <p:pic>
          <p:nvPicPr>
            <p:cNvPr id="58" name="图片 57"/>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0454915" y="2881643"/>
              <a:ext cx="540000" cy="442800"/>
            </a:xfrm>
            <a:prstGeom prst="rect">
              <a:avLst/>
            </a:prstGeom>
          </p:spPr>
        </p:pic>
        <p:cxnSp>
          <p:nvCxnSpPr>
            <p:cNvPr id="63" name="直接连接符 62"/>
            <p:cNvCxnSpPr/>
            <p:nvPr/>
          </p:nvCxnSpPr>
          <p:spPr>
            <a:xfrm flipH="1">
              <a:off x="7880366" y="3286189"/>
              <a:ext cx="1" cy="180000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H="1">
              <a:off x="10735742" y="3286189"/>
              <a:ext cx="1" cy="180000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53" name="isḻïḑe">
            <a:extLst>
              <a:ext uri="{FF2B5EF4-FFF2-40B4-BE49-F238E27FC236}">
                <a16:creationId xmlns:a16="http://schemas.microsoft.com/office/drawing/2014/main" xmlns="" id="{24CBC826-002E-4B71-8291-B729E4BED0E3}"/>
              </a:ext>
            </a:extLst>
          </p:cNvPr>
          <p:cNvSpPr txBox="1"/>
          <p:nvPr/>
        </p:nvSpPr>
        <p:spPr bwMode="ltGray">
          <a:xfrm>
            <a:off x="835782" y="1667331"/>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ru-RU" sz="1200">
                <a:latin typeface="Huawei Sans" panose="020C0503030203020204" pitchFamily="34" charset="0"/>
              </a:rPr>
              <a:t>Сканирование</a:t>
            </a:r>
          </a:p>
        </p:txBody>
      </p:sp>
      <p:sp>
        <p:nvSpPr>
          <p:cNvPr id="64" name="ïšļïďe">
            <a:extLst>
              <a:ext uri="{FF2B5EF4-FFF2-40B4-BE49-F238E27FC236}">
                <a16:creationId xmlns:a16="http://schemas.microsoft.com/office/drawing/2014/main" xmlns="" id="{FB41FAD4-0BA5-4580-B72E-A6BFF22F8784}"/>
              </a:ext>
            </a:extLst>
          </p:cNvPr>
          <p:cNvSpPr txBox="1"/>
          <p:nvPr/>
        </p:nvSpPr>
        <p:spPr bwMode="auto">
          <a:xfrm>
            <a:off x="835782" y="2481612"/>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ru-RU" sz="1200" dirty="0">
                <a:latin typeface="Huawei Sans" panose="020C0503030203020204" pitchFamily="34" charset="0"/>
              </a:rPr>
              <a:t>Аутентификация </a:t>
            </a:r>
            <a:br>
              <a:rPr lang="ru-RU" sz="1200" dirty="0">
                <a:latin typeface="Huawei Sans" panose="020C0503030203020204" pitchFamily="34" charset="0"/>
              </a:rPr>
            </a:br>
            <a:r>
              <a:rPr lang="ru-RU" sz="1200" dirty="0">
                <a:latin typeface="Huawei Sans" panose="020C0503030203020204" pitchFamily="34" charset="0"/>
              </a:rPr>
              <a:t>канала</a:t>
            </a:r>
          </a:p>
        </p:txBody>
      </p:sp>
      <p:sp>
        <p:nvSpPr>
          <p:cNvPr id="70" name="ïṧļíḍê">
            <a:extLst>
              <a:ext uri="{FF2B5EF4-FFF2-40B4-BE49-F238E27FC236}">
                <a16:creationId xmlns:a16="http://schemas.microsoft.com/office/drawing/2014/main" xmlns="" id="{D1BCCD92-D45A-41F7-960F-30FC35568CBF}"/>
              </a:ext>
            </a:extLst>
          </p:cNvPr>
          <p:cNvSpPr txBox="1"/>
          <p:nvPr/>
        </p:nvSpPr>
        <p:spPr bwMode="ltGray">
          <a:xfrm>
            <a:off x="835782" y="4110174"/>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ru-RU" sz="1200" dirty="0">
                <a:solidFill>
                  <a:schemeClr val="bg1">
                    <a:lumMod val="65000"/>
                  </a:schemeClr>
                </a:solidFill>
                <a:latin typeface="Huawei Sans" panose="020C0503030203020204" pitchFamily="34" charset="0"/>
              </a:rPr>
              <a:t>Аутентификация </a:t>
            </a:r>
            <a:br>
              <a:rPr lang="ru-RU" sz="1200" dirty="0">
                <a:solidFill>
                  <a:schemeClr val="bg1">
                    <a:lumMod val="65000"/>
                  </a:schemeClr>
                </a:solidFill>
                <a:latin typeface="Huawei Sans" panose="020C0503030203020204" pitchFamily="34" charset="0"/>
              </a:rPr>
            </a:br>
            <a:r>
              <a:rPr lang="ru-RU" sz="1200" dirty="0">
                <a:solidFill>
                  <a:schemeClr val="bg1">
                    <a:lumMod val="65000"/>
                  </a:schemeClr>
                </a:solidFill>
                <a:latin typeface="Huawei Sans" panose="020C0503030203020204" pitchFamily="34" charset="0"/>
              </a:rPr>
              <a:t>доступа</a:t>
            </a:r>
          </a:p>
        </p:txBody>
      </p:sp>
      <p:sp>
        <p:nvSpPr>
          <p:cNvPr id="71" name="îş1iḍê">
            <a:extLst>
              <a:ext uri="{FF2B5EF4-FFF2-40B4-BE49-F238E27FC236}">
                <a16:creationId xmlns:a16="http://schemas.microsoft.com/office/drawing/2014/main" xmlns="" id="{F0B068A5-560A-4DB9-9ABC-E179FB4B53B1}"/>
              </a:ext>
            </a:extLst>
          </p:cNvPr>
          <p:cNvSpPr txBox="1"/>
          <p:nvPr/>
        </p:nvSpPr>
        <p:spPr bwMode="ltGray">
          <a:xfrm>
            <a:off x="835782" y="4924455"/>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ru-RU" sz="1200">
                <a:solidFill>
                  <a:schemeClr val="bg1">
                    <a:lumMod val="65000"/>
                  </a:schemeClr>
                </a:solidFill>
                <a:latin typeface="Huawei Sans" panose="020C0503030203020204" pitchFamily="34" charset="0"/>
              </a:rPr>
              <a:t>DHCP</a:t>
            </a:r>
          </a:p>
        </p:txBody>
      </p:sp>
      <p:sp>
        <p:nvSpPr>
          <p:cNvPr id="72" name="íşḻïďe">
            <a:extLst>
              <a:ext uri="{FF2B5EF4-FFF2-40B4-BE49-F238E27FC236}">
                <a16:creationId xmlns:a16="http://schemas.microsoft.com/office/drawing/2014/main" xmlns="" id="{05246D82-A4F5-42F2-854D-C3D348D160CE}"/>
              </a:ext>
            </a:extLst>
          </p:cNvPr>
          <p:cNvSpPr txBox="1"/>
          <p:nvPr/>
        </p:nvSpPr>
        <p:spPr bwMode="ltGray">
          <a:xfrm>
            <a:off x="835782" y="5738738"/>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ru-RU" sz="1200" dirty="0">
                <a:latin typeface="Huawei Sans" panose="020C0503030203020204" pitchFamily="34" charset="0"/>
              </a:rPr>
              <a:t>Аутентификация </a:t>
            </a:r>
            <a:br>
              <a:rPr lang="ru-RU" sz="1200" dirty="0">
                <a:latin typeface="Huawei Sans" panose="020C0503030203020204" pitchFamily="34" charset="0"/>
              </a:rPr>
            </a:br>
            <a:r>
              <a:rPr lang="ru-RU" sz="1200" dirty="0">
                <a:latin typeface="Huawei Sans" panose="020C0503030203020204" pitchFamily="34" charset="0"/>
              </a:rPr>
              <a:t>пользователей</a:t>
            </a:r>
          </a:p>
        </p:txBody>
      </p:sp>
      <p:cxnSp>
        <p:nvCxnSpPr>
          <p:cNvPr id="73" name="直接连接符 72">
            <a:extLst>
              <a:ext uri="{FF2B5EF4-FFF2-40B4-BE49-F238E27FC236}">
                <a16:creationId xmlns:a16="http://schemas.microsoft.com/office/drawing/2014/main" xmlns="" id="{4AA622A8-8183-4782-A4A5-6DF01B92BB53}"/>
              </a:ext>
            </a:extLst>
          </p:cNvPr>
          <p:cNvCxnSpPr/>
          <p:nvPr/>
        </p:nvCxnSpPr>
        <p:spPr bwMode="gray">
          <a:xfrm>
            <a:off x="665526" y="156788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74" name="组合 73"/>
          <p:cNvGrpSpPr/>
          <p:nvPr/>
        </p:nvGrpSpPr>
        <p:grpSpPr bwMode="ltGray">
          <a:xfrm>
            <a:off x="485526" y="4150047"/>
            <a:ext cx="360000" cy="360000"/>
            <a:chOff x="4939189" y="1253075"/>
            <a:chExt cx="532084" cy="532082"/>
          </a:xfrm>
        </p:grpSpPr>
        <p:sp>
          <p:nvSpPr>
            <p:cNvPr id="75" name="iṩ1îdè">
              <a:extLst>
                <a:ext uri="{FF2B5EF4-FFF2-40B4-BE49-F238E27FC236}">
                  <a16:creationId xmlns:a16="http://schemas.microsoft.com/office/drawing/2014/main" xmlns="" id="{7F2033B8-3D85-4EBC-B06A-35DC8DC5989D}"/>
                </a:ext>
              </a:extLst>
            </p:cNvPr>
            <p:cNvSpPr/>
            <p:nvPr/>
          </p:nvSpPr>
          <p:spPr bwMode="ltGray">
            <a:xfrm rot="10800000" flipV="1">
              <a:off x="4939189"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en-US" dirty="0">
                <a:solidFill>
                  <a:schemeClr val="lt1"/>
                </a:solidFill>
                <a:latin typeface="Huawei Sans" panose="020C0503030203020204" pitchFamily="34" charset="0"/>
              </a:endParaRPr>
            </a:p>
          </p:txBody>
        </p:sp>
        <p:sp>
          <p:nvSpPr>
            <p:cNvPr id="76" name="íṧľïḍè">
              <a:extLst>
                <a:ext uri="{FF2B5EF4-FFF2-40B4-BE49-F238E27FC236}">
                  <a16:creationId xmlns:a16="http://schemas.microsoft.com/office/drawing/2014/main" xmlns="" id="{67C630C0-B65A-4B15-BF86-DFDDDEBC1DAB}"/>
                </a:ext>
              </a:extLst>
            </p:cNvPr>
            <p:cNvSpPr/>
            <p:nvPr/>
          </p:nvSpPr>
          <p:spPr bwMode="ltGray">
            <a:xfrm>
              <a:off x="5087365" y="1401420"/>
              <a:ext cx="235733" cy="235390"/>
            </a:xfrm>
            <a:custGeom>
              <a:avLst/>
              <a:gdLst>
                <a:gd name="T0" fmla="*/ 6270 w 7104"/>
                <a:gd name="T1" fmla="*/ 835 h 7104"/>
                <a:gd name="T2" fmla="*/ 3243 w 7104"/>
                <a:gd name="T3" fmla="*/ 835 h 7104"/>
                <a:gd name="T4" fmla="*/ 3076 w 7104"/>
                <a:gd name="T5" fmla="*/ 3675 h 7104"/>
                <a:gd name="T6" fmla="*/ 2661 w 7104"/>
                <a:gd name="T7" fmla="*/ 4091 h 7104"/>
                <a:gd name="T8" fmla="*/ 2516 w 7104"/>
                <a:gd name="T9" fmla="*/ 3946 h 7104"/>
                <a:gd name="T10" fmla="*/ 2163 w 7104"/>
                <a:gd name="T11" fmla="*/ 3946 h 7104"/>
                <a:gd name="T12" fmla="*/ 275 w 7104"/>
                <a:gd name="T13" fmla="*/ 5834 h 7104"/>
                <a:gd name="T14" fmla="*/ 275 w 7104"/>
                <a:gd name="T15" fmla="*/ 6829 h 7104"/>
                <a:gd name="T16" fmla="*/ 1271 w 7104"/>
                <a:gd name="T17" fmla="*/ 6829 h 7104"/>
                <a:gd name="T18" fmla="*/ 3158 w 7104"/>
                <a:gd name="T19" fmla="*/ 4942 h 7104"/>
                <a:gd name="T20" fmla="*/ 3158 w 7104"/>
                <a:gd name="T21" fmla="*/ 4588 h 7104"/>
                <a:gd name="T22" fmla="*/ 3014 w 7104"/>
                <a:gd name="T23" fmla="*/ 4444 h 7104"/>
                <a:gd name="T24" fmla="*/ 3430 w 7104"/>
                <a:gd name="T25" fmla="*/ 4028 h 7104"/>
                <a:gd name="T26" fmla="*/ 6270 w 7104"/>
                <a:gd name="T27" fmla="*/ 3862 h 7104"/>
                <a:gd name="T28" fmla="*/ 6270 w 7104"/>
                <a:gd name="T29" fmla="*/ 835 h 7104"/>
                <a:gd name="T30" fmla="*/ 5497 w 7104"/>
                <a:gd name="T31" fmla="*/ 2856 h 7104"/>
                <a:gd name="T32" fmla="*/ 5497 w 7104"/>
                <a:gd name="T33" fmla="*/ 3356 h 7104"/>
                <a:gd name="T34" fmla="*/ 5247 w 7104"/>
                <a:gd name="T35" fmla="*/ 3606 h 7104"/>
                <a:gd name="T36" fmla="*/ 4248 w 7104"/>
                <a:gd name="T37" fmla="*/ 3606 h 7104"/>
                <a:gd name="T38" fmla="*/ 3999 w 7104"/>
                <a:gd name="T39" fmla="*/ 3356 h 7104"/>
                <a:gd name="T40" fmla="*/ 3999 w 7104"/>
                <a:gd name="T41" fmla="*/ 2856 h 7104"/>
                <a:gd name="T42" fmla="*/ 4198 w 7104"/>
                <a:gd name="T43" fmla="*/ 2348 h 7104"/>
                <a:gd name="T44" fmla="*/ 4748 w 7104"/>
                <a:gd name="T45" fmla="*/ 1091 h 7104"/>
                <a:gd name="T46" fmla="*/ 5298 w 7104"/>
                <a:gd name="T47" fmla="*/ 2348 h 7104"/>
                <a:gd name="T48" fmla="*/ 5497 w 7104"/>
                <a:gd name="T49" fmla="*/ 2856 h 7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04" h="7104">
                  <a:moveTo>
                    <a:pt x="6270" y="835"/>
                  </a:moveTo>
                  <a:cubicBezTo>
                    <a:pt x="5435" y="0"/>
                    <a:pt x="4077" y="0"/>
                    <a:pt x="3243" y="835"/>
                  </a:cubicBezTo>
                  <a:cubicBezTo>
                    <a:pt x="2468" y="1610"/>
                    <a:pt x="2412" y="2836"/>
                    <a:pt x="3076" y="3675"/>
                  </a:cubicBezTo>
                  <a:lnTo>
                    <a:pt x="2661" y="4091"/>
                  </a:lnTo>
                  <a:lnTo>
                    <a:pt x="2516" y="3946"/>
                  </a:lnTo>
                  <a:cubicBezTo>
                    <a:pt x="2419" y="3849"/>
                    <a:pt x="2261" y="3849"/>
                    <a:pt x="2163" y="3946"/>
                  </a:cubicBezTo>
                  <a:lnTo>
                    <a:pt x="275" y="5834"/>
                  </a:lnTo>
                  <a:cubicBezTo>
                    <a:pt x="0" y="6109"/>
                    <a:pt x="0" y="6554"/>
                    <a:pt x="275" y="6829"/>
                  </a:cubicBezTo>
                  <a:cubicBezTo>
                    <a:pt x="550" y="7104"/>
                    <a:pt x="996" y="7104"/>
                    <a:pt x="1271" y="6829"/>
                  </a:cubicBezTo>
                  <a:lnTo>
                    <a:pt x="3158" y="4942"/>
                  </a:lnTo>
                  <a:cubicBezTo>
                    <a:pt x="3256" y="4844"/>
                    <a:pt x="3256" y="4686"/>
                    <a:pt x="3158" y="4588"/>
                  </a:cubicBezTo>
                  <a:lnTo>
                    <a:pt x="3014" y="4444"/>
                  </a:lnTo>
                  <a:lnTo>
                    <a:pt x="3430" y="4028"/>
                  </a:lnTo>
                  <a:cubicBezTo>
                    <a:pt x="4269" y="4692"/>
                    <a:pt x="5495" y="4637"/>
                    <a:pt x="6270" y="3862"/>
                  </a:cubicBezTo>
                  <a:cubicBezTo>
                    <a:pt x="7104" y="3027"/>
                    <a:pt x="7104" y="1670"/>
                    <a:pt x="6270" y="835"/>
                  </a:cubicBezTo>
                  <a:close/>
                  <a:moveTo>
                    <a:pt x="5497" y="2856"/>
                  </a:moveTo>
                  <a:lnTo>
                    <a:pt x="5497" y="3356"/>
                  </a:lnTo>
                  <a:cubicBezTo>
                    <a:pt x="5497" y="3494"/>
                    <a:pt x="5385" y="3606"/>
                    <a:pt x="5247" y="3606"/>
                  </a:cubicBezTo>
                  <a:lnTo>
                    <a:pt x="4248" y="3606"/>
                  </a:lnTo>
                  <a:cubicBezTo>
                    <a:pt x="4110" y="3606"/>
                    <a:pt x="3999" y="3494"/>
                    <a:pt x="3999" y="3356"/>
                  </a:cubicBezTo>
                  <a:lnTo>
                    <a:pt x="3999" y="2856"/>
                  </a:lnTo>
                  <a:cubicBezTo>
                    <a:pt x="3999" y="2660"/>
                    <a:pt x="4074" y="2482"/>
                    <a:pt x="4198" y="2348"/>
                  </a:cubicBezTo>
                  <a:cubicBezTo>
                    <a:pt x="3757" y="1871"/>
                    <a:pt x="4095" y="1091"/>
                    <a:pt x="4748" y="1091"/>
                  </a:cubicBezTo>
                  <a:cubicBezTo>
                    <a:pt x="5400" y="1091"/>
                    <a:pt x="5739" y="1871"/>
                    <a:pt x="5298" y="2348"/>
                  </a:cubicBezTo>
                  <a:cubicBezTo>
                    <a:pt x="5422" y="2482"/>
                    <a:pt x="5497" y="2660"/>
                    <a:pt x="5497" y="2856"/>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77" name="组合 76"/>
          <p:cNvGrpSpPr/>
          <p:nvPr/>
        </p:nvGrpSpPr>
        <p:grpSpPr bwMode="ltGray">
          <a:xfrm>
            <a:off x="485526" y="4964845"/>
            <a:ext cx="360000" cy="360000"/>
            <a:chOff x="6792271" y="1253075"/>
            <a:chExt cx="532084" cy="532082"/>
          </a:xfrm>
        </p:grpSpPr>
        <p:sp>
          <p:nvSpPr>
            <p:cNvPr id="78" name="íŝlíďé">
              <a:extLst>
                <a:ext uri="{FF2B5EF4-FFF2-40B4-BE49-F238E27FC236}">
                  <a16:creationId xmlns:a16="http://schemas.microsoft.com/office/drawing/2014/main" xmlns="" id="{E7C05249-EC6B-4A31-B592-1B7DA1FC1C4D}"/>
                </a:ext>
              </a:extLst>
            </p:cNvPr>
            <p:cNvSpPr/>
            <p:nvPr/>
          </p:nvSpPr>
          <p:spPr bwMode="ltGray">
            <a:xfrm rot="10800000" flipV="1">
              <a:off x="6792271"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en-US" dirty="0">
                <a:solidFill>
                  <a:schemeClr val="lt1"/>
                </a:solidFill>
                <a:latin typeface="Huawei Sans" panose="020C0503030203020204" pitchFamily="34" charset="0"/>
              </a:endParaRPr>
            </a:p>
          </p:txBody>
        </p:sp>
        <p:sp>
          <p:nvSpPr>
            <p:cNvPr id="79" name="iślîḓé">
              <a:extLst>
                <a:ext uri="{FF2B5EF4-FFF2-40B4-BE49-F238E27FC236}">
                  <a16:creationId xmlns:a16="http://schemas.microsoft.com/office/drawing/2014/main" xmlns="" id="{BE7CCCC9-8065-4F6A-AAE6-681F89B69718}"/>
                </a:ext>
              </a:extLst>
            </p:cNvPr>
            <p:cNvSpPr/>
            <p:nvPr/>
          </p:nvSpPr>
          <p:spPr bwMode="ltGray">
            <a:xfrm>
              <a:off x="6940747" y="1401249"/>
              <a:ext cx="235131" cy="235732"/>
            </a:xfrm>
            <a:custGeom>
              <a:avLst/>
              <a:gdLst>
                <a:gd name="connsiteX0" fmla="*/ 283655 w 606580"/>
                <a:gd name="connsiteY0" fmla="*/ 180789 h 608133"/>
                <a:gd name="connsiteX1" fmla="*/ 463969 w 606580"/>
                <a:gd name="connsiteY1" fmla="*/ 329895 h 608133"/>
                <a:gd name="connsiteX2" fmla="*/ 467288 w 606580"/>
                <a:gd name="connsiteY2" fmla="*/ 329803 h 608133"/>
                <a:gd name="connsiteX3" fmla="*/ 606580 w 606580"/>
                <a:gd name="connsiteY3" fmla="*/ 468968 h 608133"/>
                <a:gd name="connsiteX4" fmla="*/ 467288 w 606580"/>
                <a:gd name="connsiteY4" fmla="*/ 608133 h 608133"/>
                <a:gd name="connsiteX5" fmla="*/ 92278 w 606580"/>
                <a:gd name="connsiteY5" fmla="*/ 608133 h 608133"/>
                <a:gd name="connsiteX6" fmla="*/ 0 w 606580"/>
                <a:gd name="connsiteY6" fmla="*/ 508177 h 608133"/>
                <a:gd name="connsiteX7" fmla="*/ 100113 w 606580"/>
                <a:gd name="connsiteY7" fmla="*/ 408221 h 608133"/>
                <a:gd name="connsiteX8" fmla="*/ 105829 w 606580"/>
                <a:gd name="connsiteY8" fmla="*/ 408774 h 608133"/>
                <a:gd name="connsiteX9" fmla="*/ 100113 w 606580"/>
                <a:gd name="connsiteY9" fmla="*/ 364042 h 608133"/>
                <a:gd name="connsiteX10" fmla="*/ 283655 w 606580"/>
                <a:gd name="connsiteY10" fmla="*/ 180789 h 608133"/>
                <a:gd name="connsiteX11" fmla="*/ 399230 w 606580"/>
                <a:gd name="connsiteY11" fmla="*/ 97945 h 608133"/>
                <a:gd name="connsiteX12" fmla="*/ 506377 w 606580"/>
                <a:gd name="connsiteY12" fmla="*/ 204910 h 608133"/>
                <a:gd name="connsiteX13" fmla="*/ 476133 w 606580"/>
                <a:gd name="connsiteY13" fmla="*/ 235195 h 608133"/>
                <a:gd name="connsiteX14" fmla="*/ 445888 w 606580"/>
                <a:gd name="connsiteY14" fmla="*/ 204910 h 608133"/>
                <a:gd name="connsiteX15" fmla="*/ 399230 w 606580"/>
                <a:gd name="connsiteY15" fmla="*/ 158424 h 608133"/>
                <a:gd name="connsiteX16" fmla="*/ 368986 w 606580"/>
                <a:gd name="connsiteY16" fmla="*/ 128230 h 608133"/>
                <a:gd name="connsiteX17" fmla="*/ 399230 w 606580"/>
                <a:gd name="connsiteY17" fmla="*/ 97945 h 608133"/>
                <a:gd name="connsiteX18" fmla="*/ 403459 w 606580"/>
                <a:gd name="connsiteY18" fmla="*/ 0 h 608133"/>
                <a:gd name="connsiteX19" fmla="*/ 403552 w 606580"/>
                <a:gd name="connsiteY19" fmla="*/ 0 h 608133"/>
                <a:gd name="connsiteX20" fmla="*/ 604533 w 606580"/>
                <a:gd name="connsiteY20" fmla="*/ 200633 h 608133"/>
                <a:gd name="connsiteX21" fmla="*/ 574294 w 606580"/>
                <a:gd name="connsiteY21" fmla="*/ 230820 h 608133"/>
                <a:gd name="connsiteX22" fmla="*/ 574201 w 606580"/>
                <a:gd name="connsiteY22" fmla="*/ 230820 h 608133"/>
                <a:gd name="connsiteX23" fmla="*/ 543962 w 606580"/>
                <a:gd name="connsiteY23" fmla="*/ 200633 h 608133"/>
                <a:gd name="connsiteX24" fmla="*/ 403552 w 606580"/>
                <a:gd name="connsiteY24" fmla="*/ 60466 h 608133"/>
                <a:gd name="connsiteX25" fmla="*/ 403459 w 606580"/>
                <a:gd name="connsiteY25" fmla="*/ 60466 h 608133"/>
                <a:gd name="connsiteX26" fmla="*/ 373220 w 606580"/>
                <a:gd name="connsiteY26" fmla="*/ 30187 h 608133"/>
                <a:gd name="connsiteX27" fmla="*/ 403459 w 606580"/>
                <a:gd name="connsiteY27" fmla="*/ 0 h 608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6580" h="608133">
                  <a:moveTo>
                    <a:pt x="283655" y="180789"/>
                  </a:moveTo>
                  <a:cubicBezTo>
                    <a:pt x="373351" y="180789"/>
                    <a:pt x="447929" y="245034"/>
                    <a:pt x="463969" y="329895"/>
                  </a:cubicBezTo>
                  <a:cubicBezTo>
                    <a:pt x="465075" y="329895"/>
                    <a:pt x="466089" y="329803"/>
                    <a:pt x="467288" y="329803"/>
                  </a:cubicBezTo>
                  <a:cubicBezTo>
                    <a:pt x="544263" y="329803"/>
                    <a:pt x="606580" y="392022"/>
                    <a:pt x="606580" y="468968"/>
                  </a:cubicBezTo>
                  <a:cubicBezTo>
                    <a:pt x="606580" y="545730"/>
                    <a:pt x="544263" y="608133"/>
                    <a:pt x="467288" y="608133"/>
                  </a:cubicBezTo>
                  <a:lnTo>
                    <a:pt x="92278" y="608133"/>
                  </a:lnTo>
                  <a:cubicBezTo>
                    <a:pt x="40101" y="604636"/>
                    <a:pt x="0" y="561101"/>
                    <a:pt x="0" y="508177"/>
                  </a:cubicBezTo>
                  <a:cubicBezTo>
                    <a:pt x="0" y="452953"/>
                    <a:pt x="44802" y="408221"/>
                    <a:pt x="100113" y="408221"/>
                  </a:cubicBezTo>
                  <a:cubicBezTo>
                    <a:pt x="102049" y="408221"/>
                    <a:pt x="103893" y="408589"/>
                    <a:pt x="105829" y="408774"/>
                  </a:cubicBezTo>
                  <a:cubicBezTo>
                    <a:pt x="102234" y="394415"/>
                    <a:pt x="100113" y="379505"/>
                    <a:pt x="100113" y="364042"/>
                  </a:cubicBezTo>
                  <a:cubicBezTo>
                    <a:pt x="100113" y="262797"/>
                    <a:pt x="182251" y="180789"/>
                    <a:pt x="283655" y="180789"/>
                  </a:cubicBezTo>
                  <a:close/>
                  <a:moveTo>
                    <a:pt x="399230" y="97945"/>
                  </a:moveTo>
                  <a:cubicBezTo>
                    <a:pt x="458336" y="97945"/>
                    <a:pt x="506377" y="145997"/>
                    <a:pt x="506377" y="204910"/>
                  </a:cubicBezTo>
                  <a:cubicBezTo>
                    <a:pt x="506377" y="221664"/>
                    <a:pt x="492822" y="235195"/>
                    <a:pt x="476133" y="235195"/>
                  </a:cubicBezTo>
                  <a:cubicBezTo>
                    <a:pt x="459443" y="235195"/>
                    <a:pt x="445888" y="221664"/>
                    <a:pt x="445888" y="204910"/>
                  </a:cubicBezTo>
                  <a:cubicBezTo>
                    <a:pt x="445888" y="179227"/>
                    <a:pt x="424957" y="158424"/>
                    <a:pt x="399230" y="158424"/>
                  </a:cubicBezTo>
                  <a:cubicBezTo>
                    <a:pt x="382541" y="158424"/>
                    <a:pt x="368986" y="144892"/>
                    <a:pt x="368986" y="128230"/>
                  </a:cubicBezTo>
                  <a:cubicBezTo>
                    <a:pt x="368986" y="111477"/>
                    <a:pt x="382541" y="97945"/>
                    <a:pt x="399230" y="97945"/>
                  </a:cubicBezTo>
                  <a:close/>
                  <a:moveTo>
                    <a:pt x="403459" y="0"/>
                  </a:moveTo>
                  <a:lnTo>
                    <a:pt x="403552" y="0"/>
                  </a:lnTo>
                  <a:cubicBezTo>
                    <a:pt x="514276" y="0"/>
                    <a:pt x="604441" y="90009"/>
                    <a:pt x="604533" y="200633"/>
                  </a:cubicBezTo>
                  <a:cubicBezTo>
                    <a:pt x="604533" y="217291"/>
                    <a:pt x="590981" y="230820"/>
                    <a:pt x="574294" y="230820"/>
                  </a:cubicBezTo>
                  <a:lnTo>
                    <a:pt x="574201" y="230820"/>
                  </a:lnTo>
                  <a:cubicBezTo>
                    <a:pt x="557514" y="230820"/>
                    <a:pt x="543962" y="217291"/>
                    <a:pt x="543962" y="200633"/>
                  </a:cubicBezTo>
                  <a:cubicBezTo>
                    <a:pt x="543962" y="123325"/>
                    <a:pt x="480902" y="60466"/>
                    <a:pt x="403552" y="60466"/>
                  </a:cubicBezTo>
                  <a:lnTo>
                    <a:pt x="403459" y="60466"/>
                  </a:lnTo>
                  <a:cubicBezTo>
                    <a:pt x="386772" y="60466"/>
                    <a:pt x="373220" y="46937"/>
                    <a:pt x="373220" y="30187"/>
                  </a:cubicBezTo>
                  <a:cubicBezTo>
                    <a:pt x="373220" y="13529"/>
                    <a:pt x="386772" y="0"/>
                    <a:pt x="403459"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80" name="组合 79"/>
          <p:cNvGrpSpPr/>
          <p:nvPr/>
        </p:nvGrpSpPr>
        <p:grpSpPr bwMode="ltGray">
          <a:xfrm>
            <a:off x="485526" y="5779642"/>
            <a:ext cx="360000" cy="360000"/>
            <a:chOff x="8645353" y="1253075"/>
            <a:chExt cx="532084" cy="532082"/>
          </a:xfrm>
        </p:grpSpPr>
        <p:sp>
          <p:nvSpPr>
            <p:cNvPr id="81" name="íṡ1íḋê">
              <a:extLst>
                <a:ext uri="{FF2B5EF4-FFF2-40B4-BE49-F238E27FC236}">
                  <a16:creationId xmlns:a16="http://schemas.microsoft.com/office/drawing/2014/main" xmlns="" id="{87A1502E-FF5A-402F-AE9A-604F51135206}"/>
                </a:ext>
              </a:extLst>
            </p:cNvPr>
            <p:cNvSpPr/>
            <p:nvPr/>
          </p:nvSpPr>
          <p:spPr bwMode="ltGray">
            <a:xfrm rot="10800000" flipV="1">
              <a:off x="8645353"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82" name="iṡļidè">
              <a:extLst>
                <a:ext uri="{FF2B5EF4-FFF2-40B4-BE49-F238E27FC236}">
                  <a16:creationId xmlns:a16="http://schemas.microsoft.com/office/drawing/2014/main" xmlns="" id="{D2F2F0A0-455D-459F-90E5-A8674554530D}"/>
                </a:ext>
              </a:extLst>
            </p:cNvPr>
            <p:cNvSpPr/>
            <p:nvPr/>
          </p:nvSpPr>
          <p:spPr bwMode="ltGray">
            <a:xfrm>
              <a:off x="8806407" y="1420044"/>
              <a:ext cx="235733" cy="198142"/>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83" name="组合 82"/>
          <p:cNvGrpSpPr/>
          <p:nvPr/>
        </p:nvGrpSpPr>
        <p:grpSpPr bwMode="ltGray">
          <a:xfrm>
            <a:off x="485526" y="1705653"/>
            <a:ext cx="360000" cy="360000"/>
            <a:chOff x="1233025" y="1253075"/>
            <a:chExt cx="532084" cy="532082"/>
          </a:xfrm>
        </p:grpSpPr>
        <p:sp>
          <p:nvSpPr>
            <p:cNvPr id="84" name="íṩlíḓê">
              <a:extLst>
                <a:ext uri="{FF2B5EF4-FFF2-40B4-BE49-F238E27FC236}">
                  <a16:creationId xmlns:a16="http://schemas.microsoft.com/office/drawing/2014/main" xmlns="" id="{FBC6DF09-FCD2-4E57-B557-9F103A335C85}"/>
                </a:ext>
              </a:extLst>
            </p:cNvPr>
            <p:cNvSpPr/>
            <p:nvPr/>
          </p:nvSpPr>
          <p:spPr bwMode="ltGray">
            <a:xfrm rot="10800000" flipV="1">
              <a:off x="1233025"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85" name="cloud-computing_161788"/>
            <p:cNvSpPr>
              <a:spLocks noChangeAspect="1"/>
            </p:cNvSpPr>
            <p:nvPr/>
          </p:nvSpPr>
          <p:spPr bwMode="ltGray">
            <a:xfrm>
              <a:off x="1352309" y="1372594"/>
              <a:ext cx="293519" cy="293040"/>
            </a:xfrm>
            <a:custGeom>
              <a:avLst/>
              <a:gdLst>
                <a:gd name="connsiteX0" fmla="*/ 46142 w 606580"/>
                <a:gd name="connsiteY0" fmla="*/ 341782 h 605592"/>
                <a:gd name="connsiteX1" fmla="*/ 46142 w 606580"/>
                <a:gd name="connsiteY1" fmla="*/ 468218 h 605592"/>
                <a:gd name="connsiteX2" fmla="*/ 251785 w 606580"/>
                <a:gd name="connsiteY2" fmla="*/ 468218 h 605592"/>
                <a:gd name="connsiteX3" fmla="*/ 251785 w 606580"/>
                <a:gd name="connsiteY3" fmla="*/ 341782 h 605592"/>
                <a:gd name="connsiteX4" fmla="*/ 0 w 606580"/>
                <a:gd name="connsiteY4" fmla="*/ 297010 h 605592"/>
                <a:gd name="connsiteX5" fmla="*/ 297927 w 606580"/>
                <a:gd name="connsiteY5" fmla="*/ 297010 h 605592"/>
                <a:gd name="connsiteX6" fmla="*/ 297927 w 606580"/>
                <a:gd name="connsiteY6" fmla="*/ 512433 h 605592"/>
                <a:gd name="connsiteX7" fmla="*/ 197844 w 606580"/>
                <a:gd name="connsiteY7" fmla="*/ 512433 h 605592"/>
                <a:gd name="connsiteX8" fmla="*/ 207128 w 606580"/>
                <a:gd name="connsiteY8" fmla="*/ 562860 h 605592"/>
                <a:gd name="connsiteX9" fmla="*/ 237766 w 606580"/>
                <a:gd name="connsiteY9" fmla="*/ 562860 h 605592"/>
                <a:gd name="connsiteX10" fmla="*/ 237766 w 606580"/>
                <a:gd name="connsiteY10" fmla="*/ 605592 h 605592"/>
                <a:gd name="connsiteX11" fmla="*/ 60625 w 606580"/>
                <a:gd name="connsiteY11" fmla="*/ 605592 h 605592"/>
                <a:gd name="connsiteX12" fmla="*/ 60625 w 606580"/>
                <a:gd name="connsiteY12" fmla="*/ 562860 h 605592"/>
                <a:gd name="connsiteX13" fmla="*/ 90891 w 606580"/>
                <a:gd name="connsiteY13" fmla="*/ 562860 h 605592"/>
                <a:gd name="connsiteX14" fmla="*/ 100176 w 606580"/>
                <a:gd name="connsiteY14" fmla="*/ 512433 h 605592"/>
                <a:gd name="connsiteX15" fmla="*/ 0 w 606580"/>
                <a:gd name="connsiteY15" fmla="*/ 512433 h 605592"/>
                <a:gd name="connsiteX16" fmla="*/ 440020 w 606580"/>
                <a:gd name="connsiteY16" fmla="*/ 278733 h 605592"/>
                <a:gd name="connsiteX17" fmla="*/ 453483 w 606580"/>
                <a:gd name="connsiteY17" fmla="*/ 292178 h 605592"/>
                <a:gd name="connsiteX18" fmla="*/ 453483 w 606580"/>
                <a:gd name="connsiteY18" fmla="*/ 415781 h 605592"/>
                <a:gd name="connsiteX19" fmla="*/ 440484 w 606580"/>
                <a:gd name="connsiteY19" fmla="*/ 429319 h 605592"/>
                <a:gd name="connsiteX20" fmla="*/ 354788 w 606580"/>
                <a:gd name="connsiteY20" fmla="*/ 429319 h 605592"/>
                <a:gd name="connsiteX21" fmla="*/ 341325 w 606580"/>
                <a:gd name="connsiteY21" fmla="*/ 415781 h 605592"/>
                <a:gd name="connsiteX22" fmla="*/ 354788 w 606580"/>
                <a:gd name="connsiteY22" fmla="*/ 402336 h 605592"/>
                <a:gd name="connsiteX23" fmla="*/ 426465 w 606580"/>
                <a:gd name="connsiteY23" fmla="*/ 402336 h 605592"/>
                <a:gd name="connsiteX24" fmla="*/ 426465 w 606580"/>
                <a:gd name="connsiteY24" fmla="*/ 292178 h 605592"/>
                <a:gd name="connsiteX25" fmla="*/ 440020 w 606580"/>
                <a:gd name="connsiteY25" fmla="*/ 278733 h 605592"/>
                <a:gd name="connsiteX26" fmla="*/ 410109 w 606580"/>
                <a:gd name="connsiteY26" fmla="*/ 0 h 605592"/>
                <a:gd name="connsiteX27" fmla="*/ 485782 w 606580"/>
                <a:gd name="connsiteY27" fmla="*/ 36057 h 605592"/>
                <a:gd name="connsiteX28" fmla="*/ 542328 w 606580"/>
                <a:gd name="connsiteY28" fmla="*/ 52185 h 605592"/>
                <a:gd name="connsiteX29" fmla="*/ 562291 w 606580"/>
                <a:gd name="connsiteY29" fmla="*/ 103350 h 605592"/>
                <a:gd name="connsiteX30" fmla="*/ 606580 w 606580"/>
                <a:gd name="connsiteY30" fmla="*/ 168697 h 605592"/>
                <a:gd name="connsiteX31" fmla="*/ 536293 w 606580"/>
                <a:gd name="connsiteY31" fmla="*/ 238864 h 605592"/>
                <a:gd name="connsiteX32" fmla="*/ 311502 w 606580"/>
                <a:gd name="connsiteY32" fmla="*/ 238864 h 605592"/>
                <a:gd name="connsiteX33" fmla="*/ 241122 w 606580"/>
                <a:gd name="connsiteY33" fmla="*/ 168697 h 605592"/>
                <a:gd name="connsiteX34" fmla="*/ 311502 w 606580"/>
                <a:gd name="connsiteY34" fmla="*/ 98530 h 605592"/>
                <a:gd name="connsiteX35" fmla="*/ 410109 w 606580"/>
                <a:gd name="connsiteY35"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580" h="605592">
                  <a:moveTo>
                    <a:pt x="46142" y="341782"/>
                  </a:moveTo>
                  <a:lnTo>
                    <a:pt x="46142" y="468218"/>
                  </a:lnTo>
                  <a:lnTo>
                    <a:pt x="251785" y="468218"/>
                  </a:lnTo>
                  <a:lnTo>
                    <a:pt x="251785" y="341782"/>
                  </a:lnTo>
                  <a:close/>
                  <a:moveTo>
                    <a:pt x="0" y="297010"/>
                  </a:moveTo>
                  <a:lnTo>
                    <a:pt x="297927" y="297010"/>
                  </a:lnTo>
                  <a:lnTo>
                    <a:pt x="297927" y="512433"/>
                  </a:lnTo>
                  <a:lnTo>
                    <a:pt x="197844" y="512433"/>
                  </a:lnTo>
                  <a:lnTo>
                    <a:pt x="207128" y="562860"/>
                  </a:lnTo>
                  <a:lnTo>
                    <a:pt x="237766" y="562860"/>
                  </a:lnTo>
                  <a:lnTo>
                    <a:pt x="237766" y="605592"/>
                  </a:lnTo>
                  <a:lnTo>
                    <a:pt x="60625" y="605592"/>
                  </a:lnTo>
                  <a:lnTo>
                    <a:pt x="60625" y="562860"/>
                  </a:lnTo>
                  <a:lnTo>
                    <a:pt x="90891" y="562860"/>
                  </a:lnTo>
                  <a:lnTo>
                    <a:pt x="100176" y="512433"/>
                  </a:lnTo>
                  <a:lnTo>
                    <a:pt x="0" y="512433"/>
                  </a:lnTo>
                  <a:close/>
                  <a:moveTo>
                    <a:pt x="440020" y="278733"/>
                  </a:moveTo>
                  <a:cubicBezTo>
                    <a:pt x="447634" y="278733"/>
                    <a:pt x="453483" y="285038"/>
                    <a:pt x="453483" y="292178"/>
                  </a:cubicBezTo>
                  <a:lnTo>
                    <a:pt x="453483" y="415781"/>
                  </a:lnTo>
                  <a:cubicBezTo>
                    <a:pt x="453947" y="423477"/>
                    <a:pt x="447634" y="429319"/>
                    <a:pt x="440484" y="429319"/>
                  </a:cubicBezTo>
                  <a:lnTo>
                    <a:pt x="354788" y="429319"/>
                  </a:lnTo>
                  <a:cubicBezTo>
                    <a:pt x="347174" y="429319"/>
                    <a:pt x="341325" y="423014"/>
                    <a:pt x="341325" y="415781"/>
                  </a:cubicBezTo>
                  <a:cubicBezTo>
                    <a:pt x="341325" y="408641"/>
                    <a:pt x="347639" y="402336"/>
                    <a:pt x="354788" y="402336"/>
                  </a:cubicBezTo>
                  <a:lnTo>
                    <a:pt x="426465" y="402336"/>
                  </a:lnTo>
                  <a:lnTo>
                    <a:pt x="426465" y="292178"/>
                  </a:lnTo>
                  <a:cubicBezTo>
                    <a:pt x="426465" y="284482"/>
                    <a:pt x="432778" y="278733"/>
                    <a:pt x="440020" y="278733"/>
                  </a:cubicBezTo>
                  <a:close/>
                  <a:moveTo>
                    <a:pt x="410109" y="0"/>
                  </a:moveTo>
                  <a:cubicBezTo>
                    <a:pt x="440935" y="0"/>
                    <a:pt x="468419" y="13996"/>
                    <a:pt x="485782" y="36057"/>
                  </a:cubicBezTo>
                  <a:cubicBezTo>
                    <a:pt x="508530" y="30495"/>
                    <a:pt x="531000" y="41247"/>
                    <a:pt x="542328" y="52185"/>
                  </a:cubicBezTo>
                  <a:cubicBezTo>
                    <a:pt x="554584" y="63771"/>
                    <a:pt x="562940" y="81197"/>
                    <a:pt x="562291" y="103350"/>
                  </a:cubicBezTo>
                  <a:cubicBezTo>
                    <a:pt x="588289" y="113917"/>
                    <a:pt x="606580" y="138943"/>
                    <a:pt x="606580" y="168697"/>
                  </a:cubicBezTo>
                  <a:cubicBezTo>
                    <a:pt x="606580" y="207627"/>
                    <a:pt x="574825" y="238864"/>
                    <a:pt x="536293" y="238864"/>
                  </a:cubicBezTo>
                  <a:lnTo>
                    <a:pt x="311502" y="238864"/>
                  </a:lnTo>
                  <a:cubicBezTo>
                    <a:pt x="272505" y="238864"/>
                    <a:pt x="241122" y="207627"/>
                    <a:pt x="241122" y="168697"/>
                  </a:cubicBezTo>
                  <a:cubicBezTo>
                    <a:pt x="241122" y="129767"/>
                    <a:pt x="272970" y="98530"/>
                    <a:pt x="311502" y="98530"/>
                  </a:cubicBezTo>
                  <a:cubicBezTo>
                    <a:pt x="311502" y="44213"/>
                    <a:pt x="355792" y="0"/>
                    <a:pt x="410109" y="0"/>
                  </a:cubicBezTo>
                  <a:close/>
                </a:path>
              </a:pathLst>
            </a:custGeom>
            <a:solidFill>
              <a:schemeClr val="bg1"/>
            </a:solidFill>
            <a:ln>
              <a:noFill/>
            </a:ln>
          </p:spPr>
        </p:sp>
      </p:grpSp>
      <p:sp>
        <p:nvSpPr>
          <p:cNvPr id="86" name="ïšļïďe">
            <a:extLst>
              <a:ext uri="{FF2B5EF4-FFF2-40B4-BE49-F238E27FC236}">
                <a16:creationId xmlns:a16="http://schemas.microsoft.com/office/drawing/2014/main" xmlns="" id="{FB41FAD4-0BA5-4580-B72E-A6BFF22F8784}"/>
              </a:ext>
            </a:extLst>
          </p:cNvPr>
          <p:cNvSpPr txBox="1"/>
          <p:nvPr/>
        </p:nvSpPr>
        <p:spPr bwMode="ltGray">
          <a:xfrm>
            <a:off x="835782" y="3295893"/>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ru-RU" sz="1200">
                <a:latin typeface="Huawei Sans" panose="020C0503030203020204" pitchFamily="34" charset="0"/>
              </a:rPr>
              <a:t>Ассоциация</a:t>
            </a:r>
          </a:p>
        </p:txBody>
      </p:sp>
      <p:grpSp>
        <p:nvGrpSpPr>
          <p:cNvPr id="87" name="组合 86"/>
          <p:cNvGrpSpPr/>
          <p:nvPr/>
        </p:nvGrpSpPr>
        <p:grpSpPr bwMode="ltGray">
          <a:xfrm>
            <a:off x="485526" y="3335249"/>
            <a:ext cx="360000" cy="360000"/>
            <a:chOff x="3086107" y="1253075"/>
            <a:chExt cx="532084" cy="532082"/>
          </a:xfrm>
        </p:grpSpPr>
        <p:sp>
          <p:nvSpPr>
            <p:cNvPr id="88" name="iṡ1ïdé">
              <a:extLst>
                <a:ext uri="{FF2B5EF4-FFF2-40B4-BE49-F238E27FC236}">
                  <a16:creationId xmlns:a16="http://schemas.microsoft.com/office/drawing/2014/main" xmlns="" id="{3FC487D0-A815-4107-8A36-7C156E98B5FA}"/>
                </a:ext>
              </a:extLst>
            </p:cNvPr>
            <p:cNvSpPr/>
            <p:nvPr/>
          </p:nvSpPr>
          <p:spPr bwMode="ltGray">
            <a:xfrm rot="10800000" flipV="1">
              <a:off x="3086107"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89" name="basic-rainbow_61924"/>
            <p:cNvSpPr>
              <a:spLocks noChangeAspect="1"/>
            </p:cNvSpPr>
            <p:nvPr/>
          </p:nvSpPr>
          <p:spPr bwMode="ltGray">
            <a:xfrm>
              <a:off x="3182722" y="1438186"/>
              <a:ext cx="339705" cy="180000"/>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540" h="2940">
                  <a:moveTo>
                    <a:pt x="2770" y="0"/>
                  </a:moveTo>
                  <a:cubicBezTo>
                    <a:pt x="1243" y="0"/>
                    <a:pt x="0" y="1243"/>
                    <a:pt x="0" y="2770"/>
                  </a:cubicBezTo>
                  <a:cubicBezTo>
                    <a:pt x="0" y="2864"/>
                    <a:pt x="76" y="2940"/>
                    <a:pt x="170" y="2940"/>
                  </a:cubicBezTo>
                  <a:lnTo>
                    <a:pt x="194" y="2940"/>
                  </a:lnTo>
                  <a:lnTo>
                    <a:pt x="1452" y="2940"/>
                  </a:lnTo>
                  <a:lnTo>
                    <a:pt x="1476" y="2940"/>
                  </a:lnTo>
                  <a:cubicBezTo>
                    <a:pt x="1570" y="2940"/>
                    <a:pt x="1646" y="2864"/>
                    <a:pt x="1646" y="2770"/>
                  </a:cubicBezTo>
                  <a:cubicBezTo>
                    <a:pt x="1646" y="2150"/>
                    <a:pt x="2151" y="1646"/>
                    <a:pt x="2770" y="1646"/>
                  </a:cubicBezTo>
                  <a:cubicBezTo>
                    <a:pt x="3390" y="1646"/>
                    <a:pt x="3894" y="2150"/>
                    <a:pt x="3894" y="2770"/>
                  </a:cubicBezTo>
                  <a:cubicBezTo>
                    <a:pt x="3894" y="2864"/>
                    <a:pt x="3970" y="2940"/>
                    <a:pt x="4064" y="2940"/>
                  </a:cubicBezTo>
                  <a:lnTo>
                    <a:pt x="4089" y="2940"/>
                  </a:lnTo>
                  <a:lnTo>
                    <a:pt x="5346" y="2940"/>
                  </a:lnTo>
                  <a:lnTo>
                    <a:pt x="5370" y="2940"/>
                  </a:lnTo>
                  <a:cubicBezTo>
                    <a:pt x="5464" y="2940"/>
                    <a:pt x="5540" y="2864"/>
                    <a:pt x="5540" y="2770"/>
                  </a:cubicBezTo>
                  <a:cubicBezTo>
                    <a:pt x="5540" y="1243"/>
                    <a:pt x="4298" y="0"/>
                    <a:pt x="2770" y="0"/>
                  </a:cubicBezTo>
                  <a:close/>
                  <a:moveTo>
                    <a:pt x="2770" y="341"/>
                  </a:moveTo>
                  <a:cubicBezTo>
                    <a:pt x="4053" y="341"/>
                    <a:pt x="5105" y="1339"/>
                    <a:pt x="5193" y="2600"/>
                  </a:cubicBezTo>
                  <a:lnTo>
                    <a:pt x="4909" y="2600"/>
                  </a:lnTo>
                  <a:cubicBezTo>
                    <a:pt x="4821" y="1496"/>
                    <a:pt x="3896" y="624"/>
                    <a:pt x="2770" y="624"/>
                  </a:cubicBezTo>
                  <a:cubicBezTo>
                    <a:pt x="1644" y="624"/>
                    <a:pt x="719" y="1496"/>
                    <a:pt x="632" y="2600"/>
                  </a:cubicBezTo>
                  <a:lnTo>
                    <a:pt x="347" y="2600"/>
                  </a:lnTo>
                  <a:cubicBezTo>
                    <a:pt x="435" y="1339"/>
                    <a:pt x="1488" y="341"/>
                    <a:pt x="2770" y="341"/>
                  </a:cubicBezTo>
                  <a:close/>
                  <a:moveTo>
                    <a:pt x="2770" y="1306"/>
                  </a:moveTo>
                  <a:cubicBezTo>
                    <a:pt x="2020" y="1306"/>
                    <a:pt x="1401" y="1872"/>
                    <a:pt x="1316" y="2600"/>
                  </a:cubicBezTo>
                  <a:lnTo>
                    <a:pt x="974" y="2600"/>
                  </a:lnTo>
                  <a:cubicBezTo>
                    <a:pt x="1060" y="1684"/>
                    <a:pt x="1832" y="965"/>
                    <a:pt x="2770" y="965"/>
                  </a:cubicBezTo>
                  <a:cubicBezTo>
                    <a:pt x="3708" y="965"/>
                    <a:pt x="4481" y="1684"/>
                    <a:pt x="4567" y="2600"/>
                  </a:cubicBezTo>
                  <a:lnTo>
                    <a:pt x="4224" y="2600"/>
                  </a:lnTo>
                  <a:cubicBezTo>
                    <a:pt x="4139" y="1872"/>
                    <a:pt x="3520" y="1306"/>
                    <a:pt x="2770" y="1306"/>
                  </a:cubicBezTo>
                  <a:close/>
                </a:path>
              </a:pathLst>
            </a:custGeom>
            <a:solidFill>
              <a:schemeClr val="bg1"/>
            </a:solidFill>
            <a:ln>
              <a:noFill/>
            </a:ln>
          </p:spPr>
        </p:sp>
      </p:grpSp>
      <p:grpSp>
        <p:nvGrpSpPr>
          <p:cNvPr id="90" name="组合 89"/>
          <p:cNvGrpSpPr/>
          <p:nvPr/>
        </p:nvGrpSpPr>
        <p:grpSpPr>
          <a:xfrm>
            <a:off x="485526" y="2520451"/>
            <a:ext cx="360000" cy="360000"/>
            <a:chOff x="485526" y="2520451"/>
            <a:chExt cx="360000" cy="360000"/>
          </a:xfrm>
        </p:grpSpPr>
        <p:sp>
          <p:nvSpPr>
            <p:cNvPr id="91" name="iṡ1ïdé">
              <a:extLst>
                <a:ext uri="{FF2B5EF4-FFF2-40B4-BE49-F238E27FC236}">
                  <a16:creationId xmlns:a16="http://schemas.microsoft.com/office/drawing/2014/main" xmlns="" id="{3FC487D0-A815-4107-8A36-7C156E98B5FA}"/>
                </a:ext>
              </a:extLst>
            </p:cNvPr>
            <p:cNvSpPr/>
            <p:nvPr/>
          </p:nvSpPr>
          <p:spPr bwMode="invGray">
            <a:xfrm rot="10800000" flipV="1">
              <a:off x="485526" y="2520451"/>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0B0F0"/>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dirty="0">
                <a:latin typeface="Huawei Sans" panose="020C0503030203020204" pitchFamily="34" charset="0"/>
              </a:endParaRPr>
            </a:p>
          </p:txBody>
        </p:sp>
        <p:sp>
          <p:nvSpPr>
            <p:cNvPr id="92" name="road_358611"/>
            <p:cNvSpPr>
              <a:spLocks noChangeAspect="1"/>
            </p:cNvSpPr>
            <p:nvPr/>
          </p:nvSpPr>
          <p:spPr bwMode="auto">
            <a:xfrm>
              <a:off x="550326" y="2585425"/>
              <a:ext cx="230400" cy="230052"/>
            </a:xfrm>
            <a:custGeom>
              <a:avLst/>
              <a:gdLst>
                <a:gd name="connsiteX0" fmla="*/ 303775 w 607639"/>
                <a:gd name="connsiteY0" fmla="*/ 535874 h 606722"/>
                <a:gd name="connsiteX1" fmla="*/ 313945 w 607639"/>
                <a:gd name="connsiteY1" fmla="*/ 546012 h 606722"/>
                <a:gd name="connsiteX2" fmla="*/ 313945 w 607639"/>
                <a:gd name="connsiteY2" fmla="*/ 556150 h 606722"/>
                <a:gd name="connsiteX3" fmla="*/ 303775 w 607639"/>
                <a:gd name="connsiteY3" fmla="*/ 566288 h 606722"/>
                <a:gd name="connsiteX4" fmla="*/ 293693 w 607639"/>
                <a:gd name="connsiteY4" fmla="*/ 556150 h 606722"/>
                <a:gd name="connsiteX5" fmla="*/ 293693 w 607639"/>
                <a:gd name="connsiteY5" fmla="*/ 546012 h 606722"/>
                <a:gd name="connsiteX6" fmla="*/ 303775 w 607639"/>
                <a:gd name="connsiteY6" fmla="*/ 535874 h 606722"/>
                <a:gd name="connsiteX7" fmla="*/ 303775 w 607639"/>
                <a:gd name="connsiteY7" fmla="*/ 475259 h 606722"/>
                <a:gd name="connsiteX8" fmla="*/ 313945 w 607639"/>
                <a:gd name="connsiteY8" fmla="*/ 485318 h 606722"/>
                <a:gd name="connsiteX9" fmla="*/ 313945 w 607639"/>
                <a:gd name="connsiteY9" fmla="*/ 505615 h 606722"/>
                <a:gd name="connsiteX10" fmla="*/ 303775 w 607639"/>
                <a:gd name="connsiteY10" fmla="*/ 515764 h 606722"/>
                <a:gd name="connsiteX11" fmla="*/ 293693 w 607639"/>
                <a:gd name="connsiteY11" fmla="*/ 505615 h 606722"/>
                <a:gd name="connsiteX12" fmla="*/ 293693 w 607639"/>
                <a:gd name="connsiteY12" fmla="*/ 485318 h 606722"/>
                <a:gd name="connsiteX13" fmla="*/ 303775 w 607639"/>
                <a:gd name="connsiteY13" fmla="*/ 475259 h 606722"/>
                <a:gd name="connsiteX14" fmla="*/ 269526 w 607639"/>
                <a:gd name="connsiteY14" fmla="*/ 419842 h 606722"/>
                <a:gd name="connsiteX15" fmla="*/ 303879 w 607639"/>
                <a:gd name="connsiteY15" fmla="*/ 424733 h 606722"/>
                <a:gd name="connsiteX16" fmla="*/ 306638 w 607639"/>
                <a:gd name="connsiteY16" fmla="*/ 424644 h 606722"/>
                <a:gd name="connsiteX17" fmla="*/ 316961 w 607639"/>
                <a:gd name="connsiteY17" fmla="*/ 434602 h 606722"/>
                <a:gd name="connsiteX18" fmla="*/ 307083 w 607639"/>
                <a:gd name="connsiteY18" fmla="*/ 444916 h 606722"/>
                <a:gd name="connsiteX19" fmla="*/ 303879 w 607639"/>
                <a:gd name="connsiteY19" fmla="*/ 444916 h 606722"/>
                <a:gd name="connsiteX20" fmla="*/ 263831 w 607639"/>
                <a:gd name="connsiteY20" fmla="*/ 439226 h 606722"/>
                <a:gd name="connsiteX21" fmla="*/ 256978 w 607639"/>
                <a:gd name="connsiteY21" fmla="*/ 426689 h 606722"/>
                <a:gd name="connsiteX22" fmla="*/ 269526 w 607639"/>
                <a:gd name="connsiteY22" fmla="*/ 419842 h 606722"/>
                <a:gd name="connsiteX23" fmla="*/ 405062 w 607639"/>
                <a:gd name="connsiteY23" fmla="*/ 387999 h 606722"/>
                <a:gd name="connsiteX24" fmla="*/ 405240 w 607639"/>
                <a:gd name="connsiteY24" fmla="*/ 402307 h 606722"/>
                <a:gd name="connsiteX25" fmla="*/ 370249 w 607639"/>
                <a:gd name="connsiteY25" fmla="*/ 428437 h 606722"/>
                <a:gd name="connsiteX26" fmla="*/ 356627 w 607639"/>
                <a:gd name="connsiteY26" fmla="*/ 424171 h 606722"/>
                <a:gd name="connsiteX27" fmla="*/ 360812 w 607639"/>
                <a:gd name="connsiteY27" fmla="*/ 410573 h 606722"/>
                <a:gd name="connsiteX28" fmla="*/ 390727 w 607639"/>
                <a:gd name="connsiteY28" fmla="*/ 388176 h 606722"/>
                <a:gd name="connsiteX29" fmla="*/ 405062 w 607639"/>
                <a:gd name="connsiteY29" fmla="*/ 387999 h 606722"/>
                <a:gd name="connsiteX30" fmla="*/ 183985 w 607639"/>
                <a:gd name="connsiteY30" fmla="*/ 358809 h 606722"/>
                <a:gd name="connsiteX31" fmla="*/ 197775 w 607639"/>
                <a:gd name="connsiteY31" fmla="*/ 362718 h 606722"/>
                <a:gd name="connsiteX32" fmla="*/ 220905 w 607639"/>
                <a:gd name="connsiteY32" fmla="*/ 392035 h 606722"/>
                <a:gd name="connsiteX33" fmla="*/ 221350 w 607639"/>
                <a:gd name="connsiteY33" fmla="*/ 406338 h 606722"/>
                <a:gd name="connsiteX34" fmla="*/ 207027 w 607639"/>
                <a:gd name="connsiteY34" fmla="*/ 406871 h 606722"/>
                <a:gd name="connsiteX35" fmla="*/ 180160 w 607639"/>
                <a:gd name="connsiteY35" fmla="*/ 372579 h 606722"/>
                <a:gd name="connsiteX36" fmla="*/ 183985 w 607639"/>
                <a:gd name="connsiteY36" fmla="*/ 358809 h 606722"/>
                <a:gd name="connsiteX37" fmla="*/ 546859 w 607639"/>
                <a:gd name="connsiteY37" fmla="*/ 293270 h 606722"/>
                <a:gd name="connsiteX38" fmla="*/ 556997 w 607639"/>
                <a:gd name="connsiteY38" fmla="*/ 293270 h 606722"/>
                <a:gd name="connsiteX39" fmla="*/ 567135 w 607639"/>
                <a:gd name="connsiteY39" fmla="*/ 303317 h 606722"/>
                <a:gd name="connsiteX40" fmla="*/ 556997 w 607639"/>
                <a:gd name="connsiteY40" fmla="*/ 313452 h 606722"/>
                <a:gd name="connsiteX41" fmla="*/ 546859 w 607639"/>
                <a:gd name="connsiteY41" fmla="*/ 313452 h 606722"/>
                <a:gd name="connsiteX42" fmla="*/ 536721 w 607639"/>
                <a:gd name="connsiteY42" fmla="*/ 303317 h 606722"/>
                <a:gd name="connsiteX43" fmla="*/ 546859 w 607639"/>
                <a:gd name="connsiteY43" fmla="*/ 293270 h 606722"/>
                <a:gd name="connsiteX44" fmla="*/ 486024 w 607639"/>
                <a:gd name="connsiteY44" fmla="*/ 293270 h 606722"/>
                <a:gd name="connsiteX45" fmla="*/ 506321 w 607639"/>
                <a:gd name="connsiteY45" fmla="*/ 293270 h 606722"/>
                <a:gd name="connsiteX46" fmla="*/ 516469 w 607639"/>
                <a:gd name="connsiteY46" fmla="*/ 303317 h 606722"/>
                <a:gd name="connsiteX47" fmla="*/ 506321 w 607639"/>
                <a:gd name="connsiteY47" fmla="*/ 313452 h 606722"/>
                <a:gd name="connsiteX48" fmla="*/ 486024 w 607639"/>
                <a:gd name="connsiteY48" fmla="*/ 313452 h 606722"/>
                <a:gd name="connsiteX49" fmla="*/ 475964 w 607639"/>
                <a:gd name="connsiteY49" fmla="*/ 303317 h 606722"/>
                <a:gd name="connsiteX50" fmla="*/ 486024 w 607639"/>
                <a:gd name="connsiteY50" fmla="*/ 293270 h 606722"/>
                <a:gd name="connsiteX51" fmla="*/ 101302 w 607639"/>
                <a:gd name="connsiteY51" fmla="*/ 293270 h 606722"/>
                <a:gd name="connsiteX52" fmla="*/ 121474 w 607639"/>
                <a:gd name="connsiteY52" fmla="*/ 293270 h 606722"/>
                <a:gd name="connsiteX53" fmla="*/ 131605 w 607639"/>
                <a:gd name="connsiteY53" fmla="*/ 303317 h 606722"/>
                <a:gd name="connsiteX54" fmla="*/ 121474 w 607639"/>
                <a:gd name="connsiteY54" fmla="*/ 313452 h 606722"/>
                <a:gd name="connsiteX55" fmla="*/ 101302 w 607639"/>
                <a:gd name="connsiteY55" fmla="*/ 313452 h 606722"/>
                <a:gd name="connsiteX56" fmla="*/ 91171 w 607639"/>
                <a:gd name="connsiteY56" fmla="*/ 303317 h 606722"/>
                <a:gd name="connsiteX57" fmla="*/ 101302 w 607639"/>
                <a:gd name="connsiteY57" fmla="*/ 293270 h 606722"/>
                <a:gd name="connsiteX58" fmla="*/ 50649 w 607639"/>
                <a:gd name="connsiteY58" fmla="*/ 293270 h 606722"/>
                <a:gd name="connsiteX59" fmla="*/ 60793 w 607639"/>
                <a:gd name="connsiteY59" fmla="*/ 293270 h 606722"/>
                <a:gd name="connsiteX60" fmla="*/ 70848 w 607639"/>
                <a:gd name="connsiteY60" fmla="*/ 303317 h 606722"/>
                <a:gd name="connsiteX61" fmla="*/ 60793 w 607639"/>
                <a:gd name="connsiteY61" fmla="*/ 313452 h 606722"/>
                <a:gd name="connsiteX62" fmla="*/ 50649 w 607639"/>
                <a:gd name="connsiteY62" fmla="*/ 313452 h 606722"/>
                <a:gd name="connsiteX63" fmla="*/ 40505 w 607639"/>
                <a:gd name="connsiteY63" fmla="*/ 303317 h 606722"/>
                <a:gd name="connsiteX64" fmla="*/ 50649 w 607639"/>
                <a:gd name="connsiteY64" fmla="*/ 293270 h 606722"/>
                <a:gd name="connsiteX65" fmla="*/ 433988 w 607639"/>
                <a:gd name="connsiteY65" fmla="*/ 281313 h 606722"/>
                <a:gd name="connsiteX66" fmla="*/ 445017 w 607639"/>
                <a:gd name="connsiteY66" fmla="*/ 290459 h 606722"/>
                <a:gd name="connsiteX67" fmla="*/ 445551 w 607639"/>
                <a:gd name="connsiteY67" fmla="*/ 303158 h 606722"/>
                <a:gd name="connsiteX68" fmla="*/ 445551 w 607639"/>
                <a:gd name="connsiteY68" fmla="*/ 303247 h 606722"/>
                <a:gd name="connsiteX69" fmla="*/ 445551 w 607639"/>
                <a:gd name="connsiteY69" fmla="*/ 303335 h 606722"/>
                <a:gd name="connsiteX70" fmla="*/ 438880 w 607639"/>
                <a:gd name="connsiteY70" fmla="*/ 346404 h 606722"/>
                <a:gd name="connsiteX71" fmla="*/ 426161 w 607639"/>
                <a:gd name="connsiteY71" fmla="*/ 352975 h 606722"/>
                <a:gd name="connsiteX72" fmla="*/ 419579 w 607639"/>
                <a:gd name="connsiteY72" fmla="*/ 340276 h 606722"/>
                <a:gd name="connsiteX73" fmla="*/ 425361 w 607639"/>
                <a:gd name="connsiteY73" fmla="*/ 303335 h 606722"/>
                <a:gd name="connsiteX74" fmla="*/ 425361 w 607639"/>
                <a:gd name="connsiteY74" fmla="*/ 303247 h 606722"/>
                <a:gd name="connsiteX75" fmla="*/ 425361 w 607639"/>
                <a:gd name="connsiteY75" fmla="*/ 303158 h 606722"/>
                <a:gd name="connsiteX76" fmla="*/ 424827 w 607639"/>
                <a:gd name="connsiteY76" fmla="*/ 292235 h 606722"/>
                <a:gd name="connsiteX77" fmla="*/ 433988 w 607639"/>
                <a:gd name="connsiteY77" fmla="*/ 281313 h 606722"/>
                <a:gd name="connsiteX78" fmla="*/ 179283 w 607639"/>
                <a:gd name="connsiteY78" fmla="*/ 259338 h 606722"/>
                <a:gd name="connsiteX79" fmla="*/ 186492 w 607639"/>
                <a:gd name="connsiteY79" fmla="*/ 271776 h 606722"/>
                <a:gd name="connsiteX80" fmla="*/ 182309 w 607639"/>
                <a:gd name="connsiteY80" fmla="*/ 303404 h 606722"/>
                <a:gd name="connsiteX81" fmla="*/ 182398 w 607639"/>
                <a:gd name="connsiteY81" fmla="*/ 308912 h 606722"/>
                <a:gd name="connsiteX82" fmla="*/ 172787 w 607639"/>
                <a:gd name="connsiteY82" fmla="*/ 319484 h 606722"/>
                <a:gd name="connsiteX83" fmla="*/ 162196 w 607639"/>
                <a:gd name="connsiteY83" fmla="*/ 309801 h 606722"/>
                <a:gd name="connsiteX84" fmla="*/ 162018 w 607639"/>
                <a:gd name="connsiteY84" fmla="*/ 303493 h 606722"/>
                <a:gd name="connsiteX85" fmla="*/ 166913 w 607639"/>
                <a:gd name="connsiteY85" fmla="*/ 266446 h 606722"/>
                <a:gd name="connsiteX86" fmla="*/ 179283 w 607639"/>
                <a:gd name="connsiteY86" fmla="*/ 259338 h 606722"/>
                <a:gd name="connsiteX87" fmla="*/ 303750 w 607639"/>
                <a:gd name="connsiteY87" fmla="*/ 232592 h 606722"/>
                <a:gd name="connsiteX88" fmla="*/ 232906 w 607639"/>
                <a:gd name="connsiteY88" fmla="*/ 303326 h 606722"/>
                <a:gd name="connsiteX89" fmla="*/ 303750 w 607639"/>
                <a:gd name="connsiteY89" fmla="*/ 374148 h 606722"/>
                <a:gd name="connsiteX90" fmla="*/ 374682 w 607639"/>
                <a:gd name="connsiteY90" fmla="*/ 303326 h 606722"/>
                <a:gd name="connsiteX91" fmla="*/ 303750 w 607639"/>
                <a:gd name="connsiteY91" fmla="*/ 232592 h 606722"/>
                <a:gd name="connsiteX92" fmla="*/ 303750 w 607639"/>
                <a:gd name="connsiteY92" fmla="*/ 212332 h 606722"/>
                <a:gd name="connsiteX93" fmla="*/ 394885 w 607639"/>
                <a:gd name="connsiteY93" fmla="*/ 303326 h 606722"/>
                <a:gd name="connsiteX94" fmla="*/ 303750 w 607639"/>
                <a:gd name="connsiteY94" fmla="*/ 394320 h 606722"/>
                <a:gd name="connsiteX95" fmla="*/ 212614 w 607639"/>
                <a:gd name="connsiteY95" fmla="*/ 303326 h 606722"/>
                <a:gd name="connsiteX96" fmla="*/ 303750 w 607639"/>
                <a:gd name="connsiteY96" fmla="*/ 212332 h 606722"/>
                <a:gd name="connsiteX97" fmla="*/ 395703 w 607639"/>
                <a:gd name="connsiteY97" fmla="*/ 195586 h 606722"/>
                <a:gd name="connsiteX98" fmla="*/ 424194 w 607639"/>
                <a:gd name="connsiteY98" fmla="*/ 228593 h 606722"/>
                <a:gd name="connsiteX99" fmla="*/ 420989 w 607639"/>
                <a:gd name="connsiteY99" fmla="*/ 242472 h 606722"/>
                <a:gd name="connsiteX100" fmla="*/ 407010 w 607639"/>
                <a:gd name="connsiteY100" fmla="*/ 239269 h 606722"/>
                <a:gd name="connsiteX101" fmla="*/ 382615 w 607639"/>
                <a:gd name="connsiteY101" fmla="*/ 210977 h 606722"/>
                <a:gd name="connsiteX102" fmla="*/ 381458 w 607639"/>
                <a:gd name="connsiteY102" fmla="*/ 196653 h 606722"/>
                <a:gd name="connsiteX103" fmla="*/ 395703 w 607639"/>
                <a:gd name="connsiteY103" fmla="*/ 195586 h 606722"/>
                <a:gd name="connsiteX104" fmla="*/ 231655 w 607639"/>
                <a:gd name="connsiteY104" fmla="*/ 181446 h 606722"/>
                <a:gd name="connsiteX105" fmla="*/ 245542 w 607639"/>
                <a:gd name="connsiteY105" fmla="*/ 185003 h 606722"/>
                <a:gd name="connsiteX106" fmla="*/ 241982 w 607639"/>
                <a:gd name="connsiteY106" fmla="*/ 198874 h 606722"/>
                <a:gd name="connsiteX107" fmla="*/ 213050 w 607639"/>
                <a:gd name="connsiteY107" fmla="*/ 222615 h 606722"/>
                <a:gd name="connsiteX108" fmla="*/ 198807 w 607639"/>
                <a:gd name="connsiteY108" fmla="*/ 223415 h 606722"/>
                <a:gd name="connsiteX109" fmla="*/ 197917 w 607639"/>
                <a:gd name="connsiteY109" fmla="*/ 209100 h 606722"/>
                <a:gd name="connsiteX110" fmla="*/ 231655 w 607639"/>
                <a:gd name="connsiteY110" fmla="*/ 181446 h 606722"/>
                <a:gd name="connsiteX111" fmla="*/ 303703 w 607639"/>
                <a:gd name="connsiteY111" fmla="*/ 161736 h 606722"/>
                <a:gd name="connsiteX112" fmla="*/ 337599 w 607639"/>
                <a:gd name="connsiteY112" fmla="*/ 165822 h 606722"/>
                <a:gd name="connsiteX113" fmla="*/ 345072 w 607639"/>
                <a:gd name="connsiteY113" fmla="*/ 178081 h 606722"/>
                <a:gd name="connsiteX114" fmla="*/ 332794 w 607639"/>
                <a:gd name="connsiteY114" fmla="*/ 185455 h 606722"/>
                <a:gd name="connsiteX115" fmla="*/ 303703 w 607639"/>
                <a:gd name="connsiteY115" fmla="*/ 181990 h 606722"/>
                <a:gd name="connsiteX116" fmla="*/ 295518 w 607639"/>
                <a:gd name="connsiteY116" fmla="*/ 182257 h 606722"/>
                <a:gd name="connsiteX117" fmla="*/ 284664 w 607639"/>
                <a:gd name="connsiteY117" fmla="*/ 172840 h 606722"/>
                <a:gd name="connsiteX118" fmla="*/ 294094 w 607639"/>
                <a:gd name="connsiteY118" fmla="*/ 162091 h 606722"/>
                <a:gd name="connsiteX119" fmla="*/ 303703 w 607639"/>
                <a:gd name="connsiteY119" fmla="*/ 161736 h 606722"/>
                <a:gd name="connsiteX120" fmla="*/ 303775 w 607639"/>
                <a:gd name="connsiteY120" fmla="*/ 91029 h 606722"/>
                <a:gd name="connsiteX121" fmla="*/ 313945 w 607639"/>
                <a:gd name="connsiteY121" fmla="*/ 101160 h 606722"/>
                <a:gd name="connsiteX122" fmla="*/ 313945 w 607639"/>
                <a:gd name="connsiteY122" fmla="*/ 121332 h 606722"/>
                <a:gd name="connsiteX123" fmla="*/ 303775 w 607639"/>
                <a:gd name="connsiteY123" fmla="*/ 131463 h 606722"/>
                <a:gd name="connsiteX124" fmla="*/ 293693 w 607639"/>
                <a:gd name="connsiteY124" fmla="*/ 121332 h 606722"/>
                <a:gd name="connsiteX125" fmla="*/ 293693 w 607639"/>
                <a:gd name="connsiteY125" fmla="*/ 101160 h 606722"/>
                <a:gd name="connsiteX126" fmla="*/ 303775 w 607639"/>
                <a:gd name="connsiteY126" fmla="*/ 91029 h 606722"/>
                <a:gd name="connsiteX127" fmla="*/ 303775 w 607639"/>
                <a:gd name="connsiteY127" fmla="*/ 40434 h 606722"/>
                <a:gd name="connsiteX128" fmla="*/ 313945 w 607639"/>
                <a:gd name="connsiteY128" fmla="*/ 50578 h 606722"/>
                <a:gd name="connsiteX129" fmla="*/ 313945 w 607639"/>
                <a:gd name="connsiteY129" fmla="*/ 60722 h 606722"/>
                <a:gd name="connsiteX130" fmla="*/ 303775 w 607639"/>
                <a:gd name="connsiteY130" fmla="*/ 70777 h 606722"/>
                <a:gd name="connsiteX131" fmla="*/ 293693 w 607639"/>
                <a:gd name="connsiteY131" fmla="*/ 60722 h 606722"/>
                <a:gd name="connsiteX132" fmla="*/ 293693 w 607639"/>
                <a:gd name="connsiteY132" fmla="*/ 50578 h 606722"/>
                <a:gd name="connsiteX133" fmla="*/ 303775 w 607639"/>
                <a:gd name="connsiteY133" fmla="*/ 40434 h 606722"/>
                <a:gd name="connsiteX134" fmla="*/ 243074 w 607639"/>
                <a:gd name="connsiteY134" fmla="*/ 20263 h 606722"/>
                <a:gd name="connsiteX135" fmla="*/ 243074 w 607639"/>
                <a:gd name="connsiteY135" fmla="*/ 142282 h 606722"/>
                <a:gd name="connsiteX136" fmla="*/ 236843 w 607639"/>
                <a:gd name="connsiteY136" fmla="*/ 144949 h 606722"/>
                <a:gd name="connsiteX137" fmla="*/ 145168 w 607639"/>
                <a:gd name="connsiteY137" fmla="*/ 236486 h 606722"/>
                <a:gd name="connsiteX138" fmla="*/ 142498 w 607639"/>
                <a:gd name="connsiteY138" fmla="*/ 242707 h 606722"/>
                <a:gd name="connsiteX139" fmla="*/ 20293 w 607639"/>
                <a:gd name="connsiteY139" fmla="*/ 242707 h 606722"/>
                <a:gd name="connsiteX140" fmla="*/ 20293 w 607639"/>
                <a:gd name="connsiteY140" fmla="*/ 364015 h 606722"/>
                <a:gd name="connsiteX141" fmla="*/ 142498 w 607639"/>
                <a:gd name="connsiteY141" fmla="*/ 364015 h 606722"/>
                <a:gd name="connsiteX142" fmla="*/ 145168 w 607639"/>
                <a:gd name="connsiteY142" fmla="*/ 370148 h 606722"/>
                <a:gd name="connsiteX143" fmla="*/ 236843 w 607639"/>
                <a:gd name="connsiteY143" fmla="*/ 461773 h 606722"/>
                <a:gd name="connsiteX144" fmla="*/ 243074 w 607639"/>
                <a:gd name="connsiteY144" fmla="*/ 464351 h 606722"/>
                <a:gd name="connsiteX145" fmla="*/ 243074 w 607639"/>
                <a:gd name="connsiteY145" fmla="*/ 586459 h 606722"/>
                <a:gd name="connsiteX146" fmla="*/ 364566 w 607639"/>
                <a:gd name="connsiteY146" fmla="*/ 586459 h 606722"/>
                <a:gd name="connsiteX147" fmla="*/ 364566 w 607639"/>
                <a:gd name="connsiteY147" fmla="*/ 464351 h 606722"/>
                <a:gd name="connsiteX148" fmla="*/ 370707 w 607639"/>
                <a:gd name="connsiteY148" fmla="*/ 461773 h 606722"/>
                <a:gd name="connsiteX149" fmla="*/ 462472 w 607639"/>
                <a:gd name="connsiteY149" fmla="*/ 370148 h 606722"/>
                <a:gd name="connsiteX150" fmla="*/ 465053 w 607639"/>
                <a:gd name="connsiteY150" fmla="*/ 364015 h 606722"/>
                <a:gd name="connsiteX151" fmla="*/ 587346 w 607639"/>
                <a:gd name="connsiteY151" fmla="*/ 364015 h 606722"/>
                <a:gd name="connsiteX152" fmla="*/ 587346 w 607639"/>
                <a:gd name="connsiteY152" fmla="*/ 242707 h 606722"/>
                <a:gd name="connsiteX153" fmla="*/ 465053 w 607639"/>
                <a:gd name="connsiteY153" fmla="*/ 242707 h 606722"/>
                <a:gd name="connsiteX154" fmla="*/ 462472 w 607639"/>
                <a:gd name="connsiteY154" fmla="*/ 236486 h 606722"/>
                <a:gd name="connsiteX155" fmla="*/ 370796 w 607639"/>
                <a:gd name="connsiteY155" fmla="*/ 144949 h 606722"/>
                <a:gd name="connsiteX156" fmla="*/ 364566 w 607639"/>
                <a:gd name="connsiteY156" fmla="*/ 142282 h 606722"/>
                <a:gd name="connsiteX157" fmla="*/ 364566 w 607639"/>
                <a:gd name="connsiteY157" fmla="*/ 20263 h 606722"/>
                <a:gd name="connsiteX158" fmla="*/ 222780 w 607639"/>
                <a:gd name="connsiteY158" fmla="*/ 0 h 606722"/>
                <a:gd name="connsiteX159" fmla="*/ 384859 w 607639"/>
                <a:gd name="connsiteY159" fmla="*/ 0 h 606722"/>
                <a:gd name="connsiteX160" fmla="*/ 384859 w 607639"/>
                <a:gd name="connsiteY160" fmla="*/ 129041 h 606722"/>
                <a:gd name="connsiteX161" fmla="*/ 478403 w 607639"/>
                <a:gd name="connsiteY161" fmla="*/ 222444 h 606722"/>
                <a:gd name="connsiteX162" fmla="*/ 607639 w 607639"/>
                <a:gd name="connsiteY162" fmla="*/ 222444 h 606722"/>
                <a:gd name="connsiteX163" fmla="*/ 607639 w 607639"/>
                <a:gd name="connsiteY163" fmla="*/ 384278 h 606722"/>
                <a:gd name="connsiteX164" fmla="*/ 478403 w 607639"/>
                <a:gd name="connsiteY164" fmla="*/ 384278 h 606722"/>
                <a:gd name="connsiteX165" fmla="*/ 384859 w 607639"/>
                <a:gd name="connsiteY165" fmla="*/ 477681 h 606722"/>
                <a:gd name="connsiteX166" fmla="*/ 384859 w 607639"/>
                <a:gd name="connsiteY166" fmla="*/ 606722 h 606722"/>
                <a:gd name="connsiteX167" fmla="*/ 222780 w 607639"/>
                <a:gd name="connsiteY167" fmla="*/ 606722 h 606722"/>
                <a:gd name="connsiteX168" fmla="*/ 222780 w 607639"/>
                <a:gd name="connsiteY168" fmla="*/ 477681 h 606722"/>
                <a:gd name="connsiteX169" fmla="*/ 129236 w 607639"/>
                <a:gd name="connsiteY169" fmla="*/ 384278 h 606722"/>
                <a:gd name="connsiteX170" fmla="*/ 0 w 607639"/>
                <a:gd name="connsiteY170" fmla="*/ 384278 h 606722"/>
                <a:gd name="connsiteX171" fmla="*/ 0 w 607639"/>
                <a:gd name="connsiteY171" fmla="*/ 222444 h 606722"/>
                <a:gd name="connsiteX172" fmla="*/ 129236 w 607639"/>
                <a:gd name="connsiteY172" fmla="*/ 222444 h 606722"/>
                <a:gd name="connsiteX173" fmla="*/ 222780 w 607639"/>
                <a:gd name="connsiteY173" fmla="*/ 129041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607639" h="606722">
                  <a:moveTo>
                    <a:pt x="303775" y="535874"/>
                  </a:moveTo>
                  <a:cubicBezTo>
                    <a:pt x="309395" y="535874"/>
                    <a:pt x="313945" y="540409"/>
                    <a:pt x="313945" y="546012"/>
                  </a:cubicBezTo>
                  <a:lnTo>
                    <a:pt x="313945" y="556150"/>
                  </a:lnTo>
                  <a:cubicBezTo>
                    <a:pt x="313945" y="561753"/>
                    <a:pt x="309395" y="566288"/>
                    <a:pt x="303775" y="566288"/>
                  </a:cubicBezTo>
                  <a:cubicBezTo>
                    <a:pt x="298154" y="566288"/>
                    <a:pt x="293693" y="561753"/>
                    <a:pt x="293693" y="556150"/>
                  </a:cubicBezTo>
                  <a:lnTo>
                    <a:pt x="293693" y="546012"/>
                  </a:lnTo>
                  <a:cubicBezTo>
                    <a:pt x="293693" y="540409"/>
                    <a:pt x="298154" y="535874"/>
                    <a:pt x="303775" y="535874"/>
                  </a:cubicBezTo>
                  <a:close/>
                  <a:moveTo>
                    <a:pt x="303775" y="475259"/>
                  </a:moveTo>
                  <a:cubicBezTo>
                    <a:pt x="309395" y="475259"/>
                    <a:pt x="313945" y="479710"/>
                    <a:pt x="313945" y="485318"/>
                  </a:cubicBezTo>
                  <a:lnTo>
                    <a:pt x="313945" y="505615"/>
                  </a:lnTo>
                  <a:cubicBezTo>
                    <a:pt x="313945" y="511224"/>
                    <a:pt x="309395" y="515764"/>
                    <a:pt x="303775" y="515764"/>
                  </a:cubicBezTo>
                  <a:cubicBezTo>
                    <a:pt x="298154" y="515764"/>
                    <a:pt x="293693" y="511224"/>
                    <a:pt x="293693" y="505615"/>
                  </a:cubicBezTo>
                  <a:lnTo>
                    <a:pt x="293693" y="485318"/>
                  </a:lnTo>
                  <a:cubicBezTo>
                    <a:pt x="293693" y="479710"/>
                    <a:pt x="298154" y="475259"/>
                    <a:pt x="303775" y="475259"/>
                  </a:cubicBezTo>
                  <a:close/>
                  <a:moveTo>
                    <a:pt x="269526" y="419842"/>
                  </a:moveTo>
                  <a:cubicBezTo>
                    <a:pt x="280562" y="423043"/>
                    <a:pt x="292042" y="424733"/>
                    <a:pt x="303879" y="424733"/>
                  </a:cubicBezTo>
                  <a:cubicBezTo>
                    <a:pt x="304769" y="424733"/>
                    <a:pt x="305659" y="424733"/>
                    <a:pt x="306638" y="424644"/>
                  </a:cubicBezTo>
                  <a:cubicBezTo>
                    <a:pt x="312155" y="424555"/>
                    <a:pt x="316783" y="429001"/>
                    <a:pt x="316961" y="434602"/>
                  </a:cubicBezTo>
                  <a:cubicBezTo>
                    <a:pt x="317050" y="440115"/>
                    <a:pt x="312689" y="444738"/>
                    <a:pt x="307083" y="444916"/>
                  </a:cubicBezTo>
                  <a:cubicBezTo>
                    <a:pt x="306015" y="444916"/>
                    <a:pt x="304947" y="444916"/>
                    <a:pt x="303879" y="444916"/>
                  </a:cubicBezTo>
                  <a:cubicBezTo>
                    <a:pt x="290173" y="444916"/>
                    <a:pt x="276735" y="442960"/>
                    <a:pt x="263831" y="439226"/>
                  </a:cubicBezTo>
                  <a:cubicBezTo>
                    <a:pt x="258402" y="437625"/>
                    <a:pt x="255376" y="432024"/>
                    <a:pt x="256978" y="426689"/>
                  </a:cubicBezTo>
                  <a:cubicBezTo>
                    <a:pt x="258491" y="421265"/>
                    <a:pt x="264187" y="418242"/>
                    <a:pt x="269526" y="419842"/>
                  </a:cubicBezTo>
                  <a:close/>
                  <a:moveTo>
                    <a:pt x="405062" y="387999"/>
                  </a:moveTo>
                  <a:cubicBezTo>
                    <a:pt x="409068" y="391909"/>
                    <a:pt x="409068" y="398308"/>
                    <a:pt x="405240" y="402307"/>
                  </a:cubicBezTo>
                  <a:cubicBezTo>
                    <a:pt x="395001" y="412706"/>
                    <a:pt x="383159" y="421504"/>
                    <a:pt x="370249" y="428437"/>
                  </a:cubicBezTo>
                  <a:cubicBezTo>
                    <a:pt x="365352" y="431014"/>
                    <a:pt x="359209" y="429148"/>
                    <a:pt x="356627" y="424171"/>
                  </a:cubicBezTo>
                  <a:cubicBezTo>
                    <a:pt x="353956" y="419283"/>
                    <a:pt x="355826" y="413150"/>
                    <a:pt x="360812" y="410573"/>
                  </a:cubicBezTo>
                  <a:cubicBezTo>
                    <a:pt x="371852" y="404618"/>
                    <a:pt x="381913" y="397064"/>
                    <a:pt x="390727" y="388176"/>
                  </a:cubicBezTo>
                  <a:cubicBezTo>
                    <a:pt x="394645" y="384177"/>
                    <a:pt x="401055" y="384088"/>
                    <a:pt x="405062" y="387999"/>
                  </a:cubicBezTo>
                  <a:close/>
                  <a:moveTo>
                    <a:pt x="183985" y="358809"/>
                  </a:moveTo>
                  <a:cubicBezTo>
                    <a:pt x="188878" y="356144"/>
                    <a:pt x="195017" y="357832"/>
                    <a:pt x="197775" y="362718"/>
                  </a:cubicBezTo>
                  <a:cubicBezTo>
                    <a:pt x="203913" y="373645"/>
                    <a:pt x="211742" y="383506"/>
                    <a:pt x="220905" y="392035"/>
                  </a:cubicBezTo>
                  <a:cubicBezTo>
                    <a:pt x="224997" y="395855"/>
                    <a:pt x="225175" y="402251"/>
                    <a:pt x="221350" y="406338"/>
                  </a:cubicBezTo>
                  <a:cubicBezTo>
                    <a:pt x="217524" y="410424"/>
                    <a:pt x="211119" y="410691"/>
                    <a:pt x="207027" y="406871"/>
                  </a:cubicBezTo>
                  <a:cubicBezTo>
                    <a:pt x="196351" y="396921"/>
                    <a:pt x="187277" y="385372"/>
                    <a:pt x="180160" y="372579"/>
                  </a:cubicBezTo>
                  <a:cubicBezTo>
                    <a:pt x="177402" y="367782"/>
                    <a:pt x="179092" y="361563"/>
                    <a:pt x="183985" y="358809"/>
                  </a:cubicBezTo>
                  <a:close/>
                  <a:moveTo>
                    <a:pt x="546859" y="293270"/>
                  </a:moveTo>
                  <a:lnTo>
                    <a:pt x="556997" y="293270"/>
                  </a:lnTo>
                  <a:cubicBezTo>
                    <a:pt x="562600" y="293270"/>
                    <a:pt x="567135" y="297715"/>
                    <a:pt x="567135" y="303317"/>
                  </a:cubicBezTo>
                  <a:cubicBezTo>
                    <a:pt x="567135" y="308918"/>
                    <a:pt x="562600" y="313452"/>
                    <a:pt x="556997" y="313452"/>
                  </a:cubicBezTo>
                  <a:lnTo>
                    <a:pt x="546859" y="313452"/>
                  </a:lnTo>
                  <a:cubicBezTo>
                    <a:pt x="541257" y="313452"/>
                    <a:pt x="536721" y="308918"/>
                    <a:pt x="536721" y="303317"/>
                  </a:cubicBezTo>
                  <a:cubicBezTo>
                    <a:pt x="536721" y="297804"/>
                    <a:pt x="541257" y="293270"/>
                    <a:pt x="546859" y="293270"/>
                  </a:cubicBezTo>
                  <a:close/>
                  <a:moveTo>
                    <a:pt x="486024" y="293270"/>
                  </a:moveTo>
                  <a:lnTo>
                    <a:pt x="506321" y="293270"/>
                  </a:lnTo>
                  <a:cubicBezTo>
                    <a:pt x="511929" y="293270"/>
                    <a:pt x="516469" y="297715"/>
                    <a:pt x="516469" y="303317"/>
                  </a:cubicBezTo>
                  <a:cubicBezTo>
                    <a:pt x="516469" y="308918"/>
                    <a:pt x="511929" y="313452"/>
                    <a:pt x="506321" y="313452"/>
                  </a:cubicBezTo>
                  <a:lnTo>
                    <a:pt x="486024" y="313452"/>
                  </a:lnTo>
                  <a:cubicBezTo>
                    <a:pt x="480415" y="313452"/>
                    <a:pt x="475964" y="308918"/>
                    <a:pt x="475964" y="303317"/>
                  </a:cubicBezTo>
                  <a:cubicBezTo>
                    <a:pt x="475964" y="297804"/>
                    <a:pt x="480415" y="293270"/>
                    <a:pt x="486024" y="293270"/>
                  </a:cubicBezTo>
                  <a:close/>
                  <a:moveTo>
                    <a:pt x="101302" y="293270"/>
                  </a:moveTo>
                  <a:lnTo>
                    <a:pt x="121474" y="293270"/>
                  </a:lnTo>
                  <a:cubicBezTo>
                    <a:pt x="127073" y="293270"/>
                    <a:pt x="131605" y="297715"/>
                    <a:pt x="131605" y="303317"/>
                  </a:cubicBezTo>
                  <a:cubicBezTo>
                    <a:pt x="131605" y="308918"/>
                    <a:pt x="127073" y="313452"/>
                    <a:pt x="121474" y="313452"/>
                  </a:cubicBezTo>
                  <a:lnTo>
                    <a:pt x="101302" y="313452"/>
                  </a:lnTo>
                  <a:cubicBezTo>
                    <a:pt x="95703" y="313452"/>
                    <a:pt x="91171" y="308918"/>
                    <a:pt x="91171" y="303317"/>
                  </a:cubicBezTo>
                  <a:cubicBezTo>
                    <a:pt x="91171" y="297804"/>
                    <a:pt x="95703" y="293270"/>
                    <a:pt x="101302" y="293270"/>
                  </a:cubicBezTo>
                  <a:close/>
                  <a:moveTo>
                    <a:pt x="50649" y="293270"/>
                  </a:moveTo>
                  <a:lnTo>
                    <a:pt x="60793" y="293270"/>
                  </a:lnTo>
                  <a:cubicBezTo>
                    <a:pt x="66399" y="293270"/>
                    <a:pt x="70848" y="297715"/>
                    <a:pt x="70848" y="303317"/>
                  </a:cubicBezTo>
                  <a:cubicBezTo>
                    <a:pt x="70848" y="308918"/>
                    <a:pt x="66399" y="313452"/>
                    <a:pt x="60793" y="313452"/>
                  </a:cubicBezTo>
                  <a:lnTo>
                    <a:pt x="50649" y="313452"/>
                  </a:lnTo>
                  <a:cubicBezTo>
                    <a:pt x="45043" y="313452"/>
                    <a:pt x="40505" y="308918"/>
                    <a:pt x="40505" y="303317"/>
                  </a:cubicBezTo>
                  <a:cubicBezTo>
                    <a:pt x="40505" y="297804"/>
                    <a:pt x="45043" y="293270"/>
                    <a:pt x="50649" y="293270"/>
                  </a:cubicBezTo>
                  <a:close/>
                  <a:moveTo>
                    <a:pt x="433988" y="281313"/>
                  </a:moveTo>
                  <a:cubicBezTo>
                    <a:pt x="439592" y="280780"/>
                    <a:pt x="444484" y="284865"/>
                    <a:pt x="445017" y="290459"/>
                  </a:cubicBezTo>
                  <a:cubicBezTo>
                    <a:pt x="445373" y="294633"/>
                    <a:pt x="445551" y="298895"/>
                    <a:pt x="445551" y="303158"/>
                  </a:cubicBezTo>
                  <a:cubicBezTo>
                    <a:pt x="445551" y="303158"/>
                    <a:pt x="445551" y="303247"/>
                    <a:pt x="445551" y="303247"/>
                  </a:cubicBezTo>
                  <a:cubicBezTo>
                    <a:pt x="445551" y="303247"/>
                    <a:pt x="445551" y="303335"/>
                    <a:pt x="445551" y="303335"/>
                  </a:cubicBezTo>
                  <a:cubicBezTo>
                    <a:pt x="445551" y="318076"/>
                    <a:pt x="443327" y="332551"/>
                    <a:pt x="438880" y="346404"/>
                  </a:cubicBezTo>
                  <a:cubicBezTo>
                    <a:pt x="437190" y="351732"/>
                    <a:pt x="431498" y="354662"/>
                    <a:pt x="426161" y="352975"/>
                  </a:cubicBezTo>
                  <a:cubicBezTo>
                    <a:pt x="420824" y="351199"/>
                    <a:pt x="417889" y="345516"/>
                    <a:pt x="419579" y="340276"/>
                  </a:cubicBezTo>
                  <a:cubicBezTo>
                    <a:pt x="423404" y="328466"/>
                    <a:pt x="425361" y="316034"/>
                    <a:pt x="425361" y="303335"/>
                  </a:cubicBezTo>
                  <a:cubicBezTo>
                    <a:pt x="425361" y="303335"/>
                    <a:pt x="425361" y="303335"/>
                    <a:pt x="425361" y="303247"/>
                  </a:cubicBezTo>
                  <a:cubicBezTo>
                    <a:pt x="425361" y="303247"/>
                    <a:pt x="425361" y="303247"/>
                    <a:pt x="425361" y="303158"/>
                  </a:cubicBezTo>
                  <a:cubicBezTo>
                    <a:pt x="425361" y="299517"/>
                    <a:pt x="425183" y="295876"/>
                    <a:pt x="424827" y="292235"/>
                  </a:cubicBezTo>
                  <a:cubicBezTo>
                    <a:pt x="424293" y="286730"/>
                    <a:pt x="428474" y="281846"/>
                    <a:pt x="433988" y="281313"/>
                  </a:cubicBezTo>
                  <a:close/>
                  <a:moveTo>
                    <a:pt x="179283" y="259338"/>
                  </a:moveTo>
                  <a:cubicBezTo>
                    <a:pt x="184712" y="260760"/>
                    <a:pt x="187916" y="266357"/>
                    <a:pt x="186492" y="271776"/>
                  </a:cubicBezTo>
                  <a:cubicBezTo>
                    <a:pt x="183733" y="281993"/>
                    <a:pt x="182309" y="292565"/>
                    <a:pt x="182309" y="303404"/>
                  </a:cubicBezTo>
                  <a:cubicBezTo>
                    <a:pt x="182309" y="305270"/>
                    <a:pt x="182309" y="307046"/>
                    <a:pt x="182398" y="308912"/>
                  </a:cubicBezTo>
                  <a:cubicBezTo>
                    <a:pt x="182665" y="314509"/>
                    <a:pt x="178393" y="319218"/>
                    <a:pt x="172787" y="319484"/>
                  </a:cubicBezTo>
                  <a:cubicBezTo>
                    <a:pt x="167180" y="319662"/>
                    <a:pt x="162463" y="315398"/>
                    <a:pt x="162196" y="309801"/>
                  </a:cubicBezTo>
                  <a:cubicBezTo>
                    <a:pt x="162107" y="307668"/>
                    <a:pt x="162018" y="305536"/>
                    <a:pt x="162018" y="303493"/>
                  </a:cubicBezTo>
                  <a:cubicBezTo>
                    <a:pt x="162018" y="290788"/>
                    <a:pt x="163709" y="278439"/>
                    <a:pt x="166913" y="266446"/>
                  </a:cubicBezTo>
                  <a:cubicBezTo>
                    <a:pt x="168337" y="261115"/>
                    <a:pt x="173944" y="257917"/>
                    <a:pt x="179283" y="259338"/>
                  </a:cubicBezTo>
                  <a:close/>
                  <a:moveTo>
                    <a:pt x="303750" y="232592"/>
                  </a:moveTo>
                  <a:cubicBezTo>
                    <a:pt x="264679" y="232592"/>
                    <a:pt x="232906" y="264316"/>
                    <a:pt x="232906" y="303326"/>
                  </a:cubicBezTo>
                  <a:cubicBezTo>
                    <a:pt x="232906" y="342425"/>
                    <a:pt x="264679" y="374148"/>
                    <a:pt x="303750" y="374148"/>
                  </a:cubicBezTo>
                  <a:cubicBezTo>
                    <a:pt x="342909" y="374148"/>
                    <a:pt x="374682" y="342425"/>
                    <a:pt x="374682" y="303326"/>
                  </a:cubicBezTo>
                  <a:cubicBezTo>
                    <a:pt x="374682" y="264316"/>
                    <a:pt x="342909" y="232592"/>
                    <a:pt x="303750" y="232592"/>
                  </a:cubicBezTo>
                  <a:close/>
                  <a:moveTo>
                    <a:pt x="303750" y="212332"/>
                  </a:moveTo>
                  <a:cubicBezTo>
                    <a:pt x="354123" y="212332"/>
                    <a:pt x="394885" y="253119"/>
                    <a:pt x="394885" y="303326"/>
                  </a:cubicBezTo>
                  <a:cubicBezTo>
                    <a:pt x="394885" y="353622"/>
                    <a:pt x="354123" y="394320"/>
                    <a:pt x="303750" y="394320"/>
                  </a:cubicBezTo>
                  <a:cubicBezTo>
                    <a:pt x="253465" y="394320"/>
                    <a:pt x="212614" y="353622"/>
                    <a:pt x="212614" y="303326"/>
                  </a:cubicBezTo>
                  <a:cubicBezTo>
                    <a:pt x="212614" y="253119"/>
                    <a:pt x="253465" y="212332"/>
                    <a:pt x="303750" y="212332"/>
                  </a:cubicBezTo>
                  <a:close/>
                  <a:moveTo>
                    <a:pt x="395703" y="195586"/>
                  </a:moveTo>
                  <a:cubicBezTo>
                    <a:pt x="406832" y="205016"/>
                    <a:pt x="416448" y="216137"/>
                    <a:pt x="424194" y="228593"/>
                  </a:cubicBezTo>
                  <a:cubicBezTo>
                    <a:pt x="427132" y="233308"/>
                    <a:pt x="425708" y="239536"/>
                    <a:pt x="420989" y="242472"/>
                  </a:cubicBezTo>
                  <a:cubicBezTo>
                    <a:pt x="416181" y="245497"/>
                    <a:pt x="409949" y="243985"/>
                    <a:pt x="407010" y="239269"/>
                  </a:cubicBezTo>
                  <a:cubicBezTo>
                    <a:pt x="400333" y="228682"/>
                    <a:pt x="392142" y="219073"/>
                    <a:pt x="382615" y="210977"/>
                  </a:cubicBezTo>
                  <a:cubicBezTo>
                    <a:pt x="378341" y="207330"/>
                    <a:pt x="377807" y="200924"/>
                    <a:pt x="381458" y="196653"/>
                  </a:cubicBezTo>
                  <a:cubicBezTo>
                    <a:pt x="385019" y="192472"/>
                    <a:pt x="391429" y="191938"/>
                    <a:pt x="395703" y="195586"/>
                  </a:cubicBezTo>
                  <a:close/>
                  <a:moveTo>
                    <a:pt x="231655" y="181446"/>
                  </a:moveTo>
                  <a:cubicBezTo>
                    <a:pt x="236462" y="178601"/>
                    <a:pt x="242694" y="180202"/>
                    <a:pt x="245542" y="185003"/>
                  </a:cubicBezTo>
                  <a:cubicBezTo>
                    <a:pt x="248391" y="189805"/>
                    <a:pt x="246789" y="196029"/>
                    <a:pt x="241982" y="198874"/>
                  </a:cubicBezTo>
                  <a:cubicBezTo>
                    <a:pt x="231210" y="205187"/>
                    <a:pt x="221418" y="213279"/>
                    <a:pt x="213050" y="222615"/>
                  </a:cubicBezTo>
                  <a:cubicBezTo>
                    <a:pt x="209311" y="226794"/>
                    <a:pt x="202902" y="227150"/>
                    <a:pt x="198807" y="223415"/>
                  </a:cubicBezTo>
                  <a:cubicBezTo>
                    <a:pt x="194623" y="219681"/>
                    <a:pt x="194267" y="213279"/>
                    <a:pt x="197917" y="209100"/>
                  </a:cubicBezTo>
                  <a:cubicBezTo>
                    <a:pt x="207709" y="198252"/>
                    <a:pt x="219015" y="188915"/>
                    <a:pt x="231655" y="181446"/>
                  </a:cubicBezTo>
                  <a:close/>
                  <a:moveTo>
                    <a:pt x="303703" y="161736"/>
                  </a:moveTo>
                  <a:cubicBezTo>
                    <a:pt x="315268" y="161736"/>
                    <a:pt x="326656" y="163157"/>
                    <a:pt x="337599" y="165822"/>
                  </a:cubicBezTo>
                  <a:cubicBezTo>
                    <a:pt x="343025" y="167155"/>
                    <a:pt x="346406" y="172663"/>
                    <a:pt x="345072" y="178081"/>
                  </a:cubicBezTo>
                  <a:cubicBezTo>
                    <a:pt x="343737" y="183500"/>
                    <a:pt x="338221" y="186787"/>
                    <a:pt x="332794" y="185455"/>
                  </a:cubicBezTo>
                  <a:cubicBezTo>
                    <a:pt x="323364" y="183145"/>
                    <a:pt x="313667" y="181990"/>
                    <a:pt x="303703" y="181990"/>
                  </a:cubicBezTo>
                  <a:cubicBezTo>
                    <a:pt x="300945" y="181990"/>
                    <a:pt x="298187" y="182079"/>
                    <a:pt x="295518" y="182257"/>
                  </a:cubicBezTo>
                  <a:cubicBezTo>
                    <a:pt x="289913" y="182612"/>
                    <a:pt x="285109" y="178437"/>
                    <a:pt x="284664" y="172840"/>
                  </a:cubicBezTo>
                  <a:cubicBezTo>
                    <a:pt x="284308" y="167333"/>
                    <a:pt x="288578" y="162447"/>
                    <a:pt x="294094" y="162091"/>
                  </a:cubicBezTo>
                  <a:cubicBezTo>
                    <a:pt x="297297" y="161914"/>
                    <a:pt x="300500" y="161736"/>
                    <a:pt x="303703" y="161736"/>
                  </a:cubicBezTo>
                  <a:close/>
                  <a:moveTo>
                    <a:pt x="303775" y="91029"/>
                  </a:moveTo>
                  <a:cubicBezTo>
                    <a:pt x="309395" y="91029"/>
                    <a:pt x="313945" y="95561"/>
                    <a:pt x="313945" y="101160"/>
                  </a:cubicBezTo>
                  <a:lnTo>
                    <a:pt x="313945" y="121332"/>
                  </a:lnTo>
                  <a:cubicBezTo>
                    <a:pt x="313945" y="126931"/>
                    <a:pt x="309395" y="131463"/>
                    <a:pt x="303775" y="131463"/>
                  </a:cubicBezTo>
                  <a:cubicBezTo>
                    <a:pt x="298154" y="131463"/>
                    <a:pt x="293693" y="126931"/>
                    <a:pt x="293693" y="121332"/>
                  </a:cubicBezTo>
                  <a:lnTo>
                    <a:pt x="293693" y="101160"/>
                  </a:lnTo>
                  <a:cubicBezTo>
                    <a:pt x="293693" y="95561"/>
                    <a:pt x="298154" y="91029"/>
                    <a:pt x="303775" y="91029"/>
                  </a:cubicBezTo>
                  <a:close/>
                  <a:moveTo>
                    <a:pt x="303775" y="40434"/>
                  </a:moveTo>
                  <a:cubicBezTo>
                    <a:pt x="309395" y="40434"/>
                    <a:pt x="313945" y="44972"/>
                    <a:pt x="313945" y="50578"/>
                  </a:cubicBezTo>
                  <a:lnTo>
                    <a:pt x="313945" y="60722"/>
                  </a:lnTo>
                  <a:cubicBezTo>
                    <a:pt x="313945" y="66328"/>
                    <a:pt x="309395" y="70777"/>
                    <a:pt x="303775" y="70777"/>
                  </a:cubicBezTo>
                  <a:cubicBezTo>
                    <a:pt x="298154" y="70777"/>
                    <a:pt x="293693" y="66328"/>
                    <a:pt x="293693" y="60722"/>
                  </a:cubicBezTo>
                  <a:lnTo>
                    <a:pt x="293693" y="50578"/>
                  </a:lnTo>
                  <a:cubicBezTo>
                    <a:pt x="293693" y="44972"/>
                    <a:pt x="298154" y="40434"/>
                    <a:pt x="303775" y="40434"/>
                  </a:cubicBezTo>
                  <a:close/>
                  <a:moveTo>
                    <a:pt x="243074" y="20263"/>
                  </a:moveTo>
                  <a:lnTo>
                    <a:pt x="243074" y="142282"/>
                  </a:lnTo>
                  <a:lnTo>
                    <a:pt x="236843" y="144949"/>
                  </a:lnTo>
                  <a:cubicBezTo>
                    <a:pt x="195634" y="162367"/>
                    <a:pt x="162613" y="195338"/>
                    <a:pt x="145168" y="236486"/>
                  </a:cubicBezTo>
                  <a:lnTo>
                    <a:pt x="142498" y="242707"/>
                  </a:lnTo>
                  <a:lnTo>
                    <a:pt x="20293" y="242707"/>
                  </a:lnTo>
                  <a:lnTo>
                    <a:pt x="20293" y="364015"/>
                  </a:lnTo>
                  <a:lnTo>
                    <a:pt x="142498" y="364015"/>
                  </a:lnTo>
                  <a:lnTo>
                    <a:pt x="145168" y="370148"/>
                  </a:lnTo>
                  <a:cubicBezTo>
                    <a:pt x="162613" y="411384"/>
                    <a:pt x="195634" y="444355"/>
                    <a:pt x="236843" y="461773"/>
                  </a:cubicBezTo>
                  <a:lnTo>
                    <a:pt x="243074" y="464351"/>
                  </a:lnTo>
                  <a:lnTo>
                    <a:pt x="243074" y="586459"/>
                  </a:lnTo>
                  <a:lnTo>
                    <a:pt x="364566" y="586459"/>
                  </a:lnTo>
                  <a:lnTo>
                    <a:pt x="364566" y="464351"/>
                  </a:lnTo>
                  <a:lnTo>
                    <a:pt x="370707" y="461773"/>
                  </a:lnTo>
                  <a:cubicBezTo>
                    <a:pt x="412006" y="444355"/>
                    <a:pt x="445027" y="411384"/>
                    <a:pt x="462472" y="370148"/>
                  </a:cubicBezTo>
                  <a:lnTo>
                    <a:pt x="465053" y="364015"/>
                  </a:lnTo>
                  <a:lnTo>
                    <a:pt x="587346" y="364015"/>
                  </a:lnTo>
                  <a:lnTo>
                    <a:pt x="587346" y="242707"/>
                  </a:lnTo>
                  <a:lnTo>
                    <a:pt x="465053" y="242707"/>
                  </a:lnTo>
                  <a:lnTo>
                    <a:pt x="462472" y="236486"/>
                  </a:lnTo>
                  <a:cubicBezTo>
                    <a:pt x="445027" y="195338"/>
                    <a:pt x="412006" y="162367"/>
                    <a:pt x="370796" y="144949"/>
                  </a:cubicBezTo>
                  <a:lnTo>
                    <a:pt x="364566" y="142282"/>
                  </a:lnTo>
                  <a:lnTo>
                    <a:pt x="364566" y="20263"/>
                  </a:lnTo>
                  <a:close/>
                  <a:moveTo>
                    <a:pt x="222780" y="0"/>
                  </a:moveTo>
                  <a:lnTo>
                    <a:pt x="384859" y="0"/>
                  </a:lnTo>
                  <a:lnTo>
                    <a:pt x="384859" y="129041"/>
                  </a:lnTo>
                  <a:cubicBezTo>
                    <a:pt x="425979" y="148148"/>
                    <a:pt x="459267" y="181386"/>
                    <a:pt x="478403" y="222444"/>
                  </a:cubicBezTo>
                  <a:lnTo>
                    <a:pt x="607639" y="222444"/>
                  </a:lnTo>
                  <a:lnTo>
                    <a:pt x="607639" y="384278"/>
                  </a:lnTo>
                  <a:lnTo>
                    <a:pt x="478403" y="384278"/>
                  </a:lnTo>
                  <a:cubicBezTo>
                    <a:pt x="459267" y="425336"/>
                    <a:pt x="425979" y="458574"/>
                    <a:pt x="384859" y="477681"/>
                  </a:cubicBezTo>
                  <a:lnTo>
                    <a:pt x="384859" y="606722"/>
                  </a:lnTo>
                  <a:lnTo>
                    <a:pt x="222780" y="606722"/>
                  </a:lnTo>
                  <a:lnTo>
                    <a:pt x="222780" y="477681"/>
                  </a:lnTo>
                  <a:cubicBezTo>
                    <a:pt x="181660" y="458574"/>
                    <a:pt x="148372" y="425336"/>
                    <a:pt x="129236" y="384278"/>
                  </a:cubicBezTo>
                  <a:lnTo>
                    <a:pt x="0" y="384278"/>
                  </a:lnTo>
                  <a:lnTo>
                    <a:pt x="0" y="222444"/>
                  </a:lnTo>
                  <a:lnTo>
                    <a:pt x="129236" y="222444"/>
                  </a:lnTo>
                  <a:cubicBezTo>
                    <a:pt x="148372" y="181386"/>
                    <a:pt x="181660" y="148148"/>
                    <a:pt x="222780" y="129041"/>
                  </a:cubicBezTo>
                  <a:close/>
                </a:path>
              </a:pathLst>
            </a:custGeom>
            <a:solidFill>
              <a:schemeClr val="bg1"/>
            </a:solidFill>
            <a:ln>
              <a:noFill/>
            </a:ln>
          </p:spPr>
        </p:sp>
      </p:grpSp>
      <p:sp>
        <p:nvSpPr>
          <p:cNvPr id="93" name="五边形 92"/>
          <p:cNvSpPr/>
          <p:nvPr/>
        </p:nvSpPr>
        <p:spPr bwMode="auto">
          <a:xfrm>
            <a:off x="8148115" y="122424"/>
            <a:ext cx="900100" cy="284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Подключение AP</a:t>
            </a:r>
          </a:p>
        </p:txBody>
      </p:sp>
      <p:sp>
        <p:nvSpPr>
          <p:cNvPr id="94" name="燕尾形 93"/>
          <p:cNvSpPr/>
          <p:nvPr/>
        </p:nvSpPr>
        <p:spPr bwMode="auto">
          <a:xfrm>
            <a:off x="8964285"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Передача конфигурации</a:t>
            </a:r>
          </a:p>
        </p:txBody>
      </p:sp>
      <p:sp>
        <p:nvSpPr>
          <p:cNvPr id="95" name="燕尾形 94"/>
          <p:cNvSpPr/>
          <p:nvPr/>
        </p:nvSpPr>
        <p:spPr bwMode="auto">
          <a:xfrm>
            <a:off x="9960355" y="122424"/>
            <a:ext cx="1080000" cy="284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b="1">
                <a:solidFill>
                  <a:srgbClr val="FFFFFF"/>
                </a:solidFill>
                <a:latin typeface="Huawei Sans" panose="020C0503030203020204" pitchFamily="34" charset="0"/>
              </a:rPr>
              <a:t>Подключение STA</a:t>
            </a:r>
          </a:p>
        </p:txBody>
      </p:sp>
      <p:sp>
        <p:nvSpPr>
          <p:cNvPr id="96" name="燕尾形 95"/>
          <p:cNvSpPr/>
          <p:nvPr/>
        </p:nvSpPr>
        <p:spPr bwMode="auto">
          <a:xfrm>
            <a:off x="10956425"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Передача данных</a:t>
            </a:r>
          </a:p>
        </p:txBody>
      </p:sp>
    </p:spTree>
    <p:extLst>
      <p:ext uri="{BB962C8B-B14F-4D97-AF65-F5344CB8AC3E}">
        <p14:creationId xmlns:p14="http://schemas.microsoft.com/office/powerpoint/2010/main" val="184476925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占位符 13"/>
          <p:cNvSpPr>
            <a:spLocks noGrp="1"/>
          </p:cNvSpPr>
          <p:nvPr>
            <p:ph type="body" sz="quarter" idx="10"/>
          </p:nvPr>
        </p:nvSpPr>
        <p:spPr>
          <a:xfrm>
            <a:off x="2782888" y="1139184"/>
            <a:ext cx="8975164" cy="4680000"/>
          </a:xfrm>
        </p:spPr>
        <p:txBody>
          <a:bodyPr/>
          <a:lstStyle/>
          <a:p>
            <a:r>
              <a:rPr lang="ru-RU" sz="1800" dirty="0"/>
              <a:t>После завершения аутентификации канала STA инициирует согласование услуг связи, используя пакеты ассоциации. </a:t>
            </a:r>
          </a:p>
          <a:p>
            <a:r>
              <a:rPr lang="ru-RU" sz="1800" dirty="0"/>
              <a:t>Процесс ассоциации STA на самом деле является процессом согласования услуг связи, во время которого согласовываются поддерживаемая скорость, канал и другие параметры.</a:t>
            </a:r>
          </a:p>
        </p:txBody>
      </p:sp>
      <p:sp>
        <p:nvSpPr>
          <p:cNvPr id="2" name="标题 1"/>
          <p:cNvSpPr>
            <a:spLocks noGrp="1"/>
          </p:cNvSpPr>
          <p:nvPr>
            <p:ph type="title"/>
          </p:nvPr>
        </p:nvSpPr>
        <p:spPr/>
        <p:txBody>
          <a:bodyPr/>
          <a:lstStyle/>
          <a:p>
            <a:r>
              <a:rPr lang="ru-RU"/>
              <a:t>Ассоциация</a:t>
            </a:r>
          </a:p>
        </p:txBody>
      </p:sp>
      <p:grpSp>
        <p:nvGrpSpPr>
          <p:cNvPr id="11" name="组合 10"/>
          <p:cNvGrpSpPr/>
          <p:nvPr/>
        </p:nvGrpSpPr>
        <p:grpSpPr>
          <a:xfrm>
            <a:off x="3937239" y="3250105"/>
            <a:ext cx="5869941" cy="2488633"/>
            <a:chOff x="3130876" y="2101026"/>
            <a:chExt cx="5869941" cy="2488633"/>
          </a:xfrm>
        </p:grpSpPr>
        <p:sp>
          <p:nvSpPr>
            <p:cNvPr id="59" name="Text Box 9"/>
            <p:cNvSpPr txBox="1">
              <a:spLocks noChangeArrowheads="1"/>
            </p:cNvSpPr>
            <p:nvPr/>
          </p:nvSpPr>
          <p:spPr bwMode="auto">
            <a:xfrm>
              <a:off x="6387532" y="3584964"/>
              <a:ext cx="2292817" cy="307777"/>
            </a:xfrm>
            <a:prstGeom prst="rect">
              <a:avLst/>
            </a:prstGeom>
            <a:noFill/>
            <a:ln w="9525">
              <a:noFill/>
              <a:miter lim="800000"/>
              <a:headEnd/>
              <a:tailEnd/>
            </a:ln>
          </p:spPr>
          <p:txBody>
            <a:bodyPr wrap="square">
              <a:spAutoFit/>
            </a:bodyPr>
            <a:lstStyle/>
            <a:p>
              <a:pPr marL="261938" indent="-261938">
                <a:buFont typeface="+mj-lt"/>
                <a:buAutoNum type="arabicPeriod" startAt="3"/>
              </a:pPr>
              <a:r>
                <a:rPr lang="ru-RU" sz="1400">
                  <a:latin typeface="Huawei Sans" panose="020C0503030203020204" pitchFamily="34" charset="0"/>
                </a:rPr>
                <a:t>Association Response</a:t>
              </a:r>
            </a:p>
          </p:txBody>
        </p:sp>
        <p:cxnSp>
          <p:nvCxnSpPr>
            <p:cNvPr id="60" name="直接连接符 59"/>
            <p:cNvCxnSpPr/>
            <p:nvPr/>
          </p:nvCxnSpPr>
          <p:spPr>
            <a:xfrm rot="5400000" flipH="1">
              <a:off x="4819059" y="2258407"/>
              <a:ext cx="1" cy="1863616"/>
            </a:xfrm>
            <a:prstGeom prst="line">
              <a:avLst/>
            </a:prstGeom>
            <a:ln w="28575">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5400000" flipH="1">
              <a:off x="7412875" y="2997585"/>
              <a:ext cx="1" cy="1863616"/>
            </a:xfrm>
            <a:prstGeom prst="line">
              <a:avLst/>
            </a:pr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2" name="Text Box 9"/>
            <p:cNvSpPr txBox="1">
              <a:spLocks noChangeArrowheads="1"/>
            </p:cNvSpPr>
            <p:nvPr/>
          </p:nvSpPr>
          <p:spPr bwMode="auto">
            <a:xfrm>
              <a:off x="3774250" y="2875326"/>
              <a:ext cx="2292816" cy="307777"/>
            </a:xfrm>
            <a:prstGeom prst="rect">
              <a:avLst/>
            </a:prstGeom>
            <a:noFill/>
            <a:ln w="9525">
              <a:noFill/>
              <a:miter lim="800000"/>
              <a:headEnd/>
              <a:tailEnd/>
            </a:ln>
          </p:spPr>
          <p:txBody>
            <a:bodyPr wrap="square">
              <a:spAutoFit/>
            </a:bodyPr>
            <a:lstStyle/>
            <a:p>
              <a:pPr marL="261938" indent="-261938">
                <a:buFont typeface="+mj-lt"/>
                <a:buAutoNum type="arabicPeriod"/>
              </a:pPr>
              <a:r>
                <a:rPr lang="ru-RU" sz="1400">
                  <a:latin typeface="Huawei Sans" panose="020C0503030203020204" pitchFamily="34" charset="0"/>
                </a:rPr>
                <a:t>Association Request</a:t>
              </a:r>
            </a:p>
          </p:txBody>
        </p:sp>
        <p:sp>
          <p:nvSpPr>
            <p:cNvPr id="66" name="Text Box 9"/>
            <p:cNvSpPr txBox="1">
              <a:spLocks noChangeArrowheads="1"/>
            </p:cNvSpPr>
            <p:nvPr/>
          </p:nvSpPr>
          <p:spPr bwMode="auto">
            <a:xfrm>
              <a:off x="6387532" y="3190389"/>
              <a:ext cx="2292817" cy="307777"/>
            </a:xfrm>
            <a:prstGeom prst="rect">
              <a:avLst/>
            </a:prstGeom>
            <a:noFill/>
            <a:ln w="9525">
              <a:noFill/>
              <a:miter lim="800000"/>
              <a:headEnd/>
              <a:tailEnd/>
            </a:ln>
          </p:spPr>
          <p:txBody>
            <a:bodyPr wrap="square">
              <a:spAutoFit/>
            </a:bodyPr>
            <a:lstStyle/>
            <a:p>
              <a:pPr marL="261938" indent="-261938">
                <a:buFont typeface="+mj-lt"/>
                <a:buAutoNum type="arabicPeriod" startAt="2"/>
              </a:pPr>
              <a:r>
                <a:rPr lang="ru-RU" sz="1400">
                  <a:latin typeface="Huawei Sans" panose="020C0503030203020204" pitchFamily="34" charset="0"/>
                </a:rPr>
                <a:t>Association Request</a:t>
              </a:r>
            </a:p>
          </p:txBody>
        </p:sp>
        <p:cxnSp>
          <p:nvCxnSpPr>
            <p:cNvPr id="67" name="直接连接符 66"/>
            <p:cNvCxnSpPr/>
            <p:nvPr/>
          </p:nvCxnSpPr>
          <p:spPr>
            <a:xfrm rot="5400000" flipH="1">
              <a:off x="7388798" y="2589958"/>
              <a:ext cx="1" cy="1863616"/>
            </a:xfrm>
            <a:prstGeom prst="line">
              <a:avLst/>
            </a:prstGeom>
            <a:ln w="28575">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8" name="Text Box 9"/>
            <p:cNvSpPr txBox="1">
              <a:spLocks noChangeArrowheads="1"/>
            </p:cNvSpPr>
            <p:nvPr/>
          </p:nvSpPr>
          <p:spPr bwMode="auto">
            <a:xfrm>
              <a:off x="3774250" y="3997753"/>
              <a:ext cx="2292817" cy="307777"/>
            </a:xfrm>
            <a:prstGeom prst="rect">
              <a:avLst/>
            </a:prstGeom>
            <a:noFill/>
            <a:ln w="9525">
              <a:noFill/>
              <a:miter lim="800000"/>
              <a:headEnd/>
              <a:tailEnd/>
            </a:ln>
          </p:spPr>
          <p:txBody>
            <a:bodyPr wrap="square">
              <a:spAutoFit/>
            </a:bodyPr>
            <a:lstStyle/>
            <a:p>
              <a:pPr marL="261938" indent="-261938">
                <a:buFont typeface="+mj-lt"/>
                <a:buAutoNum type="arabicPeriod" startAt="4"/>
              </a:pPr>
              <a:r>
                <a:rPr lang="ru-RU" sz="1400">
                  <a:latin typeface="Huawei Sans" panose="020C0503030203020204" pitchFamily="34" charset="0"/>
                </a:rPr>
                <a:t>Association Response</a:t>
              </a:r>
            </a:p>
          </p:txBody>
        </p:sp>
        <p:cxnSp>
          <p:nvCxnSpPr>
            <p:cNvPr id="69" name="直接连接符 68"/>
            <p:cNvCxnSpPr/>
            <p:nvPr/>
          </p:nvCxnSpPr>
          <p:spPr>
            <a:xfrm rot="5400000" flipH="1">
              <a:off x="4825724" y="3380245"/>
              <a:ext cx="1" cy="1863616"/>
            </a:xfrm>
            <a:prstGeom prst="line">
              <a:avLst/>
            </a:prstGeom>
            <a:ln w="28575">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3130876" y="2101026"/>
              <a:ext cx="648000" cy="2488633"/>
              <a:chOff x="3130876" y="2101026"/>
              <a:chExt cx="648000" cy="2488633"/>
            </a:xfrm>
          </p:grpSpPr>
          <p:sp>
            <p:nvSpPr>
              <p:cNvPr id="55" name="Text Box 9"/>
              <p:cNvSpPr txBox="1">
                <a:spLocks noChangeArrowheads="1"/>
              </p:cNvSpPr>
              <p:nvPr/>
            </p:nvSpPr>
            <p:spPr bwMode="auto">
              <a:xfrm>
                <a:off x="3163901" y="2101026"/>
                <a:ext cx="584291" cy="307777"/>
              </a:xfrm>
              <a:prstGeom prst="rect">
                <a:avLst/>
              </a:prstGeom>
              <a:noFill/>
              <a:ln w="9525">
                <a:noFill/>
                <a:miter lim="800000"/>
                <a:headEnd/>
                <a:tailEnd/>
              </a:ln>
            </p:spPr>
            <p:txBody>
              <a:bodyPr wrap="square">
                <a:spAutoFit/>
              </a:bodyPr>
              <a:lstStyle/>
              <a:p>
                <a:pPr algn="ctr"/>
                <a:r>
                  <a:rPr lang="ru-RU" sz="1400" b="1">
                    <a:solidFill>
                      <a:schemeClr val="tx1"/>
                    </a:solidFill>
                    <a:latin typeface="Huawei Sans" panose="020C0503030203020204" pitchFamily="34" charset="0"/>
                  </a:rPr>
                  <a:t>STA</a:t>
                </a:r>
              </a:p>
            </p:txBody>
          </p:sp>
          <p:pic>
            <p:nvPicPr>
              <p:cNvPr id="57" name="图片 56" descr="笔记本电脑.png"/>
              <p:cNvPicPr>
                <a:picLocks noChangeAspect="1"/>
              </p:cNvPicPr>
              <p:nvPr/>
            </p:nvPicPr>
            <p:blipFill>
              <a:blip r:embed="rId3" cstate="print"/>
              <a:stretch>
                <a:fillRect/>
              </a:stretch>
            </p:blipFill>
            <p:spPr>
              <a:xfrm>
                <a:off x="3130876" y="2381796"/>
                <a:ext cx="648000" cy="406247"/>
              </a:xfrm>
              <a:prstGeom prst="rect">
                <a:avLst/>
              </a:prstGeom>
            </p:spPr>
          </p:pic>
          <p:cxnSp>
            <p:nvCxnSpPr>
              <p:cNvPr id="63" name="直接连接符 62"/>
              <p:cNvCxnSpPr/>
              <p:nvPr/>
            </p:nvCxnSpPr>
            <p:spPr>
              <a:xfrm flipH="1">
                <a:off x="3456047" y="2789659"/>
                <a:ext cx="1" cy="180000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5776781" y="2101026"/>
              <a:ext cx="613065" cy="2488633"/>
              <a:chOff x="6004891" y="2101026"/>
              <a:chExt cx="613065" cy="2488633"/>
            </a:xfrm>
          </p:grpSpPr>
          <p:sp>
            <p:nvSpPr>
              <p:cNvPr id="54" name="Text Box 9"/>
              <p:cNvSpPr txBox="1">
                <a:spLocks noChangeArrowheads="1"/>
              </p:cNvSpPr>
              <p:nvPr/>
            </p:nvSpPr>
            <p:spPr bwMode="auto">
              <a:xfrm>
                <a:off x="6004891" y="2101026"/>
                <a:ext cx="613065" cy="307777"/>
              </a:xfrm>
              <a:prstGeom prst="rect">
                <a:avLst/>
              </a:prstGeom>
              <a:noFill/>
              <a:ln w="9525">
                <a:noFill/>
                <a:miter lim="800000"/>
                <a:headEnd/>
                <a:tailEnd/>
              </a:ln>
            </p:spPr>
            <p:txBody>
              <a:bodyPr wrap="square">
                <a:spAutoFit/>
              </a:bodyPr>
              <a:lstStyle/>
              <a:p>
                <a:pPr algn="ctr"/>
                <a:r>
                  <a:rPr lang="ru-RU" sz="1400" b="1">
                    <a:solidFill>
                      <a:schemeClr val="tx1"/>
                    </a:solidFill>
                    <a:latin typeface="Huawei Sans" panose="020C0503030203020204" pitchFamily="34" charset="0"/>
                  </a:rPr>
                  <a:t>AP</a:t>
                </a:r>
              </a:p>
            </p:txBody>
          </p:sp>
          <p:pic>
            <p:nvPicPr>
              <p:cNvPr id="58" name="图片 57"/>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6030596" y="2385113"/>
                <a:ext cx="540000" cy="442800"/>
              </a:xfrm>
              <a:prstGeom prst="rect">
                <a:avLst/>
              </a:prstGeom>
            </p:spPr>
          </p:pic>
          <p:cxnSp>
            <p:nvCxnSpPr>
              <p:cNvPr id="65" name="直接连接符 64"/>
              <p:cNvCxnSpPr/>
              <p:nvPr/>
            </p:nvCxnSpPr>
            <p:spPr>
              <a:xfrm flipH="1">
                <a:off x="6311423" y="2789659"/>
                <a:ext cx="1" cy="180000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8387752" y="2101026"/>
              <a:ext cx="613065" cy="2488633"/>
              <a:chOff x="8387752" y="2101026"/>
              <a:chExt cx="613065" cy="2488633"/>
            </a:xfrm>
          </p:grpSpPr>
          <p:pic>
            <p:nvPicPr>
              <p:cNvPr id="53" name="图片 52" descr="AC-蓝.png"/>
              <p:cNvPicPr>
                <a:picLocks noChangeAspect="1"/>
              </p:cNvPicPr>
              <p:nvPr/>
            </p:nvPicPr>
            <p:blipFill>
              <a:blip r:embed="rId5" cstate="print"/>
              <a:stretch>
                <a:fillRect/>
              </a:stretch>
            </p:blipFill>
            <p:spPr>
              <a:xfrm>
                <a:off x="8424285" y="2386095"/>
                <a:ext cx="540000" cy="441818"/>
              </a:xfrm>
              <a:prstGeom prst="rect">
                <a:avLst/>
              </a:prstGeom>
            </p:spPr>
          </p:pic>
          <p:sp>
            <p:nvSpPr>
              <p:cNvPr id="64" name="Text Box 9"/>
              <p:cNvSpPr txBox="1">
                <a:spLocks noChangeArrowheads="1"/>
              </p:cNvSpPr>
              <p:nvPr/>
            </p:nvSpPr>
            <p:spPr bwMode="auto">
              <a:xfrm>
                <a:off x="8387752" y="2101026"/>
                <a:ext cx="613065" cy="307777"/>
              </a:xfrm>
              <a:prstGeom prst="rect">
                <a:avLst/>
              </a:prstGeom>
              <a:noFill/>
              <a:ln w="9525">
                <a:noFill/>
                <a:miter lim="800000"/>
                <a:headEnd/>
                <a:tailEnd/>
              </a:ln>
            </p:spPr>
            <p:txBody>
              <a:bodyPr wrap="square">
                <a:spAutoFit/>
              </a:bodyPr>
              <a:lstStyle/>
              <a:p>
                <a:pPr algn="ctr"/>
                <a:r>
                  <a:rPr lang="ru-RU" sz="1400" b="1">
                    <a:solidFill>
                      <a:schemeClr val="tx1"/>
                    </a:solidFill>
                    <a:latin typeface="Huawei Sans" panose="020C0503030203020204" pitchFamily="34" charset="0"/>
                  </a:rPr>
                  <a:t>AC</a:t>
                </a:r>
              </a:p>
            </p:txBody>
          </p:sp>
          <p:cxnSp>
            <p:nvCxnSpPr>
              <p:cNvPr id="70" name="直接连接符 69"/>
              <p:cNvCxnSpPr/>
              <p:nvPr/>
            </p:nvCxnSpPr>
            <p:spPr>
              <a:xfrm flipH="1">
                <a:off x="8694284" y="2789659"/>
                <a:ext cx="1" cy="180000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sp>
        <p:nvSpPr>
          <p:cNvPr id="42" name="isḻïḑe">
            <a:extLst>
              <a:ext uri="{FF2B5EF4-FFF2-40B4-BE49-F238E27FC236}">
                <a16:creationId xmlns:a16="http://schemas.microsoft.com/office/drawing/2014/main" xmlns="" id="{24CBC826-002E-4B71-8291-B729E4BED0E3}"/>
              </a:ext>
            </a:extLst>
          </p:cNvPr>
          <p:cNvSpPr txBox="1"/>
          <p:nvPr/>
        </p:nvSpPr>
        <p:spPr bwMode="ltGray">
          <a:xfrm>
            <a:off x="835782" y="1667331"/>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ru-RU" sz="1200">
                <a:latin typeface="Huawei Sans" panose="020C0503030203020204" pitchFamily="34" charset="0"/>
              </a:rPr>
              <a:t>Сканирование</a:t>
            </a:r>
          </a:p>
        </p:txBody>
      </p:sp>
      <p:sp>
        <p:nvSpPr>
          <p:cNvPr id="43" name="ïšļïďe">
            <a:extLst>
              <a:ext uri="{FF2B5EF4-FFF2-40B4-BE49-F238E27FC236}">
                <a16:creationId xmlns:a16="http://schemas.microsoft.com/office/drawing/2014/main" xmlns="" id="{FB41FAD4-0BA5-4580-B72E-A6BFF22F8784}"/>
              </a:ext>
            </a:extLst>
          </p:cNvPr>
          <p:cNvSpPr txBox="1"/>
          <p:nvPr/>
        </p:nvSpPr>
        <p:spPr bwMode="ltGray">
          <a:xfrm>
            <a:off x="835782" y="2481612"/>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ru-RU" sz="1200" dirty="0">
                <a:latin typeface="Huawei Sans" panose="020C0503030203020204" pitchFamily="34" charset="0"/>
              </a:rPr>
              <a:t>Аутентификация </a:t>
            </a:r>
            <a:br>
              <a:rPr lang="ru-RU" sz="1200" dirty="0">
                <a:latin typeface="Huawei Sans" panose="020C0503030203020204" pitchFamily="34" charset="0"/>
              </a:rPr>
            </a:br>
            <a:r>
              <a:rPr lang="ru-RU" sz="1200" dirty="0">
                <a:latin typeface="Huawei Sans" panose="020C0503030203020204" pitchFamily="34" charset="0"/>
              </a:rPr>
              <a:t>канала</a:t>
            </a:r>
          </a:p>
        </p:txBody>
      </p:sp>
      <p:sp>
        <p:nvSpPr>
          <p:cNvPr id="44" name="ïṧļíḍê">
            <a:extLst>
              <a:ext uri="{FF2B5EF4-FFF2-40B4-BE49-F238E27FC236}">
                <a16:creationId xmlns:a16="http://schemas.microsoft.com/office/drawing/2014/main" xmlns="" id="{D1BCCD92-D45A-41F7-960F-30FC35568CBF}"/>
              </a:ext>
            </a:extLst>
          </p:cNvPr>
          <p:cNvSpPr txBox="1"/>
          <p:nvPr/>
        </p:nvSpPr>
        <p:spPr bwMode="ltGray">
          <a:xfrm>
            <a:off x="835782" y="4110174"/>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ru-RU" sz="1200" dirty="0">
                <a:solidFill>
                  <a:schemeClr val="bg1">
                    <a:lumMod val="65000"/>
                  </a:schemeClr>
                </a:solidFill>
                <a:latin typeface="Huawei Sans" panose="020C0503030203020204" pitchFamily="34" charset="0"/>
              </a:rPr>
              <a:t>Аутентификация </a:t>
            </a:r>
            <a:br>
              <a:rPr lang="ru-RU" sz="1200" dirty="0">
                <a:solidFill>
                  <a:schemeClr val="bg1">
                    <a:lumMod val="65000"/>
                  </a:schemeClr>
                </a:solidFill>
                <a:latin typeface="Huawei Sans" panose="020C0503030203020204" pitchFamily="34" charset="0"/>
              </a:rPr>
            </a:br>
            <a:r>
              <a:rPr lang="ru-RU" sz="1200" dirty="0">
                <a:solidFill>
                  <a:schemeClr val="bg1">
                    <a:lumMod val="65000"/>
                  </a:schemeClr>
                </a:solidFill>
                <a:latin typeface="Huawei Sans" panose="020C0503030203020204" pitchFamily="34" charset="0"/>
              </a:rPr>
              <a:t>доступа</a:t>
            </a:r>
          </a:p>
        </p:txBody>
      </p:sp>
      <p:sp>
        <p:nvSpPr>
          <p:cNvPr id="45" name="îş1iḍê">
            <a:extLst>
              <a:ext uri="{FF2B5EF4-FFF2-40B4-BE49-F238E27FC236}">
                <a16:creationId xmlns:a16="http://schemas.microsoft.com/office/drawing/2014/main" xmlns="" id="{F0B068A5-560A-4DB9-9ABC-E179FB4B53B1}"/>
              </a:ext>
            </a:extLst>
          </p:cNvPr>
          <p:cNvSpPr txBox="1"/>
          <p:nvPr/>
        </p:nvSpPr>
        <p:spPr bwMode="ltGray">
          <a:xfrm>
            <a:off x="835782" y="4924455"/>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ru-RU" sz="1200">
                <a:solidFill>
                  <a:schemeClr val="bg1">
                    <a:lumMod val="65000"/>
                  </a:schemeClr>
                </a:solidFill>
                <a:latin typeface="Huawei Sans" panose="020C0503030203020204" pitchFamily="34" charset="0"/>
              </a:rPr>
              <a:t>DHCP</a:t>
            </a:r>
          </a:p>
        </p:txBody>
      </p:sp>
      <p:sp>
        <p:nvSpPr>
          <p:cNvPr id="46" name="íşḻïďe">
            <a:extLst>
              <a:ext uri="{FF2B5EF4-FFF2-40B4-BE49-F238E27FC236}">
                <a16:creationId xmlns:a16="http://schemas.microsoft.com/office/drawing/2014/main" xmlns="" id="{05246D82-A4F5-42F2-854D-C3D348D160CE}"/>
              </a:ext>
            </a:extLst>
          </p:cNvPr>
          <p:cNvSpPr txBox="1"/>
          <p:nvPr/>
        </p:nvSpPr>
        <p:spPr bwMode="ltGray">
          <a:xfrm>
            <a:off x="835782" y="5738738"/>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ru-RU" sz="1200" dirty="0">
                <a:latin typeface="Huawei Sans" panose="020C0503030203020204" pitchFamily="34" charset="0"/>
              </a:rPr>
              <a:t>Аутентификация </a:t>
            </a:r>
            <a:br>
              <a:rPr lang="ru-RU" sz="1200" dirty="0">
                <a:latin typeface="Huawei Sans" panose="020C0503030203020204" pitchFamily="34" charset="0"/>
              </a:rPr>
            </a:br>
            <a:r>
              <a:rPr lang="ru-RU" sz="1200" dirty="0">
                <a:latin typeface="Huawei Sans" panose="020C0503030203020204" pitchFamily="34" charset="0"/>
              </a:rPr>
              <a:t>пользователей</a:t>
            </a:r>
          </a:p>
        </p:txBody>
      </p:sp>
      <p:cxnSp>
        <p:nvCxnSpPr>
          <p:cNvPr id="47" name="直接连接符 46">
            <a:extLst>
              <a:ext uri="{FF2B5EF4-FFF2-40B4-BE49-F238E27FC236}">
                <a16:creationId xmlns:a16="http://schemas.microsoft.com/office/drawing/2014/main" xmlns="" id="{4AA622A8-8183-4782-A4A5-6DF01B92BB53}"/>
              </a:ext>
            </a:extLst>
          </p:cNvPr>
          <p:cNvCxnSpPr/>
          <p:nvPr/>
        </p:nvCxnSpPr>
        <p:spPr bwMode="gray">
          <a:xfrm>
            <a:off x="665526" y="156788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bwMode="ltGray">
          <a:xfrm>
            <a:off x="485526" y="4150047"/>
            <a:ext cx="360000" cy="360000"/>
            <a:chOff x="4939189" y="1253075"/>
            <a:chExt cx="532084" cy="532082"/>
          </a:xfrm>
        </p:grpSpPr>
        <p:sp>
          <p:nvSpPr>
            <p:cNvPr id="49" name="iṩ1îdè">
              <a:extLst>
                <a:ext uri="{FF2B5EF4-FFF2-40B4-BE49-F238E27FC236}">
                  <a16:creationId xmlns:a16="http://schemas.microsoft.com/office/drawing/2014/main" xmlns="" id="{7F2033B8-3D85-4EBC-B06A-35DC8DC5989D}"/>
                </a:ext>
              </a:extLst>
            </p:cNvPr>
            <p:cNvSpPr/>
            <p:nvPr/>
          </p:nvSpPr>
          <p:spPr bwMode="ltGray">
            <a:xfrm rot="10800000" flipV="1">
              <a:off x="4939189"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en-US" dirty="0">
                <a:solidFill>
                  <a:schemeClr val="lt1"/>
                </a:solidFill>
                <a:latin typeface="Huawei Sans" panose="020C0503030203020204" pitchFamily="34" charset="0"/>
              </a:endParaRPr>
            </a:p>
          </p:txBody>
        </p:sp>
        <p:sp>
          <p:nvSpPr>
            <p:cNvPr id="50" name="íṧľïḍè">
              <a:extLst>
                <a:ext uri="{FF2B5EF4-FFF2-40B4-BE49-F238E27FC236}">
                  <a16:creationId xmlns:a16="http://schemas.microsoft.com/office/drawing/2014/main" xmlns="" id="{67C630C0-B65A-4B15-BF86-DFDDDEBC1DAB}"/>
                </a:ext>
              </a:extLst>
            </p:cNvPr>
            <p:cNvSpPr/>
            <p:nvPr/>
          </p:nvSpPr>
          <p:spPr bwMode="ltGray">
            <a:xfrm>
              <a:off x="5087365" y="1401420"/>
              <a:ext cx="235733" cy="235390"/>
            </a:xfrm>
            <a:custGeom>
              <a:avLst/>
              <a:gdLst>
                <a:gd name="T0" fmla="*/ 6270 w 7104"/>
                <a:gd name="T1" fmla="*/ 835 h 7104"/>
                <a:gd name="T2" fmla="*/ 3243 w 7104"/>
                <a:gd name="T3" fmla="*/ 835 h 7104"/>
                <a:gd name="T4" fmla="*/ 3076 w 7104"/>
                <a:gd name="T5" fmla="*/ 3675 h 7104"/>
                <a:gd name="T6" fmla="*/ 2661 w 7104"/>
                <a:gd name="T7" fmla="*/ 4091 h 7104"/>
                <a:gd name="T8" fmla="*/ 2516 w 7104"/>
                <a:gd name="T9" fmla="*/ 3946 h 7104"/>
                <a:gd name="T10" fmla="*/ 2163 w 7104"/>
                <a:gd name="T11" fmla="*/ 3946 h 7104"/>
                <a:gd name="T12" fmla="*/ 275 w 7104"/>
                <a:gd name="T13" fmla="*/ 5834 h 7104"/>
                <a:gd name="T14" fmla="*/ 275 w 7104"/>
                <a:gd name="T15" fmla="*/ 6829 h 7104"/>
                <a:gd name="T16" fmla="*/ 1271 w 7104"/>
                <a:gd name="T17" fmla="*/ 6829 h 7104"/>
                <a:gd name="T18" fmla="*/ 3158 w 7104"/>
                <a:gd name="T19" fmla="*/ 4942 h 7104"/>
                <a:gd name="T20" fmla="*/ 3158 w 7104"/>
                <a:gd name="T21" fmla="*/ 4588 h 7104"/>
                <a:gd name="T22" fmla="*/ 3014 w 7104"/>
                <a:gd name="T23" fmla="*/ 4444 h 7104"/>
                <a:gd name="T24" fmla="*/ 3430 w 7104"/>
                <a:gd name="T25" fmla="*/ 4028 h 7104"/>
                <a:gd name="T26" fmla="*/ 6270 w 7104"/>
                <a:gd name="T27" fmla="*/ 3862 h 7104"/>
                <a:gd name="T28" fmla="*/ 6270 w 7104"/>
                <a:gd name="T29" fmla="*/ 835 h 7104"/>
                <a:gd name="T30" fmla="*/ 5497 w 7104"/>
                <a:gd name="T31" fmla="*/ 2856 h 7104"/>
                <a:gd name="T32" fmla="*/ 5497 w 7104"/>
                <a:gd name="T33" fmla="*/ 3356 h 7104"/>
                <a:gd name="T34" fmla="*/ 5247 w 7104"/>
                <a:gd name="T35" fmla="*/ 3606 h 7104"/>
                <a:gd name="T36" fmla="*/ 4248 w 7104"/>
                <a:gd name="T37" fmla="*/ 3606 h 7104"/>
                <a:gd name="T38" fmla="*/ 3999 w 7104"/>
                <a:gd name="T39" fmla="*/ 3356 h 7104"/>
                <a:gd name="T40" fmla="*/ 3999 w 7104"/>
                <a:gd name="T41" fmla="*/ 2856 h 7104"/>
                <a:gd name="T42" fmla="*/ 4198 w 7104"/>
                <a:gd name="T43" fmla="*/ 2348 h 7104"/>
                <a:gd name="T44" fmla="*/ 4748 w 7104"/>
                <a:gd name="T45" fmla="*/ 1091 h 7104"/>
                <a:gd name="T46" fmla="*/ 5298 w 7104"/>
                <a:gd name="T47" fmla="*/ 2348 h 7104"/>
                <a:gd name="T48" fmla="*/ 5497 w 7104"/>
                <a:gd name="T49" fmla="*/ 2856 h 7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04" h="7104">
                  <a:moveTo>
                    <a:pt x="6270" y="835"/>
                  </a:moveTo>
                  <a:cubicBezTo>
                    <a:pt x="5435" y="0"/>
                    <a:pt x="4077" y="0"/>
                    <a:pt x="3243" y="835"/>
                  </a:cubicBezTo>
                  <a:cubicBezTo>
                    <a:pt x="2468" y="1610"/>
                    <a:pt x="2412" y="2836"/>
                    <a:pt x="3076" y="3675"/>
                  </a:cubicBezTo>
                  <a:lnTo>
                    <a:pt x="2661" y="4091"/>
                  </a:lnTo>
                  <a:lnTo>
                    <a:pt x="2516" y="3946"/>
                  </a:lnTo>
                  <a:cubicBezTo>
                    <a:pt x="2419" y="3849"/>
                    <a:pt x="2261" y="3849"/>
                    <a:pt x="2163" y="3946"/>
                  </a:cubicBezTo>
                  <a:lnTo>
                    <a:pt x="275" y="5834"/>
                  </a:lnTo>
                  <a:cubicBezTo>
                    <a:pt x="0" y="6109"/>
                    <a:pt x="0" y="6554"/>
                    <a:pt x="275" y="6829"/>
                  </a:cubicBezTo>
                  <a:cubicBezTo>
                    <a:pt x="550" y="7104"/>
                    <a:pt x="996" y="7104"/>
                    <a:pt x="1271" y="6829"/>
                  </a:cubicBezTo>
                  <a:lnTo>
                    <a:pt x="3158" y="4942"/>
                  </a:lnTo>
                  <a:cubicBezTo>
                    <a:pt x="3256" y="4844"/>
                    <a:pt x="3256" y="4686"/>
                    <a:pt x="3158" y="4588"/>
                  </a:cubicBezTo>
                  <a:lnTo>
                    <a:pt x="3014" y="4444"/>
                  </a:lnTo>
                  <a:lnTo>
                    <a:pt x="3430" y="4028"/>
                  </a:lnTo>
                  <a:cubicBezTo>
                    <a:pt x="4269" y="4692"/>
                    <a:pt x="5495" y="4637"/>
                    <a:pt x="6270" y="3862"/>
                  </a:cubicBezTo>
                  <a:cubicBezTo>
                    <a:pt x="7104" y="3027"/>
                    <a:pt x="7104" y="1670"/>
                    <a:pt x="6270" y="835"/>
                  </a:cubicBezTo>
                  <a:close/>
                  <a:moveTo>
                    <a:pt x="5497" y="2856"/>
                  </a:moveTo>
                  <a:lnTo>
                    <a:pt x="5497" y="3356"/>
                  </a:lnTo>
                  <a:cubicBezTo>
                    <a:pt x="5497" y="3494"/>
                    <a:pt x="5385" y="3606"/>
                    <a:pt x="5247" y="3606"/>
                  </a:cubicBezTo>
                  <a:lnTo>
                    <a:pt x="4248" y="3606"/>
                  </a:lnTo>
                  <a:cubicBezTo>
                    <a:pt x="4110" y="3606"/>
                    <a:pt x="3999" y="3494"/>
                    <a:pt x="3999" y="3356"/>
                  </a:cubicBezTo>
                  <a:lnTo>
                    <a:pt x="3999" y="2856"/>
                  </a:lnTo>
                  <a:cubicBezTo>
                    <a:pt x="3999" y="2660"/>
                    <a:pt x="4074" y="2482"/>
                    <a:pt x="4198" y="2348"/>
                  </a:cubicBezTo>
                  <a:cubicBezTo>
                    <a:pt x="3757" y="1871"/>
                    <a:pt x="4095" y="1091"/>
                    <a:pt x="4748" y="1091"/>
                  </a:cubicBezTo>
                  <a:cubicBezTo>
                    <a:pt x="5400" y="1091"/>
                    <a:pt x="5739" y="1871"/>
                    <a:pt x="5298" y="2348"/>
                  </a:cubicBezTo>
                  <a:cubicBezTo>
                    <a:pt x="5422" y="2482"/>
                    <a:pt x="5497" y="2660"/>
                    <a:pt x="5497" y="2856"/>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51" name="组合 50"/>
          <p:cNvGrpSpPr/>
          <p:nvPr/>
        </p:nvGrpSpPr>
        <p:grpSpPr bwMode="ltGray">
          <a:xfrm>
            <a:off x="485526" y="4964845"/>
            <a:ext cx="360000" cy="360000"/>
            <a:chOff x="6792271" y="1253075"/>
            <a:chExt cx="532084" cy="532082"/>
          </a:xfrm>
        </p:grpSpPr>
        <p:sp>
          <p:nvSpPr>
            <p:cNvPr id="52" name="íŝlíďé">
              <a:extLst>
                <a:ext uri="{FF2B5EF4-FFF2-40B4-BE49-F238E27FC236}">
                  <a16:creationId xmlns:a16="http://schemas.microsoft.com/office/drawing/2014/main" xmlns="" id="{E7C05249-EC6B-4A31-B592-1B7DA1FC1C4D}"/>
                </a:ext>
              </a:extLst>
            </p:cNvPr>
            <p:cNvSpPr/>
            <p:nvPr/>
          </p:nvSpPr>
          <p:spPr bwMode="ltGray">
            <a:xfrm rot="10800000" flipV="1">
              <a:off x="6792271"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en-US" dirty="0">
                <a:solidFill>
                  <a:schemeClr val="lt1"/>
                </a:solidFill>
                <a:latin typeface="Huawei Sans" panose="020C0503030203020204" pitchFamily="34" charset="0"/>
              </a:endParaRPr>
            </a:p>
          </p:txBody>
        </p:sp>
        <p:sp>
          <p:nvSpPr>
            <p:cNvPr id="56" name="iślîḓé">
              <a:extLst>
                <a:ext uri="{FF2B5EF4-FFF2-40B4-BE49-F238E27FC236}">
                  <a16:creationId xmlns:a16="http://schemas.microsoft.com/office/drawing/2014/main" xmlns="" id="{BE7CCCC9-8065-4F6A-AAE6-681F89B69718}"/>
                </a:ext>
              </a:extLst>
            </p:cNvPr>
            <p:cNvSpPr/>
            <p:nvPr/>
          </p:nvSpPr>
          <p:spPr bwMode="ltGray">
            <a:xfrm>
              <a:off x="6940747" y="1401249"/>
              <a:ext cx="235131" cy="235732"/>
            </a:xfrm>
            <a:custGeom>
              <a:avLst/>
              <a:gdLst>
                <a:gd name="connsiteX0" fmla="*/ 283655 w 606580"/>
                <a:gd name="connsiteY0" fmla="*/ 180789 h 608133"/>
                <a:gd name="connsiteX1" fmla="*/ 463969 w 606580"/>
                <a:gd name="connsiteY1" fmla="*/ 329895 h 608133"/>
                <a:gd name="connsiteX2" fmla="*/ 467288 w 606580"/>
                <a:gd name="connsiteY2" fmla="*/ 329803 h 608133"/>
                <a:gd name="connsiteX3" fmla="*/ 606580 w 606580"/>
                <a:gd name="connsiteY3" fmla="*/ 468968 h 608133"/>
                <a:gd name="connsiteX4" fmla="*/ 467288 w 606580"/>
                <a:gd name="connsiteY4" fmla="*/ 608133 h 608133"/>
                <a:gd name="connsiteX5" fmla="*/ 92278 w 606580"/>
                <a:gd name="connsiteY5" fmla="*/ 608133 h 608133"/>
                <a:gd name="connsiteX6" fmla="*/ 0 w 606580"/>
                <a:gd name="connsiteY6" fmla="*/ 508177 h 608133"/>
                <a:gd name="connsiteX7" fmla="*/ 100113 w 606580"/>
                <a:gd name="connsiteY7" fmla="*/ 408221 h 608133"/>
                <a:gd name="connsiteX8" fmla="*/ 105829 w 606580"/>
                <a:gd name="connsiteY8" fmla="*/ 408774 h 608133"/>
                <a:gd name="connsiteX9" fmla="*/ 100113 w 606580"/>
                <a:gd name="connsiteY9" fmla="*/ 364042 h 608133"/>
                <a:gd name="connsiteX10" fmla="*/ 283655 w 606580"/>
                <a:gd name="connsiteY10" fmla="*/ 180789 h 608133"/>
                <a:gd name="connsiteX11" fmla="*/ 399230 w 606580"/>
                <a:gd name="connsiteY11" fmla="*/ 97945 h 608133"/>
                <a:gd name="connsiteX12" fmla="*/ 506377 w 606580"/>
                <a:gd name="connsiteY12" fmla="*/ 204910 h 608133"/>
                <a:gd name="connsiteX13" fmla="*/ 476133 w 606580"/>
                <a:gd name="connsiteY13" fmla="*/ 235195 h 608133"/>
                <a:gd name="connsiteX14" fmla="*/ 445888 w 606580"/>
                <a:gd name="connsiteY14" fmla="*/ 204910 h 608133"/>
                <a:gd name="connsiteX15" fmla="*/ 399230 w 606580"/>
                <a:gd name="connsiteY15" fmla="*/ 158424 h 608133"/>
                <a:gd name="connsiteX16" fmla="*/ 368986 w 606580"/>
                <a:gd name="connsiteY16" fmla="*/ 128230 h 608133"/>
                <a:gd name="connsiteX17" fmla="*/ 399230 w 606580"/>
                <a:gd name="connsiteY17" fmla="*/ 97945 h 608133"/>
                <a:gd name="connsiteX18" fmla="*/ 403459 w 606580"/>
                <a:gd name="connsiteY18" fmla="*/ 0 h 608133"/>
                <a:gd name="connsiteX19" fmla="*/ 403552 w 606580"/>
                <a:gd name="connsiteY19" fmla="*/ 0 h 608133"/>
                <a:gd name="connsiteX20" fmla="*/ 604533 w 606580"/>
                <a:gd name="connsiteY20" fmla="*/ 200633 h 608133"/>
                <a:gd name="connsiteX21" fmla="*/ 574294 w 606580"/>
                <a:gd name="connsiteY21" fmla="*/ 230820 h 608133"/>
                <a:gd name="connsiteX22" fmla="*/ 574201 w 606580"/>
                <a:gd name="connsiteY22" fmla="*/ 230820 h 608133"/>
                <a:gd name="connsiteX23" fmla="*/ 543962 w 606580"/>
                <a:gd name="connsiteY23" fmla="*/ 200633 h 608133"/>
                <a:gd name="connsiteX24" fmla="*/ 403552 w 606580"/>
                <a:gd name="connsiteY24" fmla="*/ 60466 h 608133"/>
                <a:gd name="connsiteX25" fmla="*/ 403459 w 606580"/>
                <a:gd name="connsiteY25" fmla="*/ 60466 h 608133"/>
                <a:gd name="connsiteX26" fmla="*/ 373220 w 606580"/>
                <a:gd name="connsiteY26" fmla="*/ 30187 h 608133"/>
                <a:gd name="connsiteX27" fmla="*/ 403459 w 606580"/>
                <a:gd name="connsiteY27" fmla="*/ 0 h 608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6580" h="608133">
                  <a:moveTo>
                    <a:pt x="283655" y="180789"/>
                  </a:moveTo>
                  <a:cubicBezTo>
                    <a:pt x="373351" y="180789"/>
                    <a:pt x="447929" y="245034"/>
                    <a:pt x="463969" y="329895"/>
                  </a:cubicBezTo>
                  <a:cubicBezTo>
                    <a:pt x="465075" y="329895"/>
                    <a:pt x="466089" y="329803"/>
                    <a:pt x="467288" y="329803"/>
                  </a:cubicBezTo>
                  <a:cubicBezTo>
                    <a:pt x="544263" y="329803"/>
                    <a:pt x="606580" y="392022"/>
                    <a:pt x="606580" y="468968"/>
                  </a:cubicBezTo>
                  <a:cubicBezTo>
                    <a:pt x="606580" y="545730"/>
                    <a:pt x="544263" y="608133"/>
                    <a:pt x="467288" y="608133"/>
                  </a:cubicBezTo>
                  <a:lnTo>
                    <a:pt x="92278" y="608133"/>
                  </a:lnTo>
                  <a:cubicBezTo>
                    <a:pt x="40101" y="604636"/>
                    <a:pt x="0" y="561101"/>
                    <a:pt x="0" y="508177"/>
                  </a:cubicBezTo>
                  <a:cubicBezTo>
                    <a:pt x="0" y="452953"/>
                    <a:pt x="44802" y="408221"/>
                    <a:pt x="100113" y="408221"/>
                  </a:cubicBezTo>
                  <a:cubicBezTo>
                    <a:pt x="102049" y="408221"/>
                    <a:pt x="103893" y="408589"/>
                    <a:pt x="105829" y="408774"/>
                  </a:cubicBezTo>
                  <a:cubicBezTo>
                    <a:pt x="102234" y="394415"/>
                    <a:pt x="100113" y="379505"/>
                    <a:pt x="100113" y="364042"/>
                  </a:cubicBezTo>
                  <a:cubicBezTo>
                    <a:pt x="100113" y="262797"/>
                    <a:pt x="182251" y="180789"/>
                    <a:pt x="283655" y="180789"/>
                  </a:cubicBezTo>
                  <a:close/>
                  <a:moveTo>
                    <a:pt x="399230" y="97945"/>
                  </a:moveTo>
                  <a:cubicBezTo>
                    <a:pt x="458336" y="97945"/>
                    <a:pt x="506377" y="145997"/>
                    <a:pt x="506377" y="204910"/>
                  </a:cubicBezTo>
                  <a:cubicBezTo>
                    <a:pt x="506377" y="221664"/>
                    <a:pt x="492822" y="235195"/>
                    <a:pt x="476133" y="235195"/>
                  </a:cubicBezTo>
                  <a:cubicBezTo>
                    <a:pt x="459443" y="235195"/>
                    <a:pt x="445888" y="221664"/>
                    <a:pt x="445888" y="204910"/>
                  </a:cubicBezTo>
                  <a:cubicBezTo>
                    <a:pt x="445888" y="179227"/>
                    <a:pt x="424957" y="158424"/>
                    <a:pt x="399230" y="158424"/>
                  </a:cubicBezTo>
                  <a:cubicBezTo>
                    <a:pt x="382541" y="158424"/>
                    <a:pt x="368986" y="144892"/>
                    <a:pt x="368986" y="128230"/>
                  </a:cubicBezTo>
                  <a:cubicBezTo>
                    <a:pt x="368986" y="111477"/>
                    <a:pt x="382541" y="97945"/>
                    <a:pt x="399230" y="97945"/>
                  </a:cubicBezTo>
                  <a:close/>
                  <a:moveTo>
                    <a:pt x="403459" y="0"/>
                  </a:moveTo>
                  <a:lnTo>
                    <a:pt x="403552" y="0"/>
                  </a:lnTo>
                  <a:cubicBezTo>
                    <a:pt x="514276" y="0"/>
                    <a:pt x="604441" y="90009"/>
                    <a:pt x="604533" y="200633"/>
                  </a:cubicBezTo>
                  <a:cubicBezTo>
                    <a:pt x="604533" y="217291"/>
                    <a:pt x="590981" y="230820"/>
                    <a:pt x="574294" y="230820"/>
                  </a:cubicBezTo>
                  <a:lnTo>
                    <a:pt x="574201" y="230820"/>
                  </a:lnTo>
                  <a:cubicBezTo>
                    <a:pt x="557514" y="230820"/>
                    <a:pt x="543962" y="217291"/>
                    <a:pt x="543962" y="200633"/>
                  </a:cubicBezTo>
                  <a:cubicBezTo>
                    <a:pt x="543962" y="123325"/>
                    <a:pt x="480902" y="60466"/>
                    <a:pt x="403552" y="60466"/>
                  </a:cubicBezTo>
                  <a:lnTo>
                    <a:pt x="403459" y="60466"/>
                  </a:lnTo>
                  <a:cubicBezTo>
                    <a:pt x="386772" y="60466"/>
                    <a:pt x="373220" y="46937"/>
                    <a:pt x="373220" y="30187"/>
                  </a:cubicBezTo>
                  <a:cubicBezTo>
                    <a:pt x="373220" y="13529"/>
                    <a:pt x="386772" y="0"/>
                    <a:pt x="403459"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71" name="组合 70"/>
          <p:cNvGrpSpPr/>
          <p:nvPr/>
        </p:nvGrpSpPr>
        <p:grpSpPr bwMode="ltGray">
          <a:xfrm>
            <a:off x="485526" y="5779642"/>
            <a:ext cx="360000" cy="360000"/>
            <a:chOff x="8645353" y="1253075"/>
            <a:chExt cx="532084" cy="532082"/>
          </a:xfrm>
        </p:grpSpPr>
        <p:sp>
          <p:nvSpPr>
            <p:cNvPr id="72" name="íṡ1íḋê">
              <a:extLst>
                <a:ext uri="{FF2B5EF4-FFF2-40B4-BE49-F238E27FC236}">
                  <a16:creationId xmlns:a16="http://schemas.microsoft.com/office/drawing/2014/main" xmlns="" id="{87A1502E-FF5A-402F-AE9A-604F51135206}"/>
                </a:ext>
              </a:extLst>
            </p:cNvPr>
            <p:cNvSpPr/>
            <p:nvPr/>
          </p:nvSpPr>
          <p:spPr bwMode="ltGray">
            <a:xfrm rot="10800000" flipV="1">
              <a:off x="8645353"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73" name="iṡļidè">
              <a:extLst>
                <a:ext uri="{FF2B5EF4-FFF2-40B4-BE49-F238E27FC236}">
                  <a16:creationId xmlns:a16="http://schemas.microsoft.com/office/drawing/2014/main" xmlns="" id="{D2F2F0A0-455D-459F-90E5-A8674554530D}"/>
                </a:ext>
              </a:extLst>
            </p:cNvPr>
            <p:cNvSpPr/>
            <p:nvPr/>
          </p:nvSpPr>
          <p:spPr bwMode="ltGray">
            <a:xfrm>
              <a:off x="8806407" y="1420044"/>
              <a:ext cx="235733" cy="198142"/>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74" name="组合 73"/>
          <p:cNvGrpSpPr/>
          <p:nvPr/>
        </p:nvGrpSpPr>
        <p:grpSpPr bwMode="ltGray">
          <a:xfrm>
            <a:off x="485526" y="1705653"/>
            <a:ext cx="360000" cy="360000"/>
            <a:chOff x="1233025" y="1253075"/>
            <a:chExt cx="532084" cy="532082"/>
          </a:xfrm>
        </p:grpSpPr>
        <p:sp>
          <p:nvSpPr>
            <p:cNvPr id="75" name="íṩlíḓê">
              <a:extLst>
                <a:ext uri="{FF2B5EF4-FFF2-40B4-BE49-F238E27FC236}">
                  <a16:creationId xmlns:a16="http://schemas.microsoft.com/office/drawing/2014/main" xmlns="" id="{FBC6DF09-FCD2-4E57-B557-9F103A335C85}"/>
                </a:ext>
              </a:extLst>
            </p:cNvPr>
            <p:cNvSpPr/>
            <p:nvPr/>
          </p:nvSpPr>
          <p:spPr bwMode="ltGray">
            <a:xfrm rot="10800000" flipV="1">
              <a:off x="1233025"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76" name="cloud-computing_161788"/>
            <p:cNvSpPr>
              <a:spLocks noChangeAspect="1"/>
            </p:cNvSpPr>
            <p:nvPr/>
          </p:nvSpPr>
          <p:spPr bwMode="ltGray">
            <a:xfrm>
              <a:off x="1352309" y="1372594"/>
              <a:ext cx="293519" cy="293040"/>
            </a:xfrm>
            <a:custGeom>
              <a:avLst/>
              <a:gdLst>
                <a:gd name="connsiteX0" fmla="*/ 46142 w 606580"/>
                <a:gd name="connsiteY0" fmla="*/ 341782 h 605592"/>
                <a:gd name="connsiteX1" fmla="*/ 46142 w 606580"/>
                <a:gd name="connsiteY1" fmla="*/ 468218 h 605592"/>
                <a:gd name="connsiteX2" fmla="*/ 251785 w 606580"/>
                <a:gd name="connsiteY2" fmla="*/ 468218 h 605592"/>
                <a:gd name="connsiteX3" fmla="*/ 251785 w 606580"/>
                <a:gd name="connsiteY3" fmla="*/ 341782 h 605592"/>
                <a:gd name="connsiteX4" fmla="*/ 0 w 606580"/>
                <a:gd name="connsiteY4" fmla="*/ 297010 h 605592"/>
                <a:gd name="connsiteX5" fmla="*/ 297927 w 606580"/>
                <a:gd name="connsiteY5" fmla="*/ 297010 h 605592"/>
                <a:gd name="connsiteX6" fmla="*/ 297927 w 606580"/>
                <a:gd name="connsiteY6" fmla="*/ 512433 h 605592"/>
                <a:gd name="connsiteX7" fmla="*/ 197844 w 606580"/>
                <a:gd name="connsiteY7" fmla="*/ 512433 h 605592"/>
                <a:gd name="connsiteX8" fmla="*/ 207128 w 606580"/>
                <a:gd name="connsiteY8" fmla="*/ 562860 h 605592"/>
                <a:gd name="connsiteX9" fmla="*/ 237766 w 606580"/>
                <a:gd name="connsiteY9" fmla="*/ 562860 h 605592"/>
                <a:gd name="connsiteX10" fmla="*/ 237766 w 606580"/>
                <a:gd name="connsiteY10" fmla="*/ 605592 h 605592"/>
                <a:gd name="connsiteX11" fmla="*/ 60625 w 606580"/>
                <a:gd name="connsiteY11" fmla="*/ 605592 h 605592"/>
                <a:gd name="connsiteX12" fmla="*/ 60625 w 606580"/>
                <a:gd name="connsiteY12" fmla="*/ 562860 h 605592"/>
                <a:gd name="connsiteX13" fmla="*/ 90891 w 606580"/>
                <a:gd name="connsiteY13" fmla="*/ 562860 h 605592"/>
                <a:gd name="connsiteX14" fmla="*/ 100176 w 606580"/>
                <a:gd name="connsiteY14" fmla="*/ 512433 h 605592"/>
                <a:gd name="connsiteX15" fmla="*/ 0 w 606580"/>
                <a:gd name="connsiteY15" fmla="*/ 512433 h 605592"/>
                <a:gd name="connsiteX16" fmla="*/ 440020 w 606580"/>
                <a:gd name="connsiteY16" fmla="*/ 278733 h 605592"/>
                <a:gd name="connsiteX17" fmla="*/ 453483 w 606580"/>
                <a:gd name="connsiteY17" fmla="*/ 292178 h 605592"/>
                <a:gd name="connsiteX18" fmla="*/ 453483 w 606580"/>
                <a:gd name="connsiteY18" fmla="*/ 415781 h 605592"/>
                <a:gd name="connsiteX19" fmla="*/ 440484 w 606580"/>
                <a:gd name="connsiteY19" fmla="*/ 429319 h 605592"/>
                <a:gd name="connsiteX20" fmla="*/ 354788 w 606580"/>
                <a:gd name="connsiteY20" fmla="*/ 429319 h 605592"/>
                <a:gd name="connsiteX21" fmla="*/ 341325 w 606580"/>
                <a:gd name="connsiteY21" fmla="*/ 415781 h 605592"/>
                <a:gd name="connsiteX22" fmla="*/ 354788 w 606580"/>
                <a:gd name="connsiteY22" fmla="*/ 402336 h 605592"/>
                <a:gd name="connsiteX23" fmla="*/ 426465 w 606580"/>
                <a:gd name="connsiteY23" fmla="*/ 402336 h 605592"/>
                <a:gd name="connsiteX24" fmla="*/ 426465 w 606580"/>
                <a:gd name="connsiteY24" fmla="*/ 292178 h 605592"/>
                <a:gd name="connsiteX25" fmla="*/ 440020 w 606580"/>
                <a:gd name="connsiteY25" fmla="*/ 278733 h 605592"/>
                <a:gd name="connsiteX26" fmla="*/ 410109 w 606580"/>
                <a:gd name="connsiteY26" fmla="*/ 0 h 605592"/>
                <a:gd name="connsiteX27" fmla="*/ 485782 w 606580"/>
                <a:gd name="connsiteY27" fmla="*/ 36057 h 605592"/>
                <a:gd name="connsiteX28" fmla="*/ 542328 w 606580"/>
                <a:gd name="connsiteY28" fmla="*/ 52185 h 605592"/>
                <a:gd name="connsiteX29" fmla="*/ 562291 w 606580"/>
                <a:gd name="connsiteY29" fmla="*/ 103350 h 605592"/>
                <a:gd name="connsiteX30" fmla="*/ 606580 w 606580"/>
                <a:gd name="connsiteY30" fmla="*/ 168697 h 605592"/>
                <a:gd name="connsiteX31" fmla="*/ 536293 w 606580"/>
                <a:gd name="connsiteY31" fmla="*/ 238864 h 605592"/>
                <a:gd name="connsiteX32" fmla="*/ 311502 w 606580"/>
                <a:gd name="connsiteY32" fmla="*/ 238864 h 605592"/>
                <a:gd name="connsiteX33" fmla="*/ 241122 w 606580"/>
                <a:gd name="connsiteY33" fmla="*/ 168697 h 605592"/>
                <a:gd name="connsiteX34" fmla="*/ 311502 w 606580"/>
                <a:gd name="connsiteY34" fmla="*/ 98530 h 605592"/>
                <a:gd name="connsiteX35" fmla="*/ 410109 w 606580"/>
                <a:gd name="connsiteY35"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580" h="605592">
                  <a:moveTo>
                    <a:pt x="46142" y="341782"/>
                  </a:moveTo>
                  <a:lnTo>
                    <a:pt x="46142" y="468218"/>
                  </a:lnTo>
                  <a:lnTo>
                    <a:pt x="251785" y="468218"/>
                  </a:lnTo>
                  <a:lnTo>
                    <a:pt x="251785" y="341782"/>
                  </a:lnTo>
                  <a:close/>
                  <a:moveTo>
                    <a:pt x="0" y="297010"/>
                  </a:moveTo>
                  <a:lnTo>
                    <a:pt x="297927" y="297010"/>
                  </a:lnTo>
                  <a:lnTo>
                    <a:pt x="297927" y="512433"/>
                  </a:lnTo>
                  <a:lnTo>
                    <a:pt x="197844" y="512433"/>
                  </a:lnTo>
                  <a:lnTo>
                    <a:pt x="207128" y="562860"/>
                  </a:lnTo>
                  <a:lnTo>
                    <a:pt x="237766" y="562860"/>
                  </a:lnTo>
                  <a:lnTo>
                    <a:pt x="237766" y="605592"/>
                  </a:lnTo>
                  <a:lnTo>
                    <a:pt x="60625" y="605592"/>
                  </a:lnTo>
                  <a:lnTo>
                    <a:pt x="60625" y="562860"/>
                  </a:lnTo>
                  <a:lnTo>
                    <a:pt x="90891" y="562860"/>
                  </a:lnTo>
                  <a:lnTo>
                    <a:pt x="100176" y="512433"/>
                  </a:lnTo>
                  <a:lnTo>
                    <a:pt x="0" y="512433"/>
                  </a:lnTo>
                  <a:close/>
                  <a:moveTo>
                    <a:pt x="440020" y="278733"/>
                  </a:moveTo>
                  <a:cubicBezTo>
                    <a:pt x="447634" y="278733"/>
                    <a:pt x="453483" y="285038"/>
                    <a:pt x="453483" y="292178"/>
                  </a:cubicBezTo>
                  <a:lnTo>
                    <a:pt x="453483" y="415781"/>
                  </a:lnTo>
                  <a:cubicBezTo>
                    <a:pt x="453947" y="423477"/>
                    <a:pt x="447634" y="429319"/>
                    <a:pt x="440484" y="429319"/>
                  </a:cubicBezTo>
                  <a:lnTo>
                    <a:pt x="354788" y="429319"/>
                  </a:lnTo>
                  <a:cubicBezTo>
                    <a:pt x="347174" y="429319"/>
                    <a:pt x="341325" y="423014"/>
                    <a:pt x="341325" y="415781"/>
                  </a:cubicBezTo>
                  <a:cubicBezTo>
                    <a:pt x="341325" y="408641"/>
                    <a:pt x="347639" y="402336"/>
                    <a:pt x="354788" y="402336"/>
                  </a:cubicBezTo>
                  <a:lnTo>
                    <a:pt x="426465" y="402336"/>
                  </a:lnTo>
                  <a:lnTo>
                    <a:pt x="426465" y="292178"/>
                  </a:lnTo>
                  <a:cubicBezTo>
                    <a:pt x="426465" y="284482"/>
                    <a:pt x="432778" y="278733"/>
                    <a:pt x="440020" y="278733"/>
                  </a:cubicBezTo>
                  <a:close/>
                  <a:moveTo>
                    <a:pt x="410109" y="0"/>
                  </a:moveTo>
                  <a:cubicBezTo>
                    <a:pt x="440935" y="0"/>
                    <a:pt x="468419" y="13996"/>
                    <a:pt x="485782" y="36057"/>
                  </a:cubicBezTo>
                  <a:cubicBezTo>
                    <a:pt x="508530" y="30495"/>
                    <a:pt x="531000" y="41247"/>
                    <a:pt x="542328" y="52185"/>
                  </a:cubicBezTo>
                  <a:cubicBezTo>
                    <a:pt x="554584" y="63771"/>
                    <a:pt x="562940" y="81197"/>
                    <a:pt x="562291" y="103350"/>
                  </a:cubicBezTo>
                  <a:cubicBezTo>
                    <a:pt x="588289" y="113917"/>
                    <a:pt x="606580" y="138943"/>
                    <a:pt x="606580" y="168697"/>
                  </a:cubicBezTo>
                  <a:cubicBezTo>
                    <a:pt x="606580" y="207627"/>
                    <a:pt x="574825" y="238864"/>
                    <a:pt x="536293" y="238864"/>
                  </a:cubicBezTo>
                  <a:lnTo>
                    <a:pt x="311502" y="238864"/>
                  </a:lnTo>
                  <a:cubicBezTo>
                    <a:pt x="272505" y="238864"/>
                    <a:pt x="241122" y="207627"/>
                    <a:pt x="241122" y="168697"/>
                  </a:cubicBezTo>
                  <a:cubicBezTo>
                    <a:pt x="241122" y="129767"/>
                    <a:pt x="272970" y="98530"/>
                    <a:pt x="311502" y="98530"/>
                  </a:cubicBezTo>
                  <a:cubicBezTo>
                    <a:pt x="311502" y="44213"/>
                    <a:pt x="355792" y="0"/>
                    <a:pt x="410109" y="0"/>
                  </a:cubicBezTo>
                  <a:close/>
                </a:path>
              </a:pathLst>
            </a:custGeom>
            <a:solidFill>
              <a:schemeClr val="bg1"/>
            </a:solidFill>
            <a:ln>
              <a:noFill/>
            </a:ln>
          </p:spPr>
        </p:sp>
      </p:grpSp>
      <p:sp>
        <p:nvSpPr>
          <p:cNvPr id="77" name="ïšļïďe">
            <a:extLst>
              <a:ext uri="{FF2B5EF4-FFF2-40B4-BE49-F238E27FC236}">
                <a16:creationId xmlns:a16="http://schemas.microsoft.com/office/drawing/2014/main" xmlns="" id="{FB41FAD4-0BA5-4580-B72E-A6BFF22F8784}"/>
              </a:ext>
            </a:extLst>
          </p:cNvPr>
          <p:cNvSpPr txBox="1"/>
          <p:nvPr/>
        </p:nvSpPr>
        <p:spPr bwMode="auto">
          <a:xfrm>
            <a:off x="835782" y="3295893"/>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ru-RU" sz="1200">
                <a:latin typeface="Huawei Sans" panose="020C0503030203020204" pitchFamily="34" charset="0"/>
              </a:rPr>
              <a:t>Ассоциация</a:t>
            </a:r>
          </a:p>
        </p:txBody>
      </p:sp>
      <p:grpSp>
        <p:nvGrpSpPr>
          <p:cNvPr id="78" name="组合 77"/>
          <p:cNvGrpSpPr/>
          <p:nvPr/>
        </p:nvGrpSpPr>
        <p:grpSpPr bwMode="invGray">
          <a:xfrm>
            <a:off x="485526" y="3335249"/>
            <a:ext cx="360000" cy="360000"/>
            <a:chOff x="3086107" y="1253075"/>
            <a:chExt cx="532084" cy="532082"/>
          </a:xfrm>
        </p:grpSpPr>
        <p:sp>
          <p:nvSpPr>
            <p:cNvPr id="79" name="iṡ1ïdé">
              <a:extLst>
                <a:ext uri="{FF2B5EF4-FFF2-40B4-BE49-F238E27FC236}">
                  <a16:creationId xmlns:a16="http://schemas.microsoft.com/office/drawing/2014/main" xmlns="" id="{3FC487D0-A815-4107-8A36-7C156E98B5FA}"/>
                </a:ext>
              </a:extLst>
            </p:cNvPr>
            <p:cNvSpPr/>
            <p:nvPr/>
          </p:nvSpPr>
          <p:spPr bwMode="invGray">
            <a:xfrm rot="10800000" flipV="1">
              <a:off x="3086107"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0B0F0"/>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dirty="0">
                <a:latin typeface="Huawei Sans" panose="020C0503030203020204" pitchFamily="34" charset="0"/>
              </a:endParaRPr>
            </a:p>
          </p:txBody>
        </p:sp>
        <p:sp>
          <p:nvSpPr>
            <p:cNvPr id="80" name="basic-rainbow_61924"/>
            <p:cNvSpPr>
              <a:spLocks noChangeAspect="1"/>
            </p:cNvSpPr>
            <p:nvPr/>
          </p:nvSpPr>
          <p:spPr bwMode="invGray">
            <a:xfrm>
              <a:off x="3182722" y="1438186"/>
              <a:ext cx="339705" cy="180000"/>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540" h="2940">
                  <a:moveTo>
                    <a:pt x="2770" y="0"/>
                  </a:moveTo>
                  <a:cubicBezTo>
                    <a:pt x="1243" y="0"/>
                    <a:pt x="0" y="1243"/>
                    <a:pt x="0" y="2770"/>
                  </a:cubicBezTo>
                  <a:cubicBezTo>
                    <a:pt x="0" y="2864"/>
                    <a:pt x="76" y="2940"/>
                    <a:pt x="170" y="2940"/>
                  </a:cubicBezTo>
                  <a:lnTo>
                    <a:pt x="194" y="2940"/>
                  </a:lnTo>
                  <a:lnTo>
                    <a:pt x="1452" y="2940"/>
                  </a:lnTo>
                  <a:lnTo>
                    <a:pt x="1476" y="2940"/>
                  </a:lnTo>
                  <a:cubicBezTo>
                    <a:pt x="1570" y="2940"/>
                    <a:pt x="1646" y="2864"/>
                    <a:pt x="1646" y="2770"/>
                  </a:cubicBezTo>
                  <a:cubicBezTo>
                    <a:pt x="1646" y="2150"/>
                    <a:pt x="2151" y="1646"/>
                    <a:pt x="2770" y="1646"/>
                  </a:cubicBezTo>
                  <a:cubicBezTo>
                    <a:pt x="3390" y="1646"/>
                    <a:pt x="3894" y="2150"/>
                    <a:pt x="3894" y="2770"/>
                  </a:cubicBezTo>
                  <a:cubicBezTo>
                    <a:pt x="3894" y="2864"/>
                    <a:pt x="3970" y="2940"/>
                    <a:pt x="4064" y="2940"/>
                  </a:cubicBezTo>
                  <a:lnTo>
                    <a:pt x="4089" y="2940"/>
                  </a:lnTo>
                  <a:lnTo>
                    <a:pt x="5346" y="2940"/>
                  </a:lnTo>
                  <a:lnTo>
                    <a:pt x="5370" y="2940"/>
                  </a:lnTo>
                  <a:cubicBezTo>
                    <a:pt x="5464" y="2940"/>
                    <a:pt x="5540" y="2864"/>
                    <a:pt x="5540" y="2770"/>
                  </a:cubicBezTo>
                  <a:cubicBezTo>
                    <a:pt x="5540" y="1243"/>
                    <a:pt x="4298" y="0"/>
                    <a:pt x="2770" y="0"/>
                  </a:cubicBezTo>
                  <a:close/>
                  <a:moveTo>
                    <a:pt x="2770" y="341"/>
                  </a:moveTo>
                  <a:cubicBezTo>
                    <a:pt x="4053" y="341"/>
                    <a:pt x="5105" y="1339"/>
                    <a:pt x="5193" y="2600"/>
                  </a:cubicBezTo>
                  <a:lnTo>
                    <a:pt x="4909" y="2600"/>
                  </a:lnTo>
                  <a:cubicBezTo>
                    <a:pt x="4821" y="1496"/>
                    <a:pt x="3896" y="624"/>
                    <a:pt x="2770" y="624"/>
                  </a:cubicBezTo>
                  <a:cubicBezTo>
                    <a:pt x="1644" y="624"/>
                    <a:pt x="719" y="1496"/>
                    <a:pt x="632" y="2600"/>
                  </a:cubicBezTo>
                  <a:lnTo>
                    <a:pt x="347" y="2600"/>
                  </a:lnTo>
                  <a:cubicBezTo>
                    <a:pt x="435" y="1339"/>
                    <a:pt x="1488" y="341"/>
                    <a:pt x="2770" y="341"/>
                  </a:cubicBezTo>
                  <a:close/>
                  <a:moveTo>
                    <a:pt x="2770" y="1306"/>
                  </a:moveTo>
                  <a:cubicBezTo>
                    <a:pt x="2020" y="1306"/>
                    <a:pt x="1401" y="1872"/>
                    <a:pt x="1316" y="2600"/>
                  </a:cubicBezTo>
                  <a:lnTo>
                    <a:pt x="974" y="2600"/>
                  </a:lnTo>
                  <a:cubicBezTo>
                    <a:pt x="1060" y="1684"/>
                    <a:pt x="1832" y="965"/>
                    <a:pt x="2770" y="965"/>
                  </a:cubicBezTo>
                  <a:cubicBezTo>
                    <a:pt x="3708" y="965"/>
                    <a:pt x="4481" y="1684"/>
                    <a:pt x="4567" y="2600"/>
                  </a:cubicBezTo>
                  <a:lnTo>
                    <a:pt x="4224" y="2600"/>
                  </a:lnTo>
                  <a:cubicBezTo>
                    <a:pt x="4139" y="1872"/>
                    <a:pt x="3520" y="1306"/>
                    <a:pt x="2770" y="1306"/>
                  </a:cubicBezTo>
                  <a:close/>
                </a:path>
              </a:pathLst>
            </a:custGeom>
            <a:solidFill>
              <a:schemeClr val="bg1"/>
            </a:solidFill>
            <a:ln>
              <a:noFill/>
            </a:ln>
          </p:spPr>
        </p:sp>
      </p:grpSp>
      <p:grpSp>
        <p:nvGrpSpPr>
          <p:cNvPr id="81" name="组合 80"/>
          <p:cNvGrpSpPr/>
          <p:nvPr/>
        </p:nvGrpSpPr>
        <p:grpSpPr bwMode="ltGray">
          <a:xfrm>
            <a:off x="485526" y="2520451"/>
            <a:ext cx="360000" cy="360000"/>
            <a:chOff x="485526" y="2520451"/>
            <a:chExt cx="360000" cy="360000"/>
          </a:xfrm>
        </p:grpSpPr>
        <p:sp>
          <p:nvSpPr>
            <p:cNvPr id="82" name="iṡ1ïdé">
              <a:extLst>
                <a:ext uri="{FF2B5EF4-FFF2-40B4-BE49-F238E27FC236}">
                  <a16:creationId xmlns:a16="http://schemas.microsoft.com/office/drawing/2014/main" xmlns="" id="{3FC487D0-A815-4107-8A36-7C156E98B5FA}"/>
                </a:ext>
              </a:extLst>
            </p:cNvPr>
            <p:cNvSpPr/>
            <p:nvPr/>
          </p:nvSpPr>
          <p:spPr bwMode="ltGray">
            <a:xfrm rot="10800000" flipV="1">
              <a:off x="485526" y="2520451"/>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83" name="road_358611"/>
            <p:cNvSpPr>
              <a:spLocks noChangeAspect="1"/>
            </p:cNvSpPr>
            <p:nvPr/>
          </p:nvSpPr>
          <p:spPr bwMode="ltGray">
            <a:xfrm>
              <a:off x="550326" y="2585425"/>
              <a:ext cx="230400" cy="230052"/>
            </a:xfrm>
            <a:custGeom>
              <a:avLst/>
              <a:gdLst>
                <a:gd name="connsiteX0" fmla="*/ 303775 w 607639"/>
                <a:gd name="connsiteY0" fmla="*/ 535874 h 606722"/>
                <a:gd name="connsiteX1" fmla="*/ 313945 w 607639"/>
                <a:gd name="connsiteY1" fmla="*/ 546012 h 606722"/>
                <a:gd name="connsiteX2" fmla="*/ 313945 w 607639"/>
                <a:gd name="connsiteY2" fmla="*/ 556150 h 606722"/>
                <a:gd name="connsiteX3" fmla="*/ 303775 w 607639"/>
                <a:gd name="connsiteY3" fmla="*/ 566288 h 606722"/>
                <a:gd name="connsiteX4" fmla="*/ 293693 w 607639"/>
                <a:gd name="connsiteY4" fmla="*/ 556150 h 606722"/>
                <a:gd name="connsiteX5" fmla="*/ 293693 w 607639"/>
                <a:gd name="connsiteY5" fmla="*/ 546012 h 606722"/>
                <a:gd name="connsiteX6" fmla="*/ 303775 w 607639"/>
                <a:gd name="connsiteY6" fmla="*/ 535874 h 606722"/>
                <a:gd name="connsiteX7" fmla="*/ 303775 w 607639"/>
                <a:gd name="connsiteY7" fmla="*/ 475259 h 606722"/>
                <a:gd name="connsiteX8" fmla="*/ 313945 w 607639"/>
                <a:gd name="connsiteY8" fmla="*/ 485318 h 606722"/>
                <a:gd name="connsiteX9" fmla="*/ 313945 w 607639"/>
                <a:gd name="connsiteY9" fmla="*/ 505615 h 606722"/>
                <a:gd name="connsiteX10" fmla="*/ 303775 w 607639"/>
                <a:gd name="connsiteY10" fmla="*/ 515764 h 606722"/>
                <a:gd name="connsiteX11" fmla="*/ 293693 w 607639"/>
                <a:gd name="connsiteY11" fmla="*/ 505615 h 606722"/>
                <a:gd name="connsiteX12" fmla="*/ 293693 w 607639"/>
                <a:gd name="connsiteY12" fmla="*/ 485318 h 606722"/>
                <a:gd name="connsiteX13" fmla="*/ 303775 w 607639"/>
                <a:gd name="connsiteY13" fmla="*/ 475259 h 606722"/>
                <a:gd name="connsiteX14" fmla="*/ 269526 w 607639"/>
                <a:gd name="connsiteY14" fmla="*/ 419842 h 606722"/>
                <a:gd name="connsiteX15" fmla="*/ 303879 w 607639"/>
                <a:gd name="connsiteY15" fmla="*/ 424733 h 606722"/>
                <a:gd name="connsiteX16" fmla="*/ 306638 w 607639"/>
                <a:gd name="connsiteY16" fmla="*/ 424644 h 606722"/>
                <a:gd name="connsiteX17" fmla="*/ 316961 w 607639"/>
                <a:gd name="connsiteY17" fmla="*/ 434602 h 606722"/>
                <a:gd name="connsiteX18" fmla="*/ 307083 w 607639"/>
                <a:gd name="connsiteY18" fmla="*/ 444916 h 606722"/>
                <a:gd name="connsiteX19" fmla="*/ 303879 w 607639"/>
                <a:gd name="connsiteY19" fmla="*/ 444916 h 606722"/>
                <a:gd name="connsiteX20" fmla="*/ 263831 w 607639"/>
                <a:gd name="connsiteY20" fmla="*/ 439226 h 606722"/>
                <a:gd name="connsiteX21" fmla="*/ 256978 w 607639"/>
                <a:gd name="connsiteY21" fmla="*/ 426689 h 606722"/>
                <a:gd name="connsiteX22" fmla="*/ 269526 w 607639"/>
                <a:gd name="connsiteY22" fmla="*/ 419842 h 606722"/>
                <a:gd name="connsiteX23" fmla="*/ 405062 w 607639"/>
                <a:gd name="connsiteY23" fmla="*/ 387999 h 606722"/>
                <a:gd name="connsiteX24" fmla="*/ 405240 w 607639"/>
                <a:gd name="connsiteY24" fmla="*/ 402307 h 606722"/>
                <a:gd name="connsiteX25" fmla="*/ 370249 w 607639"/>
                <a:gd name="connsiteY25" fmla="*/ 428437 h 606722"/>
                <a:gd name="connsiteX26" fmla="*/ 356627 w 607639"/>
                <a:gd name="connsiteY26" fmla="*/ 424171 h 606722"/>
                <a:gd name="connsiteX27" fmla="*/ 360812 w 607639"/>
                <a:gd name="connsiteY27" fmla="*/ 410573 h 606722"/>
                <a:gd name="connsiteX28" fmla="*/ 390727 w 607639"/>
                <a:gd name="connsiteY28" fmla="*/ 388176 h 606722"/>
                <a:gd name="connsiteX29" fmla="*/ 405062 w 607639"/>
                <a:gd name="connsiteY29" fmla="*/ 387999 h 606722"/>
                <a:gd name="connsiteX30" fmla="*/ 183985 w 607639"/>
                <a:gd name="connsiteY30" fmla="*/ 358809 h 606722"/>
                <a:gd name="connsiteX31" fmla="*/ 197775 w 607639"/>
                <a:gd name="connsiteY31" fmla="*/ 362718 h 606722"/>
                <a:gd name="connsiteX32" fmla="*/ 220905 w 607639"/>
                <a:gd name="connsiteY32" fmla="*/ 392035 h 606722"/>
                <a:gd name="connsiteX33" fmla="*/ 221350 w 607639"/>
                <a:gd name="connsiteY33" fmla="*/ 406338 h 606722"/>
                <a:gd name="connsiteX34" fmla="*/ 207027 w 607639"/>
                <a:gd name="connsiteY34" fmla="*/ 406871 h 606722"/>
                <a:gd name="connsiteX35" fmla="*/ 180160 w 607639"/>
                <a:gd name="connsiteY35" fmla="*/ 372579 h 606722"/>
                <a:gd name="connsiteX36" fmla="*/ 183985 w 607639"/>
                <a:gd name="connsiteY36" fmla="*/ 358809 h 606722"/>
                <a:gd name="connsiteX37" fmla="*/ 546859 w 607639"/>
                <a:gd name="connsiteY37" fmla="*/ 293270 h 606722"/>
                <a:gd name="connsiteX38" fmla="*/ 556997 w 607639"/>
                <a:gd name="connsiteY38" fmla="*/ 293270 h 606722"/>
                <a:gd name="connsiteX39" fmla="*/ 567135 w 607639"/>
                <a:gd name="connsiteY39" fmla="*/ 303317 h 606722"/>
                <a:gd name="connsiteX40" fmla="*/ 556997 w 607639"/>
                <a:gd name="connsiteY40" fmla="*/ 313452 h 606722"/>
                <a:gd name="connsiteX41" fmla="*/ 546859 w 607639"/>
                <a:gd name="connsiteY41" fmla="*/ 313452 h 606722"/>
                <a:gd name="connsiteX42" fmla="*/ 536721 w 607639"/>
                <a:gd name="connsiteY42" fmla="*/ 303317 h 606722"/>
                <a:gd name="connsiteX43" fmla="*/ 546859 w 607639"/>
                <a:gd name="connsiteY43" fmla="*/ 293270 h 606722"/>
                <a:gd name="connsiteX44" fmla="*/ 486024 w 607639"/>
                <a:gd name="connsiteY44" fmla="*/ 293270 h 606722"/>
                <a:gd name="connsiteX45" fmla="*/ 506321 w 607639"/>
                <a:gd name="connsiteY45" fmla="*/ 293270 h 606722"/>
                <a:gd name="connsiteX46" fmla="*/ 516469 w 607639"/>
                <a:gd name="connsiteY46" fmla="*/ 303317 h 606722"/>
                <a:gd name="connsiteX47" fmla="*/ 506321 w 607639"/>
                <a:gd name="connsiteY47" fmla="*/ 313452 h 606722"/>
                <a:gd name="connsiteX48" fmla="*/ 486024 w 607639"/>
                <a:gd name="connsiteY48" fmla="*/ 313452 h 606722"/>
                <a:gd name="connsiteX49" fmla="*/ 475964 w 607639"/>
                <a:gd name="connsiteY49" fmla="*/ 303317 h 606722"/>
                <a:gd name="connsiteX50" fmla="*/ 486024 w 607639"/>
                <a:gd name="connsiteY50" fmla="*/ 293270 h 606722"/>
                <a:gd name="connsiteX51" fmla="*/ 101302 w 607639"/>
                <a:gd name="connsiteY51" fmla="*/ 293270 h 606722"/>
                <a:gd name="connsiteX52" fmla="*/ 121474 w 607639"/>
                <a:gd name="connsiteY52" fmla="*/ 293270 h 606722"/>
                <a:gd name="connsiteX53" fmla="*/ 131605 w 607639"/>
                <a:gd name="connsiteY53" fmla="*/ 303317 h 606722"/>
                <a:gd name="connsiteX54" fmla="*/ 121474 w 607639"/>
                <a:gd name="connsiteY54" fmla="*/ 313452 h 606722"/>
                <a:gd name="connsiteX55" fmla="*/ 101302 w 607639"/>
                <a:gd name="connsiteY55" fmla="*/ 313452 h 606722"/>
                <a:gd name="connsiteX56" fmla="*/ 91171 w 607639"/>
                <a:gd name="connsiteY56" fmla="*/ 303317 h 606722"/>
                <a:gd name="connsiteX57" fmla="*/ 101302 w 607639"/>
                <a:gd name="connsiteY57" fmla="*/ 293270 h 606722"/>
                <a:gd name="connsiteX58" fmla="*/ 50649 w 607639"/>
                <a:gd name="connsiteY58" fmla="*/ 293270 h 606722"/>
                <a:gd name="connsiteX59" fmla="*/ 60793 w 607639"/>
                <a:gd name="connsiteY59" fmla="*/ 293270 h 606722"/>
                <a:gd name="connsiteX60" fmla="*/ 70848 w 607639"/>
                <a:gd name="connsiteY60" fmla="*/ 303317 h 606722"/>
                <a:gd name="connsiteX61" fmla="*/ 60793 w 607639"/>
                <a:gd name="connsiteY61" fmla="*/ 313452 h 606722"/>
                <a:gd name="connsiteX62" fmla="*/ 50649 w 607639"/>
                <a:gd name="connsiteY62" fmla="*/ 313452 h 606722"/>
                <a:gd name="connsiteX63" fmla="*/ 40505 w 607639"/>
                <a:gd name="connsiteY63" fmla="*/ 303317 h 606722"/>
                <a:gd name="connsiteX64" fmla="*/ 50649 w 607639"/>
                <a:gd name="connsiteY64" fmla="*/ 293270 h 606722"/>
                <a:gd name="connsiteX65" fmla="*/ 433988 w 607639"/>
                <a:gd name="connsiteY65" fmla="*/ 281313 h 606722"/>
                <a:gd name="connsiteX66" fmla="*/ 445017 w 607639"/>
                <a:gd name="connsiteY66" fmla="*/ 290459 h 606722"/>
                <a:gd name="connsiteX67" fmla="*/ 445551 w 607639"/>
                <a:gd name="connsiteY67" fmla="*/ 303158 h 606722"/>
                <a:gd name="connsiteX68" fmla="*/ 445551 w 607639"/>
                <a:gd name="connsiteY68" fmla="*/ 303247 h 606722"/>
                <a:gd name="connsiteX69" fmla="*/ 445551 w 607639"/>
                <a:gd name="connsiteY69" fmla="*/ 303335 h 606722"/>
                <a:gd name="connsiteX70" fmla="*/ 438880 w 607639"/>
                <a:gd name="connsiteY70" fmla="*/ 346404 h 606722"/>
                <a:gd name="connsiteX71" fmla="*/ 426161 w 607639"/>
                <a:gd name="connsiteY71" fmla="*/ 352975 h 606722"/>
                <a:gd name="connsiteX72" fmla="*/ 419579 w 607639"/>
                <a:gd name="connsiteY72" fmla="*/ 340276 h 606722"/>
                <a:gd name="connsiteX73" fmla="*/ 425361 w 607639"/>
                <a:gd name="connsiteY73" fmla="*/ 303335 h 606722"/>
                <a:gd name="connsiteX74" fmla="*/ 425361 w 607639"/>
                <a:gd name="connsiteY74" fmla="*/ 303247 h 606722"/>
                <a:gd name="connsiteX75" fmla="*/ 425361 w 607639"/>
                <a:gd name="connsiteY75" fmla="*/ 303158 h 606722"/>
                <a:gd name="connsiteX76" fmla="*/ 424827 w 607639"/>
                <a:gd name="connsiteY76" fmla="*/ 292235 h 606722"/>
                <a:gd name="connsiteX77" fmla="*/ 433988 w 607639"/>
                <a:gd name="connsiteY77" fmla="*/ 281313 h 606722"/>
                <a:gd name="connsiteX78" fmla="*/ 179283 w 607639"/>
                <a:gd name="connsiteY78" fmla="*/ 259338 h 606722"/>
                <a:gd name="connsiteX79" fmla="*/ 186492 w 607639"/>
                <a:gd name="connsiteY79" fmla="*/ 271776 h 606722"/>
                <a:gd name="connsiteX80" fmla="*/ 182309 w 607639"/>
                <a:gd name="connsiteY80" fmla="*/ 303404 h 606722"/>
                <a:gd name="connsiteX81" fmla="*/ 182398 w 607639"/>
                <a:gd name="connsiteY81" fmla="*/ 308912 h 606722"/>
                <a:gd name="connsiteX82" fmla="*/ 172787 w 607639"/>
                <a:gd name="connsiteY82" fmla="*/ 319484 h 606722"/>
                <a:gd name="connsiteX83" fmla="*/ 162196 w 607639"/>
                <a:gd name="connsiteY83" fmla="*/ 309801 h 606722"/>
                <a:gd name="connsiteX84" fmla="*/ 162018 w 607639"/>
                <a:gd name="connsiteY84" fmla="*/ 303493 h 606722"/>
                <a:gd name="connsiteX85" fmla="*/ 166913 w 607639"/>
                <a:gd name="connsiteY85" fmla="*/ 266446 h 606722"/>
                <a:gd name="connsiteX86" fmla="*/ 179283 w 607639"/>
                <a:gd name="connsiteY86" fmla="*/ 259338 h 606722"/>
                <a:gd name="connsiteX87" fmla="*/ 303750 w 607639"/>
                <a:gd name="connsiteY87" fmla="*/ 232592 h 606722"/>
                <a:gd name="connsiteX88" fmla="*/ 232906 w 607639"/>
                <a:gd name="connsiteY88" fmla="*/ 303326 h 606722"/>
                <a:gd name="connsiteX89" fmla="*/ 303750 w 607639"/>
                <a:gd name="connsiteY89" fmla="*/ 374148 h 606722"/>
                <a:gd name="connsiteX90" fmla="*/ 374682 w 607639"/>
                <a:gd name="connsiteY90" fmla="*/ 303326 h 606722"/>
                <a:gd name="connsiteX91" fmla="*/ 303750 w 607639"/>
                <a:gd name="connsiteY91" fmla="*/ 232592 h 606722"/>
                <a:gd name="connsiteX92" fmla="*/ 303750 w 607639"/>
                <a:gd name="connsiteY92" fmla="*/ 212332 h 606722"/>
                <a:gd name="connsiteX93" fmla="*/ 394885 w 607639"/>
                <a:gd name="connsiteY93" fmla="*/ 303326 h 606722"/>
                <a:gd name="connsiteX94" fmla="*/ 303750 w 607639"/>
                <a:gd name="connsiteY94" fmla="*/ 394320 h 606722"/>
                <a:gd name="connsiteX95" fmla="*/ 212614 w 607639"/>
                <a:gd name="connsiteY95" fmla="*/ 303326 h 606722"/>
                <a:gd name="connsiteX96" fmla="*/ 303750 w 607639"/>
                <a:gd name="connsiteY96" fmla="*/ 212332 h 606722"/>
                <a:gd name="connsiteX97" fmla="*/ 395703 w 607639"/>
                <a:gd name="connsiteY97" fmla="*/ 195586 h 606722"/>
                <a:gd name="connsiteX98" fmla="*/ 424194 w 607639"/>
                <a:gd name="connsiteY98" fmla="*/ 228593 h 606722"/>
                <a:gd name="connsiteX99" fmla="*/ 420989 w 607639"/>
                <a:gd name="connsiteY99" fmla="*/ 242472 h 606722"/>
                <a:gd name="connsiteX100" fmla="*/ 407010 w 607639"/>
                <a:gd name="connsiteY100" fmla="*/ 239269 h 606722"/>
                <a:gd name="connsiteX101" fmla="*/ 382615 w 607639"/>
                <a:gd name="connsiteY101" fmla="*/ 210977 h 606722"/>
                <a:gd name="connsiteX102" fmla="*/ 381458 w 607639"/>
                <a:gd name="connsiteY102" fmla="*/ 196653 h 606722"/>
                <a:gd name="connsiteX103" fmla="*/ 395703 w 607639"/>
                <a:gd name="connsiteY103" fmla="*/ 195586 h 606722"/>
                <a:gd name="connsiteX104" fmla="*/ 231655 w 607639"/>
                <a:gd name="connsiteY104" fmla="*/ 181446 h 606722"/>
                <a:gd name="connsiteX105" fmla="*/ 245542 w 607639"/>
                <a:gd name="connsiteY105" fmla="*/ 185003 h 606722"/>
                <a:gd name="connsiteX106" fmla="*/ 241982 w 607639"/>
                <a:gd name="connsiteY106" fmla="*/ 198874 h 606722"/>
                <a:gd name="connsiteX107" fmla="*/ 213050 w 607639"/>
                <a:gd name="connsiteY107" fmla="*/ 222615 h 606722"/>
                <a:gd name="connsiteX108" fmla="*/ 198807 w 607639"/>
                <a:gd name="connsiteY108" fmla="*/ 223415 h 606722"/>
                <a:gd name="connsiteX109" fmla="*/ 197917 w 607639"/>
                <a:gd name="connsiteY109" fmla="*/ 209100 h 606722"/>
                <a:gd name="connsiteX110" fmla="*/ 231655 w 607639"/>
                <a:gd name="connsiteY110" fmla="*/ 181446 h 606722"/>
                <a:gd name="connsiteX111" fmla="*/ 303703 w 607639"/>
                <a:gd name="connsiteY111" fmla="*/ 161736 h 606722"/>
                <a:gd name="connsiteX112" fmla="*/ 337599 w 607639"/>
                <a:gd name="connsiteY112" fmla="*/ 165822 h 606722"/>
                <a:gd name="connsiteX113" fmla="*/ 345072 w 607639"/>
                <a:gd name="connsiteY113" fmla="*/ 178081 h 606722"/>
                <a:gd name="connsiteX114" fmla="*/ 332794 w 607639"/>
                <a:gd name="connsiteY114" fmla="*/ 185455 h 606722"/>
                <a:gd name="connsiteX115" fmla="*/ 303703 w 607639"/>
                <a:gd name="connsiteY115" fmla="*/ 181990 h 606722"/>
                <a:gd name="connsiteX116" fmla="*/ 295518 w 607639"/>
                <a:gd name="connsiteY116" fmla="*/ 182257 h 606722"/>
                <a:gd name="connsiteX117" fmla="*/ 284664 w 607639"/>
                <a:gd name="connsiteY117" fmla="*/ 172840 h 606722"/>
                <a:gd name="connsiteX118" fmla="*/ 294094 w 607639"/>
                <a:gd name="connsiteY118" fmla="*/ 162091 h 606722"/>
                <a:gd name="connsiteX119" fmla="*/ 303703 w 607639"/>
                <a:gd name="connsiteY119" fmla="*/ 161736 h 606722"/>
                <a:gd name="connsiteX120" fmla="*/ 303775 w 607639"/>
                <a:gd name="connsiteY120" fmla="*/ 91029 h 606722"/>
                <a:gd name="connsiteX121" fmla="*/ 313945 w 607639"/>
                <a:gd name="connsiteY121" fmla="*/ 101160 h 606722"/>
                <a:gd name="connsiteX122" fmla="*/ 313945 w 607639"/>
                <a:gd name="connsiteY122" fmla="*/ 121332 h 606722"/>
                <a:gd name="connsiteX123" fmla="*/ 303775 w 607639"/>
                <a:gd name="connsiteY123" fmla="*/ 131463 h 606722"/>
                <a:gd name="connsiteX124" fmla="*/ 293693 w 607639"/>
                <a:gd name="connsiteY124" fmla="*/ 121332 h 606722"/>
                <a:gd name="connsiteX125" fmla="*/ 293693 w 607639"/>
                <a:gd name="connsiteY125" fmla="*/ 101160 h 606722"/>
                <a:gd name="connsiteX126" fmla="*/ 303775 w 607639"/>
                <a:gd name="connsiteY126" fmla="*/ 91029 h 606722"/>
                <a:gd name="connsiteX127" fmla="*/ 303775 w 607639"/>
                <a:gd name="connsiteY127" fmla="*/ 40434 h 606722"/>
                <a:gd name="connsiteX128" fmla="*/ 313945 w 607639"/>
                <a:gd name="connsiteY128" fmla="*/ 50578 h 606722"/>
                <a:gd name="connsiteX129" fmla="*/ 313945 w 607639"/>
                <a:gd name="connsiteY129" fmla="*/ 60722 h 606722"/>
                <a:gd name="connsiteX130" fmla="*/ 303775 w 607639"/>
                <a:gd name="connsiteY130" fmla="*/ 70777 h 606722"/>
                <a:gd name="connsiteX131" fmla="*/ 293693 w 607639"/>
                <a:gd name="connsiteY131" fmla="*/ 60722 h 606722"/>
                <a:gd name="connsiteX132" fmla="*/ 293693 w 607639"/>
                <a:gd name="connsiteY132" fmla="*/ 50578 h 606722"/>
                <a:gd name="connsiteX133" fmla="*/ 303775 w 607639"/>
                <a:gd name="connsiteY133" fmla="*/ 40434 h 606722"/>
                <a:gd name="connsiteX134" fmla="*/ 243074 w 607639"/>
                <a:gd name="connsiteY134" fmla="*/ 20263 h 606722"/>
                <a:gd name="connsiteX135" fmla="*/ 243074 w 607639"/>
                <a:gd name="connsiteY135" fmla="*/ 142282 h 606722"/>
                <a:gd name="connsiteX136" fmla="*/ 236843 w 607639"/>
                <a:gd name="connsiteY136" fmla="*/ 144949 h 606722"/>
                <a:gd name="connsiteX137" fmla="*/ 145168 w 607639"/>
                <a:gd name="connsiteY137" fmla="*/ 236486 h 606722"/>
                <a:gd name="connsiteX138" fmla="*/ 142498 w 607639"/>
                <a:gd name="connsiteY138" fmla="*/ 242707 h 606722"/>
                <a:gd name="connsiteX139" fmla="*/ 20293 w 607639"/>
                <a:gd name="connsiteY139" fmla="*/ 242707 h 606722"/>
                <a:gd name="connsiteX140" fmla="*/ 20293 w 607639"/>
                <a:gd name="connsiteY140" fmla="*/ 364015 h 606722"/>
                <a:gd name="connsiteX141" fmla="*/ 142498 w 607639"/>
                <a:gd name="connsiteY141" fmla="*/ 364015 h 606722"/>
                <a:gd name="connsiteX142" fmla="*/ 145168 w 607639"/>
                <a:gd name="connsiteY142" fmla="*/ 370148 h 606722"/>
                <a:gd name="connsiteX143" fmla="*/ 236843 w 607639"/>
                <a:gd name="connsiteY143" fmla="*/ 461773 h 606722"/>
                <a:gd name="connsiteX144" fmla="*/ 243074 w 607639"/>
                <a:gd name="connsiteY144" fmla="*/ 464351 h 606722"/>
                <a:gd name="connsiteX145" fmla="*/ 243074 w 607639"/>
                <a:gd name="connsiteY145" fmla="*/ 586459 h 606722"/>
                <a:gd name="connsiteX146" fmla="*/ 364566 w 607639"/>
                <a:gd name="connsiteY146" fmla="*/ 586459 h 606722"/>
                <a:gd name="connsiteX147" fmla="*/ 364566 w 607639"/>
                <a:gd name="connsiteY147" fmla="*/ 464351 h 606722"/>
                <a:gd name="connsiteX148" fmla="*/ 370707 w 607639"/>
                <a:gd name="connsiteY148" fmla="*/ 461773 h 606722"/>
                <a:gd name="connsiteX149" fmla="*/ 462472 w 607639"/>
                <a:gd name="connsiteY149" fmla="*/ 370148 h 606722"/>
                <a:gd name="connsiteX150" fmla="*/ 465053 w 607639"/>
                <a:gd name="connsiteY150" fmla="*/ 364015 h 606722"/>
                <a:gd name="connsiteX151" fmla="*/ 587346 w 607639"/>
                <a:gd name="connsiteY151" fmla="*/ 364015 h 606722"/>
                <a:gd name="connsiteX152" fmla="*/ 587346 w 607639"/>
                <a:gd name="connsiteY152" fmla="*/ 242707 h 606722"/>
                <a:gd name="connsiteX153" fmla="*/ 465053 w 607639"/>
                <a:gd name="connsiteY153" fmla="*/ 242707 h 606722"/>
                <a:gd name="connsiteX154" fmla="*/ 462472 w 607639"/>
                <a:gd name="connsiteY154" fmla="*/ 236486 h 606722"/>
                <a:gd name="connsiteX155" fmla="*/ 370796 w 607639"/>
                <a:gd name="connsiteY155" fmla="*/ 144949 h 606722"/>
                <a:gd name="connsiteX156" fmla="*/ 364566 w 607639"/>
                <a:gd name="connsiteY156" fmla="*/ 142282 h 606722"/>
                <a:gd name="connsiteX157" fmla="*/ 364566 w 607639"/>
                <a:gd name="connsiteY157" fmla="*/ 20263 h 606722"/>
                <a:gd name="connsiteX158" fmla="*/ 222780 w 607639"/>
                <a:gd name="connsiteY158" fmla="*/ 0 h 606722"/>
                <a:gd name="connsiteX159" fmla="*/ 384859 w 607639"/>
                <a:gd name="connsiteY159" fmla="*/ 0 h 606722"/>
                <a:gd name="connsiteX160" fmla="*/ 384859 w 607639"/>
                <a:gd name="connsiteY160" fmla="*/ 129041 h 606722"/>
                <a:gd name="connsiteX161" fmla="*/ 478403 w 607639"/>
                <a:gd name="connsiteY161" fmla="*/ 222444 h 606722"/>
                <a:gd name="connsiteX162" fmla="*/ 607639 w 607639"/>
                <a:gd name="connsiteY162" fmla="*/ 222444 h 606722"/>
                <a:gd name="connsiteX163" fmla="*/ 607639 w 607639"/>
                <a:gd name="connsiteY163" fmla="*/ 384278 h 606722"/>
                <a:gd name="connsiteX164" fmla="*/ 478403 w 607639"/>
                <a:gd name="connsiteY164" fmla="*/ 384278 h 606722"/>
                <a:gd name="connsiteX165" fmla="*/ 384859 w 607639"/>
                <a:gd name="connsiteY165" fmla="*/ 477681 h 606722"/>
                <a:gd name="connsiteX166" fmla="*/ 384859 w 607639"/>
                <a:gd name="connsiteY166" fmla="*/ 606722 h 606722"/>
                <a:gd name="connsiteX167" fmla="*/ 222780 w 607639"/>
                <a:gd name="connsiteY167" fmla="*/ 606722 h 606722"/>
                <a:gd name="connsiteX168" fmla="*/ 222780 w 607639"/>
                <a:gd name="connsiteY168" fmla="*/ 477681 h 606722"/>
                <a:gd name="connsiteX169" fmla="*/ 129236 w 607639"/>
                <a:gd name="connsiteY169" fmla="*/ 384278 h 606722"/>
                <a:gd name="connsiteX170" fmla="*/ 0 w 607639"/>
                <a:gd name="connsiteY170" fmla="*/ 384278 h 606722"/>
                <a:gd name="connsiteX171" fmla="*/ 0 w 607639"/>
                <a:gd name="connsiteY171" fmla="*/ 222444 h 606722"/>
                <a:gd name="connsiteX172" fmla="*/ 129236 w 607639"/>
                <a:gd name="connsiteY172" fmla="*/ 222444 h 606722"/>
                <a:gd name="connsiteX173" fmla="*/ 222780 w 607639"/>
                <a:gd name="connsiteY173" fmla="*/ 129041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607639" h="606722">
                  <a:moveTo>
                    <a:pt x="303775" y="535874"/>
                  </a:moveTo>
                  <a:cubicBezTo>
                    <a:pt x="309395" y="535874"/>
                    <a:pt x="313945" y="540409"/>
                    <a:pt x="313945" y="546012"/>
                  </a:cubicBezTo>
                  <a:lnTo>
                    <a:pt x="313945" y="556150"/>
                  </a:lnTo>
                  <a:cubicBezTo>
                    <a:pt x="313945" y="561753"/>
                    <a:pt x="309395" y="566288"/>
                    <a:pt x="303775" y="566288"/>
                  </a:cubicBezTo>
                  <a:cubicBezTo>
                    <a:pt x="298154" y="566288"/>
                    <a:pt x="293693" y="561753"/>
                    <a:pt x="293693" y="556150"/>
                  </a:cubicBezTo>
                  <a:lnTo>
                    <a:pt x="293693" y="546012"/>
                  </a:lnTo>
                  <a:cubicBezTo>
                    <a:pt x="293693" y="540409"/>
                    <a:pt x="298154" y="535874"/>
                    <a:pt x="303775" y="535874"/>
                  </a:cubicBezTo>
                  <a:close/>
                  <a:moveTo>
                    <a:pt x="303775" y="475259"/>
                  </a:moveTo>
                  <a:cubicBezTo>
                    <a:pt x="309395" y="475259"/>
                    <a:pt x="313945" y="479710"/>
                    <a:pt x="313945" y="485318"/>
                  </a:cubicBezTo>
                  <a:lnTo>
                    <a:pt x="313945" y="505615"/>
                  </a:lnTo>
                  <a:cubicBezTo>
                    <a:pt x="313945" y="511224"/>
                    <a:pt x="309395" y="515764"/>
                    <a:pt x="303775" y="515764"/>
                  </a:cubicBezTo>
                  <a:cubicBezTo>
                    <a:pt x="298154" y="515764"/>
                    <a:pt x="293693" y="511224"/>
                    <a:pt x="293693" y="505615"/>
                  </a:cubicBezTo>
                  <a:lnTo>
                    <a:pt x="293693" y="485318"/>
                  </a:lnTo>
                  <a:cubicBezTo>
                    <a:pt x="293693" y="479710"/>
                    <a:pt x="298154" y="475259"/>
                    <a:pt x="303775" y="475259"/>
                  </a:cubicBezTo>
                  <a:close/>
                  <a:moveTo>
                    <a:pt x="269526" y="419842"/>
                  </a:moveTo>
                  <a:cubicBezTo>
                    <a:pt x="280562" y="423043"/>
                    <a:pt x="292042" y="424733"/>
                    <a:pt x="303879" y="424733"/>
                  </a:cubicBezTo>
                  <a:cubicBezTo>
                    <a:pt x="304769" y="424733"/>
                    <a:pt x="305659" y="424733"/>
                    <a:pt x="306638" y="424644"/>
                  </a:cubicBezTo>
                  <a:cubicBezTo>
                    <a:pt x="312155" y="424555"/>
                    <a:pt x="316783" y="429001"/>
                    <a:pt x="316961" y="434602"/>
                  </a:cubicBezTo>
                  <a:cubicBezTo>
                    <a:pt x="317050" y="440115"/>
                    <a:pt x="312689" y="444738"/>
                    <a:pt x="307083" y="444916"/>
                  </a:cubicBezTo>
                  <a:cubicBezTo>
                    <a:pt x="306015" y="444916"/>
                    <a:pt x="304947" y="444916"/>
                    <a:pt x="303879" y="444916"/>
                  </a:cubicBezTo>
                  <a:cubicBezTo>
                    <a:pt x="290173" y="444916"/>
                    <a:pt x="276735" y="442960"/>
                    <a:pt x="263831" y="439226"/>
                  </a:cubicBezTo>
                  <a:cubicBezTo>
                    <a:pt x="258402" y="437625"/>
                    <a:pt x="255376" y="432024"/>
                    <a:pt x="256978" y="426689"/>
                  </a:cubicBezTo>
                  <a:cubicBezTo>
                    <a:pt x="258491" y="421265"/>
                    <a:pt x="264187" y="418242"/>
                    <a:pt x="269526" y="419842"/>
                  </a:cubicBezTo>
                  <a:close/>
                  <a:moveTo>
                    <a:pt x="405062" y="387999"/>
                  </a:moveTo>
                  <a:cubicBezTo>
                    <a:pt x="409068" y="391909"/>
                    <a:pt x="409068" y="398308"/>
                    <a:pt x="405240" y="402307"/>
                  </a:cubicBezTo>
                  <a:cubicBezTo>
                    <a:pt x="395001" y="412706"/>
                    <a:pt x="383159" y="421504"/>
                    <a:pt x="370249" y="428437"/>
                  </a:cubicBezTo>
                  <a:cubicBezTo>
                    <a:pt x="365352" y="431014"/>
                    <a:pt x="359209" y="429148"/>
                    <a:pt x="356627" y="424171"/>
                  </a:cubicBezTo>
                  <a:cubicBezTo>
                    <a:pt x="353956" y="419283"/>
                    <a:pt x="355826" y="413150"/>
                    <a:pt x="360812" y="410573"/>
                  </a:cubicBezTo>
                  <a:cubicBezTo>
                    <a:pt x="371852" y="404618"/>
                    <a:pt x="381913" y="397064"/>
                    <a:pt x="390727" y="388176"/>
                  </a:cubicBezTo>
                  <a:cubicBezTo>
                    <a:pt x="394645" y="384177"/>
                    <a:pt x="401055" y="384088"/>
                    <a:pt x="405062" y="387999"/>
                  </a:cubicBezTo>
                  <a:close/>
                  <a:moveTo>
                    <a:pt x="183985" y="358809"/>
                  </a:moveTo>
                  <a:cubicBezTo>
                    <a:pt x="188878" y="356144"/>
                    <a:pt x="195017" y="357832"/>
                    <a:pt x="197775" y="362718"/>
                  </a:cubicBezTo>
                  <a:cubicBezTo>
                    <a:pt x="203913" y="373645"/>
                    <a:pt x="211742" y="383506"/>
                    <a:pt x="220905" y="392035"/>
                  </a:cubicBezTo>
                  <a:cubicBezTo>
                    <a:pt x="224997" y="395855"/>
                    <a:pt x="225175" y="402251"/>
                    <a:pt x="221350" y="406338"/>
                  </a:cubicBezTo>
                  <a:cubicBezTo>
                    <a:pt x="217524" y="410424"/>
                    <a:pt x="211119" y="410691"/>
                    <a:pt x="207027" y="406871"/>
                  </a:cubicBezTo>
                  <a:cubicBezTo>
                    <a:pt x="196351" y="396921"/>
                    <a:pt x="187277" y="385372"/>
                    <a:pt x="180160" y="372579"/>
                  </a:cubicBezTo>
                  <a:cubicBezTo>
                    <a:pt x="177402" y="367782"/>
                    <a:pt x="179092" y="361563"/>
                    <a:pt x="183985" y="358809"/>
                  </a:cubicBezTo>
                  <a:close/>
                  <a:moveTo>
                    <a:pt x="546859" y="293270"/>
                  </a:moveTo>
                  <a:lnTo>
                    <a:pt x="556997" y="293270"/>
                  </a:lnTo>
                  <a:cubicBezTo>
                    <a:pt x="562600" y="293270"/>
                    <a:pt x="567135" y="297715"/>
                    <a:pt x="567135" y="303317"/>
                  </a:cubicBezTo>
                  <a:cubicBezTo>
                    <a:pt x="567135" y="308918"/>
                    <a:pt x="562600" y="313452"/>
                    <a:pt x="556997" y="313452"/>
                  </a:cubicBezTo>
                  <a:lnTo>
                    <a:pt x="546859" y="313452"/>
                  </a:lnTo>
                  <a:cubicBezTo>
                    <a:pt x="541257" y="313452"/>
                    <a:pt x="536721" y="308918"/>
                    <a:pt x="536721" y="303317"/>
                  </a:cubicBezTo>
                  <a:cubicBezTo>
                    <a:pt x="536721" y="297804"/>
                    <a:pt x="541257" y="293270"/>
                    <a:pt x="546859" y="293270"/>
                  </a:cubicBezTo>
                  <a:close/>
                  <a:moveTo>
                    <a:pt x="486024" y="293270"/>
                  </a:moveTo>
                  <a:lnTo>
                    <a:pt x="506321" y="293270"/>
                  </a:lnTo>
                  <a:cubicBezTo>
                    <a:pt x="511929" y="293270"/>
                    <a:pt x="516469" y="297715"/>
                    <a:pt x="516469" y="303317"/>
                  </a:cubicBezTo>
                  <a:cubicBezTo>
                    <a:pt x="516469" y="308918"/>
                    <a:pt x="511929" y="313452"/>
                    <a:pt x="506321" y="313452"/>
                  </a:cubicBezTo>
                  <a:lnTo>
                    <a:pt x="486024" y="313452"/>
                  </a:lnTo>
                  <a:cubicBezTo>
                    <a:pt x="480415" y="313452"/>
                    <a:pt x="475964" y="308918"/>
                    <a:pt x="475964" y="303317"/>
                  </a:cubicBezTo>
                  <a:cubicBezTo>
                    <a:pt x="475964" y="297804"/>
                    <a:pt x="480415" y="293270"/>
                    <a:pt x="486024" y="293270"/>
                  </a:cubicBezTo>
                  <a:close/>
                  <a:moveTo>
                    <a:pt x="101302" y="293270"/>
                  </a:moveTo>
                  <a:lnTo>
                    <a:pt x="121474" y="293270"/>
                  </a:lnTo>
                  <a:cubicBezTo>
                    <a:pt x="127073" y="293270"/>
                    <a:pt x="131605" y="297715"/>
                    <a:pt x="131605" y="303317"/>
                  </a:cubicBezTo>
                  <a:cubicBezTo>
                    <a:pt x="131605" y="308918"/>
                    <a:pt x="127073" y="313452"/>
                    <a:pt x="121474" y="313452"/>
                  </a:cubicBezTo>
                  <a:lnTo>
                    <a:pt x="101302" y="313452"/>
                  </a:lnTo>
                  <a:cubicBezTo>
                    <a:pt x="95703" y="313452"/>
                    <a:pt x="91171" y="308918"/>
                    <a:pt x="91171" y="303317"/>
                  </a:cubicBezTo>
                  <a:cubicBezTo>
                    <a:pt x="91171" y="297804"/>
                    <a:pt x="95703" y="293270"/>
                    <a:pt x="101302" y="293270"/>
                  </a:cubicBezTo>
                  <a:close/>
                  <a:moveTo>
                    <a:pt x="50649" y="293270"/>
                  </a:moveTo>
                  <a:lnTo>
                    <a:pt x="60793" y="293270"/>
                  </a:lnTo>
                  <a:cubicBezTo>
                    <a:pt x="66399" y="293270"/>
                    <a:pt x="70848" y="297715"/>
                    <a:pt x="70848" y="303317"/>
                  </a:cubicBezTo>
                  <a:cubicBezTo>
                    <a:pt x="70848" y="308918"/>
                    <a:pt x="66399" y="313452"/>
                    <a:pt x="60793" y="313452"/>
                  </a:cubicBezTo>
                  <a:lnTo>
                    <a:pt x="50649" y="313452"/>
                  </a:lnTo>
                  <a:cubicBezTo>
                    <a:pt x="45043" y="313452"/>
                    <a:pt x="40505" y="308918"/>
                    <a:pt x="40505" y="303317"/>
                  </a:cubicBezTo>
                  <a:cubicBezTo>
                    <a:pt x="40505" y="297804"/>
                    <a:pt x="45043" y="293270"/>
                    <a:pt x="50649" y="293270"/>
                  </a:cubicBezTo>
                  <a:close/>
                  <a:moveTo>
                    <a:pt x="433988" y="281313"/>
                  </a:moveTo>
                  <a:cubicBezTo>
                    <a:pt x="439592" y="280780"/>
                    <a:pt x="444484" y="284865"/>
                    <a:pt x="445017" y="290459"/>
                  </a:cubicBezTo>
                  <a:cubicBezTo>
                    <a:pt x="445373" y="294633"/>
                    <a:pt x="445551" y="298895"/>
                    <a:pt x="445551" y="303158"/>
                  </a:cubicBezTo>
                  <a:cubicBezTo>
                    <a:pt x="445551" y="303158"/>
                    <a:pt x="445551" y="303247"/>
                    <a:pt x="445551" y="303247"/>
                  </a:cubicBezTo>
                  <a:cubicBezTo>
                    <a:pt x="445551" y="303247"/>
                    <a:pt x="445551" y="303335"/>
                    <a:pt x="445551" y="303335"/>
                  </a:cubicBezTo>
                  <a:cubicBezTo>
                    <a:pt x="445551" y="318076"/>
                    <a:pt x="443327" y="332551"/>
                    <a:pt x="438880" y="346404"/>
                  </a:cubicBezTo>
                  <a:cubicBezTo>
                    <a:pt x="437190" y="351732"/>
                    <a:pt x="431498" y="354662"/>
                    <a:pt x="426161" y="352975"/>
                  </a:cubicBezTo>
                  <a:cubicBezTo>
                    <a:pt x="420824" y="351199"/>
                    <a:pt x="417889" y="345516"/>
                    <a:pt x="419579" y="340276"/>
                  </a:cubicBezTo>
                  <a:cubicBezTo>
                    <a:pt x="423404" y="328466"/>
                    <a:pt x="425361" y="316034"/>
                    <a:pt x="425361" y="303335"/>
                  </a:cubicBezTo>
                  <a:cubicBezTo>
                    <a:pt x="425361" y="303335"/>
                    <a:pt x="425361" y="303335"/>
                    <a:pt x="425361" y="303247"/>
                  </a:cubicBezTo>
                  <a:cubicBezTo>
                    <a:pt x="425361" y="303247"/>
                    <a:pt x="425361" y="303247"/>
                    <a:pt x="425361" y="303158"/>
                  </a:cubicBezTo>
                  <a:cubicBezTo>
                    <a:pt x="425361" y="299517"/>
                    <a:pt x="425183" y="295876"/>
                    <a:pt x="424827" y="292235"/>
                  </a:cubicBezTo>
                  <a:cubicBezTo>
                    <a:pt x="424293" y="286730"/>
                    <a:pt x="428474" y="281846"/>
                    <a:pt x="433988" y="281313"/>
                  </a:cubicBezTo>
                  <a:close/>
                  <a:moveTo>
                    <a:pt x="179283" y="259338"/>
                  </a:moveTo>
                  <a:cubicBezTo>
                    <a:pt x="184712" y="260760"/>
                    <a:pt x="187916" y="266357"/>
                    <a:pt x="186492" y="271776"/>
                  </a:cubicBezTo>
                  <a:cubicBezTo>
                    <a:pt x="183733" y="281993"/>
                    <a:pt x="182309" y="292565"/>
                    <a:pt x="182309" y="303404"/>
                  </a:cubicBezTo>
                  <a:cubicBezTo>
                    <a:pt x="182309" y="305270"/>
                    <a:pt x="182309" y="307046"/>
                    <a:pt x="182398" y="308912"/>
                  </a:cubicBezTo>
                  <a:cubicBezTo>
                    <a:pt x="182665" y="314509"/>
                    <a:pt x="178393" y="319218"/>
                    <a:pt x="172787" y="319484"/>
                  </a:cubicBezTo>
                  <a:cubicBezTo>
                    <a:pt x="167180" y="319662"/>
                    <a:pt x="162463" y="315398"/>
                    <a:pt x="162196" y="309801"/>
                  </a:cubicBezTo>
                  <a:cubicBezTo>
                    <a:pt x="162107" y="307668"/>
                    <a:pt x="162018" y="305536"/>
                    <a:pt x="162018" y="303493"/>
                  </a:cubicBezTo>
                  <a:cubicBezTo>
                    <a:pt x="162018" y="290788"/>
                    <a:pt x="163709" y="278439"/>
                    <a:pt x="166913" y="266446"/>
                  </a:cubicBezTo>
                  <a:cubicBezTo>
                    <a:pt x="168337" y="261115"/>
                    <a:pt x="173944" y="257917"/>
                    <a:pt x="179283" y="259338"/>
                  </a:cubicBezTo>
                  <a:close/>
                  <a:moveTo>
                    <a:pt x="303750" y="232592"/>
                  </a:moveTo>
                  <a:cubicBezTo>
                    <a:pt x="264679" y="232592"/>
                    <a:pt x="232906" y="264316"/>
                    <a:pt x="232906" y="303326"/>
                  </a:cubicBezTo>
                  <a:cubicBezTo>
                    <a:pt x="232906" y="342425"/>
                    <a:pt x="264679" y="374148"/>
                    <a:pt x="303750" y="374148"/>
                  </a:cubicBezTo>
                  <a:cubicBezTo>
                    <a:pt x="342909" y="374148"/>
                    <a:pt x="374682" y="342425"/>
                    <a:pt x="374682" y="303326"/>
                  </a:cubicBezTo>
                  <a:cubicBezTo>
                    <a:pt x="374682" y="264316"/>
                    <a:pt x="342909" y="232592"/>
                    <a:pt x="303750" y="232592"/>
                  </a:cubicBezTo>
                  <a:close/>
                  <a:moveTo>
                    <a:pt x="303750" y="212332"/>
                  </a:moveTo>
                  <a:cubicBezTo>
                    <a:pt x="354123" y="212332"/>
                    <a:pt x="394885" y="253119"/>
                    <a:pt x="394885" y="303326"/>
                  </a:cubicBezTo>
                  <a:cubicBezTo>
                    <a:pt x="394885" y="353622"/>
                    <a:pt x="354123" y="394320"/>
                    <a:pt x="303750" y="394320"/>
                  </a:cubicBezTo>
                  <a:cubicBezTo>
                    <a:pt x="253465" y="394320"/>
                    <a:pt x="212614" y="353622"/>
                    <a:pt x="212614" y="303326"/>
                  </a:cubicBezTo>
                  <a:cubicBezTo>
                    <a:pt x="212614" y="253119"/>
                    <a:pt x="253465" y="212332"/>
                    <a:pt x="303750" y="212332"/>
                  </a:cubicBezTo>
                  <a:close/>
                  <a:moveTo>
                    <a:pt x="395703" y="195586"/>
                  </a:moveTo>
                  <a:cubicBezTo>
                    <a:pt x="406832" y="205016"/>
                    <a:pt x="416448" y="216137"/>
                    <a:pt x="424194" y="228593"/>
                  </a:cubicBezTo>
                  <a:cubicBezTo>
                    <a:pt x="427132" y="233308"/>
                    <a:pt x="425708" y="239536"/>
                    <a:pt x="420989" y="242472"/>
                  </a:cubicBezTo>
                  <a:cubicBezTo>
                    <a:pt x="416181" y="245497"/>
                    <a:pt x="409949" y="243985"/>
                    <a:pt x="407010" y="239269"/>
                  </a:cubicBezTo>
                  <a:cubicBezTo>
                    <a:pt x="400333" y="228682"/>
                    <a:pt x="392142" y="219073"/>
                    <a:pt x="382615" y="210977"/>
                  </a:cubicBezTo>
                  <a:cubicBezTo>
                    <a:pt x="378341" y="207330"/>
                    <a:pt x="377807" y="200924"/>
                    <a:pt x="381458" y="196653"/>
                  </a:cubicBezTo>
                  <a:cubicBezTo>
                    <a:pt x="385019" y="192472"/>
                    <a:pt x="391429" y="191938"/>
                    <a:pt x="395703" y="195586"/>
                  </a:cubicBezTo>
                  <a:close/>
                  <a:moveTo>
                    <a:pt x="231655" y="181446"/>
                  </a:moveTo>
                  <a:cubicBezTo>
                    <a:pt x="236462" y="178601"/>
                    <a:pt x="242694" y="180202"/>
                    <a:pt x="245542" y="185003"/>
                  </a:cubicBezTo>
                  <a:cubicBezTo>
                    <a:pt x="248391" y="189805"/>
                    <a:pt x="246789" y="196029"/>
                    <a:pt x="241982" y="198874"/>
                  </a:cubicBezTo>
                  <a:cubicBezTo>
                    <a:pt x="231210" y="205187"/>
                    <a:pt x="221418" y="213279"/>
                    <a:pt x="213050" y="222615"/>
                  </a:cubicBezTo>
                  <a:cubicBezTo>
                    <a:pt x="209311" y="226794"/>
                    <a:pt x="202902" y="227150"/>
                    <a:pt x="198807" y="223415"/>
                  </a:cubicBezTo>
                  <a:cubicBezTo>
                    <a:pt x="194623" y="219681"/>
                    <a:pt x="194267" y="213279"/>
                    <a:pt x="197917" y="209100"/>
                  </a:cubicBezTo>
                  <a:cubicBezTo>
                    <a:pt x="207709" y="198252"/>
                    <a:pt x="219015" y="188915"/>
                    <a:pt x="231655" y="181446"/>
                  </a:cubicBezTo>
                  <a:close/>
                  <a:moveTo>
                    <a:pt x="303703" y="161736"/>
                  </a:moveTo>
                  <a:cubicBezTo>
                    <a:pt x="315268" y="161736"/>
                    <a:pt x="326656" y="163157"/>
                    <a:pt x="337599" y="165822"/>
                  </a:cubicBezTo>
                  <a:cubicBezTo>
                    <a:pt x="343025" y="167155"/>
                    <a:pt x="346406" y="172663"/>
                    <a:pt x="345072" y="178081"/>
                  </a:cubicBezTo>
                  <a:cubicBezTo>
                    <a:pt x="343737" y="183500"/>
                    <a:pt x="338221" y="186787"/>
                    <a:pt x="332794" y="185455"/>
                  </a:cubicBezTo>
                  <a:cubicBezTo>
                    <a:pt x="323364" y="183145"/>
                    <a:pt x="313667" y="181990"/>
                    <a:pt x="303703" y="181990"/>
                  </a:cubicBezTo>
                  <a:cubicBezTo>
                    <a:pt x="300945" y="181990"/>
                    <a:pt x="298187" y="182079"/>
                    <a:pt x="295518" y="182257"/>
                  </a:cubicBezTo>
                  <a:cubicBezTo>
                    <a:pt x="289913" y="182612"/>
                    <a:pt x="285109" y="178437"/>
                    <a:pt x="284664" y="172840"/>
                  </a:cubicBezTo>
                  <a:cubicBezTo>
                    <a:pt x="284308" y="167333"/>
                    <a:pt x="288578" y="162447"/>
                    <a:pt x="294094" y="162091"/>
                  </a:cubicBezTo>
                  <a:cubicBezTo>
                    <a:pt x="297297" y="161914"/>
                    <a:pt x="300500" y="161736"/>
                    <a:pt x="303703" y="161736"/>
                  </a:cubicBezTo>
                  <a:close/>
                  <a:moveTo>
                    <a:pt x="303775" y="91029"/>
                  </a:moveTo>
                  <a:cubicBezTo>
                    <a:pt x="309395" y="91029"/>
                    <a:pt x="313945" y="95561"/>
                    <a:pt x="313945" y="101160"/>
                  </a:cubicBezTo>
                  <a:lnTo>
                    <a:pt x="313945" y="121332"/>
                  </a:lnTo>
                  <a:cubicBezTo>
                    <a:pt x="313945" y="126931"/>
                    <a:pt x="309395" y="131463"/>
                    <a:pt x="303775" y="131463"/>
                  </a:cubicBezTo>
                  <a:cubicBezTo>
                    <a:pt x="298154" y="131463"/>
                    <a:pt x="293693" y="126931"/>
                    <a:pt x="293693" y="121332"/>
                  </a:cubicBezTo>
                  <a:lnTo>
                    <a:pt x="293693" y="101160"/>
                  </a:lnTo>
                  <a:cubicBezTo>
                    <a:pt x="293693" y="95561"/>
                    <a:pt x="298154" y="91029"/>
                    <a:pt x="303775" y="91029"/>
                  </a:cubicBezTo>
                  <a:close/>
                  <a:moveTo>
                    <a:pt x="303775" y="40434"/>
                  </a:moveTo>
                  <a:cubicBezTo>
                    <a:pt x="309395" y="40434"/>
                    <a:pt x="313945" y="44972"/>
                    <a:pt x="313945" y="50578"/>
                  </a:cubicBezTo>
                  <a:lnTo>
                    <a:pt x="313945" y="60722"/>
                  </a:lnTo>
                  <a:cubicBezTo>
                    <a:pt x="313945" y="66328"/>
                    <a:pt x="309395" y="70777"/>
                    <a:pt x="303775" y="70777"/>
                  </a:cubicBezTo>
                  <a:cubicBezTo>
                    <a:pt x="298154" y="70777"/>
                    <a:pt x="293693" y="66328"/>
                    <a:pt x="293693" y="60722"/>
                  </a:cubicBezTo>
                  <a:lnTo>
                    <a:pt x="293693" y="50578"/>
                  </a:lnTo>
                  <a:cubicBezTo>
                    <a:pt x="293693" y="44972"/>
                    <a:pt x="298154" y="40434"/>
                    <a:pt x="303775" y="40434"/>
                  </a:cubicBezTo>
                  <a:close/>
                  <a:moveTo>
                    <a:pt x="243074" y="20263"/>
                  </a:moveTo>
                  <a:lnTo>
                    <a:pt x="243074" y="142282"/>
                  </a:lnTo>
                  <a:lnTo>
                    <a:pt x="236843" y="144949"/>
                  </a:lnTo>
                  <a:cubicBezTo>
                    <a:pt x="195634" y="162367"/>
                    <a:pt x="162613" y="195338"/>
                    <a:pt x="145168" y="236486"/>
                  </a:cubicBezTo>
                  <a:lnTo>
                    <a:pt x="142498" y="242707"/>
                  </a:lnTo>
                  <a:lnTo>
                    <a:pt x="20293" y="242707"/>
                  </a:lnTo>
                  <a:lnTo>
                    <a:pt x="20293" y="364015"/>
                  </a:lnTo>
                  <a:lnTo>
                    <a:pt x="142498" y="364015"/>
                  </a:lnTo>
                  <a:lnTo>
                    <a:pt x="145168" y="370148"/>
                  </a:lnTo>
                  <a:cubicBezTo>
                    <a:pt x="162613" y="411384"/>
                    <a:pt x="195634" y="444355"/>
                    <a:pt x="236843" y="461773"/>
                  </a:cubicBezTo>
                  <a:lnTo>
                    <a:pt x="243074" y="464351"/>
                  </a:lnTo>
                  <a:lnTo>
                    <a:pt x="243074" y="586459"/>
                  </a:lnTo>
                  <a:lnTo>
                    <a:pt x="364566" y="586459"/>
                  </a:lnTo>
                  <a:lnTo>
                    <a:pt x="364566" y="464351"/>
                  </a:lnTo>
                  <a:lnTo>
                    <a:pt x="370707" y="461773"/>
                  </a:lnTo>
                  <a:cubicBezTo>
                    <a:pt x="412006" y="444355"/>
                    <a:pt x="445027" y="411384"/>
                    <a:pt x="462472" y="370148"/>
                  </a:cubicBezTo>
                  <a:lnTo>
                    <a:pt x="465053" y="364015"/>
                  </a:lnTo>
                  <a:lnTo>
                    <a:pt x="587346" y="364015"/>
                  </a:lnTo>
                  <a:lnTo>
                    <a:pt x="587346" y="242707"/>
                  </a:lnTo>
                  <a:lnTo>
                    <a:pt x="465053" y="242707"/>
                  </a:lnTo>
                  <a:lnTo>
                    <a:pt x="462472" y="236486"/>
                  </a:lnTo>
                  <a:cubicBezTo>
                    <a:pt x="445027" y="195338"/>
                    <a:pt x="412006" y="162367"/>
                    <a:pt x="370796" y="144949"/>
                  </a:cubicBezTo>
                  <a:lnTo>
                    <a:pt x="364566" y="142282"/>
                  </a:lnTo>
                  <a:lnTo>
                    <a:pt x="364566" y="20263"/>
                  </a:lnTo>
                  <a:close/>
                  <a:moveTo>
                    <a:pt x="222780" y="0"/>
                  </a:moveTo>
                  <a:lnTo>
                    <a:pt x="384859" y="0"/>
                  </a:lnTo>
                  <a:lnTo>
                    <a:pt x="384859" y="129041"/>
                  </a:lnTo>
                  <a:cubicBezTo>
                    <a:pt x="425979" y="148148"/>
                    <a:pt x="459267" y="181386"/>
                    <a:pt x="478403" y="222444"/>
                  </a:cubicBezTo>
                  <a:lnTo>
                    <a:pt x="607639" y="222444"/>
                  </a:lnTo>
                  <a:lnTo>
                    <a:pt x="607639" y="384278"/>
                  </a:lnTo>
                  <a:lnTo>
                    <a:pt x="478403" y="384278"/>
                  </a:lnTo>
                  <a:cubicBezTo>
                    <a:pt x="459267" y="425336"/>
                    <a:pt x="425979" y="458574"/>
                    <a:pt x="384859" y="477681"/>
                  </a:cubicBezTo>
                  <a:lnTo>
                    <a:pt x="384859" y="606722"/>
                  </a:lnTo>
                  <a:lnTo>
                    <a:pt x="222780" y="606722"/>
                  </a:lnTo>
                  <a:lnTo>
                    <a:pt x="222780" y="477681"/>
                  </a:lnTo>
                  <a:cubicBezTo>
                    <a:pt x="181660" y="458574"/>
                    <a:pt x="148372" y="425336"/>
                    <a:pt x="129236" y="384278"/>
                  </a:cubicBezTo>
                  <a:lnTo>
                    <a:pt x="0" y="384278"/>
                  </a:lnTo>
                  <a:lnTo>
                    <a:pt x="0" y="222444"/>
                  </a:lnTo>
                  <a:lnTo>
                    <a:pt x="129236" y="222444"/>
                  </a:lnTo>
                  <a:cubicBezTo>
                    <a:pt x="148372" y="181386"/>
                    <a:pt x="181660" y="148148"/>
                    <a:pt x="222780" y="129041"/>
                  </a:cubicBezTo>
                  <a:close/>
                </a:path>
              </a:pathLst>
            </a:custGeom>
            <a:solidFill>
              <a:schemeClr val="bg1"/>
            </a:solidFill>
            <a:ln>
              <a:noFill/>
            </a:ln>
          </p:spPr>
        </p:sp>
      </p:grpSp>
      <p:sp>
        <p:nvSpPr>
          <p:cNvPr id="84" name="五边形 83"/>
          <p:cNvSpPr/>
          <p:nvPr/>
        </p:nvSpPr>
        <p:spPr bwMode="auto">
          <a:xfrm>
            <a:off x="8148115" y="122424"/>
            <a:ext cx="900100" cy="284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Подключение AP</a:t>
            </a:r>
          </a:p>
        </p:txBody>
      </p:sp>
      <p:sp>
        <p:nvSpPr>
          <p:cNvPr id="85" name="燕尾形 84"/>
          <p:cNvSpPr/>
          <p:nvPr/>
        </p:nvSpPr>
        <p:spPr bwMode="auto">
          <a:xfrm>
            <a:off x="8964285"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Передача конфигурации</a:t>
            </a:r>
          </a:p>
        </p:txBody>
      </p:sp>
      <p:sp>
        <p:nvSpPr>
          <p:cNvPr id="86" name="燕尾形 85"/>
          <p:cNvSpPr/>
          <p:nvPr/>
        </p:nvSpPr>
        <p:spPr bwMode="auto">
          <a:xfrm>
            <a:off x="9960355" y="122424"/>
            <a:ext cx="1080000" cy="284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b="1">
                <a:solidFill>
                  <a:srgbClr val="FFFFFF"/>
                </a:solidFill>
                <a:latin typeface="Huawei Sans" panose="020C0503030203020204" pitchFamily="34" charset="0"/>
              </a:rPr>
              <a:t>Подключение STA</a:t>
            </a:r>
          </a:p>
        </p:txBody>
      </p:sp>
      <p:sp>
        <p:nvSpPr>
          <p:cNvPr id="87" name="燕尾形 86"/>
          <p:cNvSpPr/>
          <p:nvPr/>
        </p:nvSpPr>
        <p:spPr bwMode="auto">
          <a:xfrm>
            <a:off x="10956425"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Передача данных</a:t>
            </a:r>
          </a:p>
        </p:txBody>
      </p:sp>
    </p:spTree>
    <p:extLst>
      <p:ext uri="{BB962C8B-B14F-4D97-AF65-F5344CB8AC3E}">
        <p14:creationId xmlns:p14="http://schemas.microsoft.com/office/powerpoint/2010/main" val="109875743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占位符 13"/>
          <p:cNvSpPr>
            <a:spLocks noGrp="1"/>
          </p:cNvSpPr>
          <p:nvPr>
            <p:ph type="body" sz="quarter" idx="10"/>
          </p:nvPr>
        </p:nvSpPr>
        <p:spPr>
          <a:xfrm>
            <a:off x="2782888" y="1242453"/>
            <a:ext cx="8975164" cy="4680000"/>
          </a:xfrm>
        </p:spPr>
        <p:txBody>
          <a:bodyPr/>
          <a:lstStyle/>
          <a:p>
            <a:pPr>
              <a:lnSpc>
                <a:spcPct val="100000"/>
              </a:lnSpc>
            </a:pPr>
            <a:r>
              <a:rPr lang="ru-RU" sz="1800" dirty="0"/>
              <a:t>Аутентификация доступа позволяет </a:t>
            </a:r>
            <a:r>
              <a:rPr lang="ru-RU" sz="1800" dirty="0">
                <a:solidFill>
                  <a:srgbClr val="EC7061"/>
                </a:solidFill>
              </a:rPr>
              <a:t>дифференцировать пользователей</a:t>
            </a:r>
            <a:r>
              <a:rPr lang="ru-RU" sz="1800" dirty="0"/>
              <a:t> и контролировать их права доступа к сети. По сравнению с аутентификацией канала аутентификация доступа отличается более высокой безопасностью.</a:t>
            </a:r>
          </a:p>
          <a:p>
            <a:pPr>
              <a:lnSpc>
                <a:spcPct val="100000"/>
              </a:lnSpc>
            </a:pPr>
            <a:r>
              <a:rPr lang="ru-RU" sz="1800" dirty="0"/>
              <a:t>К основным режимам аутентификации доступа относятся аутентификация PSK и аутентификация 802.1X.</a:t>
            </a:r>
          </a:p>
        </p:txBody>
      </p:sp>
      <p:sp>
        <p:nvSpPr>
          <p:cNvPr id="2" name="标题 1"/>
          <p:cNvSpPr>
            <a:spLocks noGrp="1"/>
          </p:cNvSpPr>
          <p:nvPr>
            <p:ph type="title"/>
          </p:nvPr>
        </p:nvSpPr>
        <p:spPr/>
        <p:txBody>
          <a:bodyPr/>
          <a:lstStyle/>
          <a:p>
            <a:r>
              <a:rPr lang="ru-RU"/>
              <a:t>Аутентификация доступа</a:t>
            </a:r>
          </a:p>
        </p:txBody>
      </p:sp>
      <p:sp>
        <p:nvSpPr>
          <p:cNvPr id="42" name="isḻïḑe">
            <a:extLst>
              <a:ext uri="{FF2B5EF4-FFF2-40B4-BE49-F238E27FC236}">
                <a16:creationId xmlns:a16="http://schemas.microsoft.com/office/drawing/2014/main" xmlns="" id="{24CBC826-002E-4B71-8291-B729E4BED0E3}"/>
              </a:ext>
            </a:extLst>
          </p:cNvPr>
          <p:cNvSpPr txBox="1"/>
          <p:nvPr/>
        </p:nvSpPr>
        <p:spPr bwMode="ltGray">
          <a:xfrm>
            <a:off x="850298" y="1667331"/>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ru-RU" sz="1200">
                <a:latin typeface="Huawei Sans" panose="020C0503030203020204" pitchFamily="34" charset="0"/>
              </a:rPr>
              <a:t>Сканирование</a:t>
            </a:r>
          </a:p>
        </p:txBody>
      </p:sp>
      <p:sp>
        <p:nvSpPr>
          <p:cNvPr id="43" name="ïšļïďe">
            <a:extLst>
              <a:ext uri="{FF2B5EF4-FFF2-40B4-BE49-F238E27FC236}">
                <a16:creationId xmlns:a16="http://schemas.microsoft.com/office/drawing/2014/main" xmlns="" id="{FB41FAD4-0BA5-4580-B72E-A6BFF22F8784}"/>
              </a:ext>
            </a:extLst>
          </p:cNvPr>
          <p:cNvSpPr txBox="1"/>
          <p:nvPr/>
        </p:nvSpPr>
        <p:spPr bwMode="ltGray">
          <a:xfrm>
            <a:off x="850298" y="2481612"/>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ru-RU" sz="1200" dirty="0">
                <a:latin typeface="Huawei Sans" panose="020C0503030203020204" pitchFamily="34" charset="0"/>
              </a:rPr>
              <a:t>Аутентификация </a:t>
            </a:r>
            <a:br>
              <a:rPr lang="ru-RU" sz="1200" dirty="0">
                <a:latin typeface="Huawei Sans" panose="020C0503030203020204" pitchFamily="34" charset="0"/>
              </a:rPr>
            </a:br>
            <a:r>
              <a:rPr lang="ru-RU" sz="1200" dirty="0">
                <a:latin typeface="Huawei Sans" panose="020C0503030203020204" pitchFamily="34" charset="0"/>
              </a:rPr>
              <a:t>канала</a:t>
            </a:r>
          </a:p>
        </p:txBody>
      </p:sp>
      <p:sp>
        <p:nvSpPr>
          <p:cNvPr id="44" name="ïṧļíḍê">
            <a:extLst>
              <a:ext uri="{FF2B5EF4-FFF2-40B4-BE49-F238E27FC236}">
                <a16:creationId xmlns:a16="http://schemas.microsoft.com/office/drawing/2014/main" xmlns="" id="{D1BCCD92-D45A-41F7-960F-30FC35568CBF}"/>
              </a:ext>
            </a:extLst>
          </p:cNvPr>
          <p:cNvSpPr txBox="1"/>
          <p:nvPr/>
        </p:nvSpPr>
        <p:spPr bwMode="auto">
          <a:xfrm>
            <a:off x="850298" y="4110174"/>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ru-RU" sz="1200" dirty="0">
                <a:latin typeface="Huawei Sans" panose="020C0503030203020204" pitchFamily="34" charset="0"/>
              </a:rPr>
              <a:t>Аутентификация </a:t>
            </a:r>
            <a:br>
              <a:rPr lang="ru-RU" sz="1200" dirty="0">
                <a:latin typeface="Huawei Sans" panose="020C0503030203020204" pitchFamily="34" charset="0"/>
              </a:rPr>
            </a:br>
            <a:r>
              <a:rPr lang="ru-RU" sz="1200" dirty="0">
                <a:latin typeface="Huawei Sans" panose="020C0503030203020204" pitchFamily="34" charset="0"/>
              </a:rPr>
              <a:t>доступа</a:t>
            </a:r>
          </a:p>
        </p:txBody>
      </p:sp>
      <p:sp>
        <p:nvSpPr>
          <p:cNvPr id="45" name="îş1iḍê">
            <a:extLst>
              <a:ext uri="{FF2B5EF4-FFF2-40B4-BE49-F238E27FC236}">
                <a16:creationId xmlns:a16="http://schemas.microsoft.com/office/drawing/2014/main" xmlns="" id="{F0B068A5-560A-4DB9-9ABC-E179FB4B53B1}"/>
              </a:ext>
            </a:extLst>
          </p:cNvPr>
          <p:cNvSpPr txBox="1"/>
          <p:nvPr/>
        </p:nvSpPr>
        <p:spPr bwMode="ltGray">
          <a:xfrm>
            <a:off x="850298" y="4924455"/>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pPr>
            <a:r>
              <a:rPr lang="ru-RU" sz="1200">
                <a:solidFill>
                  <a:schemeClr val="bg1">
                    <a:lumMod val="65000"/>
                  </a:schemeClr>
                </a:solidFill>
                <a:latin typeface="Huawei Sans" panose="020C0503030203020204" pitchFamily="34" charset="0"/>
              </a:rPr>
              <a:t>DHCP</a:t>
            </a:r>
          </a:p>
        </p:txBody>
      </p:sp>
      <p:sp>
        <p:nvSpPr>
          <p:cNvPr id="46" name="íşḻïďe">
            <a:extLst>
              <a:ext uri="{FF2B5EF4-FFF2-40B4-BE49-F238E27FC236}">
                <a16:creationId xmlns:a16="http://schemas.microsoft.com/office/drawing/2014/main" xmlns="" id="{05246D82-A4F5-42F2-854D-C3D348D160CE}"/>
              </a:ext>
            </a:extLst>
          </p:cNvPr>
          <p:cNvSpPr txBox="1"/>
          <p:nvPr/>
        </p:nvSpPr>
        <p:spPr bwMode="ltGray">
          <a:xfrm>
            <a:off x="850298" y="5738738"/>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ru-RU" sz="1200" dirty="0">
                <a:latin typeface="Huawei Sans" panose="020C0503030203020204" pitchFamily="34" charset="0"/>
              </a:rPr>
              <a:t>Аутентификация </a:t>
            </a:r>
            <a:br>
              <a:rPr lang="ru-RU" sz="1200" dirty="0">
                <a:latin typeface="Huawei Sans" panose="020C0503030203020204" pitchFamily="34" charset="0"/>
              </a:rPr>
            </a:br>
            <a:r>
              <a:rPr lang="ru-RU" sz="1200" dirty="0">
                <a:latin typeface="Huawei Sans" panose="020C0503030203020204" pitchFamily="34" charset="0"/>
              </a:rPr>
              <a:t>пользователей</a:t>
            </a:r>
          </a:p>
        </p:txBody>
      </p:sp>
      <p:cxnSp>
        <p:nvCxnSpPr>
          <p:cNvPr id="47" name="直接连接符 46">
            <a:extLst>
              <a:ext uri="{FF2B5EF4-FFF2-40B4-BE49-F238E27FC236}">
                <a16:creationId xmlns:a16="http://schemas.microsoft.com/office/drawing/2014/main" xmlns="" id="{4AA622A8-8183-4782-A4A5-6DF01B92BB53}"/>
              </a:ext>
            </a:extLst>
          </p:cNvPr>
          <p:cNvCxnSpPr/>
          <p:nvPr/>
        </p:nvCxnSpPr>
        <p:spPr bwMode="gray">
          <a:xfrm>
            <a:off x="665526" y="156788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bwMode="blackGray">
          <a:xfrm>
            <a:off x="485526" y="4150047"/>
            <a:ext cx="360000" cy="360000"/>
            <a:chOff x="4939189" y="1253075"/>
            <a:chExt cx="532084" cy="532082"/>
          </a:xfrm>
        </p:grpSpPr>
        <p:sp>
          <p:nvSpPr>
            <p:cNvPr id="49" name="iṩ1îdè">
              <a:extLst>
                <a:ext uri="{FF2B5EF4-FFF2-40B4-BE49-F238E27FC236}">
                  <a16:creationId xmlns:a16="http://schemas.microsoft.com/office/drawing/2014/main" xmlns="" id="{7F2033B8-3D85-4EBC-B06A-35DC8DC5989D}"/>
                </a:ext>
              </a:extLst>
            </p:cNvPr>
            <p:cNvSpPr/>
            <p:nvPr/>
          </p:nvSpPr>
          <p:spPr bwMode="blackGray">
            <a:xfrm rot="10800000" flipV="1">
              <a:off x="4939189"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0B0F0"/>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dirty="0">
                <a:latin typeface="Huawei Sans" panose="020C0503030203020204" pitchFamily="34" charset="0"/>
              </a:endParaRPr>
            </a:p>
          </p:txBody>
        </p:sp>
        <p:sp>
          <p:nvSpPr>
            <p:cNvPr id="50" name="íṧľïḍè">
              <a:extLst>
                <a:ext uri="{FF2B5EF4-FFF2-40B4-BE49-F238E27FC236}">
                  <a16:creationId xmlns:a16="http://schemas.microsoft.com/office/drawing/2014/main" xmlns="" id="{67C630C0-B65A-4B15-BF86-DFDDDEBC1DAB}"/>
                </a:ext>
              </a:extLst>
            </p:cNvPr>
            <p:cNvSpPr/>
            <p:nvPr/>
          </p:nvSpPr>
          <p:spPr bwMode="blackGray">
            <a:xfrm>
              <a:off x="5087365" y="1401420"/>
              <a:ext cx="235733" cy="235390"/>
            </a:xfrm>
            <a:custGeom>
              <a:avLst/>
              <a:gdLst>
                <a:gd name="T0" fmla="*/ 6270 w 7104"/>
                <a:gd name="T1" fmla="*/ 835 h 7104"/>
                <a:gd name="T2" fmla="*/ 3243 w 7104"/>
                <a:gd name="T3" fmla="*/ 835 h 7104"/>
                <a:gd name="T4" fmla="*/ 3076 w 7104"/>
                <a:gd name="T5" fmla="*/ 3675 h 7104"/>
                <a:gd name="T6" fmla="*/ 2661 w 7104"/>
                <a:gd name="T7" fmla="*/ 4091 h 7104"/>
                <a:gd name="T8" fmla="*/ 2516 w 7104"/>
                <a:gd name="T9" fmla="*/ 3946 h 7104"/>
                <a:gd name="T10" fmla="*/ 2163 w 7104"/>
                <a:gd name="T11" fmla="*/ 3946 h 7104"/>
                <a:gd name="T12" fmla="*/ 275 w 7104"/>
                <a:gd name="T13" fmla="*/ 5834 h 7104"/>
                <a:gd name="T14" fmla="*/ 275 w 7104"/>
                <a:gd name="T15" fmla="*/ 6829 h 7104"/>
                <a:gd name="T16" fmla="*/ 1271 w 7104"/>
                <a:gd name="T17" fmla="*/ 6829 h 7104"/>
                <a:gd name="T18" fmla="*/ 3158 w 7104"/>
                <a:gd name="T19" fmla="*/ 4942 h 7104"/>
                <a:gd name="T20" fmla="*/ 3158 w 7104"/>
                <a:gd name="T21" fmla="*/ 4588 h 7104"/>
                <a:gd name="T22" fmla="*/ 3014 w 7104"/>
                <a:gd name="T23" fmla="*/ 4444 h 7104"/>
                <a:gd name="T24" fmla="*/ 3430 w 7104"/>
                <a:gd name="T25" fmla="*/ 4028 h 7104"/>
                <a:gd name="T26" fmla="*/ 6270 w 7104"/>
                <a:gd name="T27" fmla="*/ 3862 h 7104"/>
                <a:gd name="T28" fmla="*/ 6270 w 7104"/>
                <a:gd name="T29" fmla="*/ 835 h 7104"/>
                <a:gd name="T30" fmla="*/ 5497 w 7104"/>
                <a:gd name="T31" fmla="*/ 2856 h 7104"/>
                <a:gd name="T32" fmla="*/ 5497 w 7104"/>
                <a:gd name="T33" fmla="*/ 3356 h 7104"/>
                <a:gd name="T34" fmla="*/ 5247 w 7104"/>
                <a:gd name="T35" fmla="*/ 3606 h 7104"/>
                <a:gd name="T36" fmla="*/ 4248 w 7104"/>
                <a:gd name="T37" fmla="*/ 3606 h 7104"/>
                <a:gd name="T38" fmla="*/ 3999 w 7104"/>
                <a:gd name="T39" fmla="*/ 3356 h 7104"/>
                <a:gd name="T40" fmla="*/ 3999 w 7104"/>
                <a:gd name="T41" fmla="*/ 2856 h 7104"/>
                <a:gd name="T42" fmla="*/ 4198 w 7104"/>
                <a:gd name="T43" fmla="*/ 2348 h 7104"/>
                <a:gd name="T44" fmla="*/ 4748 w 7104"/>
                <a:gd name="T45" fmla="*/ 1091 h 7104"/>
                <a:gd name="T46" fmla="*/ 5298 w 7104"/>
                <a:gd name="T47" fmla="*/ 2348 h 7104"/>
                <a:gd name="T48" fmla="*/ 5497 w 7104"/>
                <a:gd name="T49" fmla="*/ 2856 h 7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04" h="7104">
                  <a:moveTo>
                    <a:pt x="6270" y="835"/>
                  </a:moveTo>
                  <a:cubicBezTo>
                    <a:pt x="5435" y="0"/>
                    <a:pt x="4077" y="0"/>
                    <a:pt x="3243" y="835"/>
                  </a:cubicBezTo>
                  <a:cubicBezTo>
                    <a:pt x="2468" y="1610"/>
                    <a:pt x="2412" y="2836"/>
                    <a:pt x="3076" y="3675"/>
                  </a:cubicBezTo>
                  <a:lnTo>
                    <a:pt x="2661" y="4091"/>
                  </a:lnTo>
                  <a:lnTo>
                    <a:pt x="2516" y="3946"/>
                  </a:lnTo>
                  <a:cubicBezTo>
                    <a:pt x="2419" y="3849"/>
                    <a:pt x="2261" y="3849"/>
                    <a:pt x="2163" y="3946"/>
                  </a:cubicBezTo>
                  <a:lnTo>
                    <a:pt x="275" y="5834"/>
                  </a:lnTo>
                  <a:cubicBezTo>
                    <a:pt x="0" y="6109"/>
                    <a:pt x="0" y="6554"/>
                    <a:pt x="275" y="6829"/>
                  </a:cubicBezTo>
                  <a:cubicBezTo>
                    <a:pt x="550" y="7104"/>
                    <a:pt x="996" y="7104"/>
                    <a:pt x="1271" y="6829"/>
                  </a:cubicBezTo>
                  <a:lnTo>
                    <a:pt x="3158" y="4942"/>
                  </a:lnTo>
                  <a:cubicBezTo>
                    <a:pt x="3256" y="4844"/>
                    <a:pt x="3256" y="4686"/>
                    <a:pt x="3158" y="4588"/>
                  </a:cubicBezTo>
                  <a:lnTo>
                    <a:pt x="3014" y="4444"/>
                  </a:lnTo>
                  <a:lnTo>
                    <a:pt x="3430" y="4028"/>
                  </a:lnTo>
                  <a:cubicBezTo>
                    <a:pt x="4269" y="4692"/>
                    <a:pt x="5495" y="4637"/>
                    <a:pt x="6270" y="3862"/>
                  </a:cubicBezTo>
                  <a:cubicBezTo>
                    <a:pt x="7104" y="3027"/>
                    <a:pt x="7104" y="1670"/>
                    <a:pt x="6270" y="835"/>
                  </a:cubicBezTo>
                  <a:close/>
                  <a:moveTo>
                    <a:pt x="5497" y="2856"/>
                  </a:moveTo>
                  <a:lnTo>
                    <a:pt x="5497" y="3356"/>
                  </a:lnTo>
                  <a:cubicBezTo>
                    <a:pt x="5497" y="3494"/>
                    <a:pt x="5385" y="3606"/>
                    <a:pt x="5247" y="3606"/>
                  </a:cubicBezTo>
                  <a:lnTo>
                    <a:pt x="4248" y="3606"/>
                  </a:lnTo>
                  <a:cubicBezTo>
                    <a:pt x="4110" y="3606"/>
                    <a:pt x="3999" y="3494"/>
                    <a:pt x="3999" y="3356"/>
                  </a:cubicBezTo>
                  <a:lnTo>
                    <a:pt x="3999" y="2856"/>
                  </a:lnTo>
                  <a:cubicBezTo>
                    <a:pt x="3999" y="2660"/>
                    <a:pt x="4074" y="2482"/>
                    <a:pt x="4198" y="2348"/>
                  </a:cubicBezTo>
                  <a:cubicBezTo>
                    <a:pt x="3757" y="1871"/>
                    <a:pt x="4095" y="1091"/>
                    <a:pt x="4748" y="1091"/>
                  </a:cubicBezTo>
                  <a:cubicBezTo>
                    <a:pt x="5400" y="1091"/>
                    <a:pt x="5739" y="1871"/>
                    <a:pt x="5298" y="2348"/>
                  </a:cubicBezTo>
                  <a:cubicBezTo>
                    <a:pt x="5422" y="2482"/>
                    <a:pt x="5497" y="2660"/>
                    <a:pt x="5497" y="2856"/>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51" name="组合 50"/>
          <p:cNvGrpSpPr/>
          <p:nvPr/>
        </p:nvGrpSpPr>
        <p:grpSpPr bwMode="ltGray">
          <a:xfrm>
            <a:off x="485526" y="4964845"/>
            <a:ext cx="360000" cy="360000"/>
            <a:chOff x="6792271" y="1253075"/>
            <a:chExt cx="532084" cy="532082"/>
          </a:xfrm>
        </p:grpSpPr>
        <p:sp>
          <p:nvSpPr>
            <p:cNvPr id="52" name="íŝlíďé">
              <a:extLst>
                <a:ext uri="{FF2B5EF4-FFF2-40B4-BE49-F238E27FC236}">
                  <a16:creationId xmlns:a16="http://schemas.microsoft.com/office/drawing/2014/main" xmlns="" id="{E7C05249-EC6B-4A31-B592-1B7DA1FC1C4D}"/>
                </a:ext>
              </a:extLst>
            </p:cNvPr>
            <p:cNvSpPr/>
            <p:nvPr/>
          </p:nvSpPr>
          <p:spPr bwMode="ltGray">
            <a:xfrm rot="10800000" flipV="1">
              <a:off x="6792271"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en-US" dirty="0">
                <a:solidFill>
                  <a:schemeClr val="lt1"/>
                </a:solidFill>
                <a:latin typeface="Huawei Sans" panose="020C0503030203020204" pitchFamily="34" charset="0"/>
              </a:endParaRPr>
            </a:p>
          </p:txBody>
        </p:sp>
        <p:sp>
          <p:nvSpPr>
            <p:cNvPr id="56" name="iślîḓé">
              <a:extLst>
                <a:ext uri="{FF2B5EF4-FFF2-40B4-BE49-F238E27FC236}">
                  <a16:creationId xmlns:a16="http://schemas.microsoft.com/office/drawing/2014/main" xmlns="" id="{BE7CCCC9-8065-4F6A-AAE6-681F89B69718}"/>
                </a:ext>
              </a:extLst>
            </p:cNvPr>
            <p:cNvSpPr/>
            <p:nvPr/>
          </p:nvSpPr>
          <p:spPr bwMode="ltGray">
            <a:xfrm>
              <a:off x="6940747" y="1401249"/>
              <a:ext cx="235131" cy="235732"/>
            </a:xfrm>
            <a:custGeom>
              <a:avLst/>
              <a:gdLst>
                <a:gd name="connsiteX0" fmla="*/ 283655 w 606580"/>
                <a:gd name="connsiteY0" fmla="*/ 180789 h 608133"/>
                <a:gd name="connsiteX1" fmla="*/ 463969 w 606580"/>
                <a:gd name="connsiteY1" fmla="*/ 329895 h 608133"/>
                <a:gd name="connsiteX2" fmla="*/ 467288 w 606580"/>
                <a:gd name="connsiteY2" fmla="*/ 329803 h 608133"/>
                <a:gd name="connsiteX3" fmla="*/ 606580 w 606580"/>
                <a:gd name="connsiteY3" fmla="*/ 468968 h 608133"/>
                <a:gd name="connsiteX4" fmla="*/ 467288 w 606580"/>
                <a:gd name="connsiteY4" fmla="*/ 608133 h 608133"/>
                <a:gd name="connsiteX5" fmla="*/ 92278 w 606580"/>
                <a:gd name="connsiteY5" fmla="*/ 608133 h 608133"/>
                <a:gd name="connsiteX6" fmla="*/ 0 w 606580"/>
                <a:gd name="connsiteY6" fmla="*/ 508177 h 608133"/>
                <a:gd name="connsiteX7" fmla="*/ 100113 w 606580"/>
                <a:gd name="connsiteY7" fmla="*/ 408221 h 608133"/>
                <a:gd name="connsiteX8" fmla="*/ 105829 w 606580"/>
                <a:gd name="connsiteY8" fmla="*/ 408774 h 608133"/>
                <a:gd name="connsiteX9" fmla="*/ 100113 w 606580"/>
                <a:gd name="connsiteY9" fmla="*/ 364042 h 608133"/>
                <a:gd name="connsiteX10" fmla="*/ 283655 w 606580"/>
                <a:gd name="connsiteY10" fmla="*/ 180789 h 608133"/>
                <a:gd name="connsiteX11" fmla="*/ 399230 w 606580"/>
                <a:gd name="connsiteY11" fmla="*/ 97945 h 608133"/>
                <a:gd name="connsiteX12" fmla="*/ 506377 w 606580"/>
                <a:gd name="connsiteY12" fmla="*/ 204910 h 608133"/>
                <a:gd name="connsiteX13" fmla="*/ 476133 w 606580"/>
                <a:gd name="connsiteY13" fmla="*/ 235195 h 608133"/>
                <a:gd name="connsiteX14" fmla="*/ 445888 w 606580"/>
                <a:gd name="connsiteY14" fmla="*/ 204910 h 608133"/>
                <a:gd name="connsiteX15" fmla="*/ 399230 w 606580"/>
                <a:gd name="connsiteY15" fmla="*/ 158424 h 608133"/>
                <a:gd name="connsiteX16" fmla="*/ 368986 w 606580"/>
                <a:gd name="connsiteY16" fmla="*/ 128230 h 608133"/>
                <a:gd name="connsiteX17" fmla="*/ 399230 w 606580"/>
                <a:gd name="connsiteY17" fmla="*/ 97945 h 608133"/>
                <a:gd name="connsiteX18" fmla="*/ 403459 w 606580"/>
                <a:gd name="connsiteY18" fmla="*/ 0 h 608133"/>
                <a:gd name="connsiteX19" fmla="*/ 403552 w 606580"/>
                <a:gd name="connsiteY19" fmla="*/ 0 h 608133"/>
                <a:gd name="connsiteX20" fmla="*/ 604533 w 606580"/>
                <a:gd name="connsiteY20" fmla="*/ 200633 h 608133"/>
                <a:gd name="connsiteX21" fmla="*/ 574294 w 606580"/>
                <a:gd name="connsiteY21" fmla="*/ 230820 h 608133"/>
                <a:gd name="connsiteX22" fmla="*/ 574201 w 606580"/>
                <a:gd name="connsiteY22" fmla="*/ 230820 h 608133"/>
                <a:gd name="connsiteX23" fmla="*/ 543962 w 606580"/>
                <a:gd name="connsiteY23" fmla="*/ 200633 h 608133"/>
                <a:gd name="connsiteX24" fmla="*/ 403552 w 606580"/>
                <a:gd name="connsiteY24" fmla="*/ 60466 h 608133"/>
                <a:gd name="connsiteX25" fmla="*/ 403459 w 606580"/>
                <a:gd name="connsiteY25" fmla="*/ 60466 h 608133"/>
                <a:gd name="connsiteX26" fmla="*/ 373220 w 606580"/>
                <a:gd name="connsiteY26" fmla="*/ 30187 h 608133"/>
                <a:gd name="connsiteX27" fmla="*/ 403459 w 606580"/>
                <a:gd name="connsiteY27" fmla="*/ 0 h 608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6580" h="608133">
                  <a:moveTo>
                    <a:pt x="283655" y="180789"/>
                  </a:moveTo>
                  <a:cubicBezTo>
                    <a:pt x="373351" y="180789"/>
                    <a:pt x="447929" y="245034"/>
                    <a:pt x="463969" y="329895"/>
                  </a:cubicBezTo>
                  <a:cubicBezTo>
                    <a:pt x="465075" y="329895"/>
                    <a:pt x="466089" y="329803"/>
                    <a:pt x="467288" y="329803"/>
                  </a:cubicBezTo>
                  <a:cubicBezTo>
                    <a:pt x="544263" y="329803"/>
                    <a:pt x="606580" y="392022"/>
                    <a:pt x="606580" y="468968"/>
                  </a:cubicBezTo>
                  <a:cubicBezTo>
                    <a:pt x="606580" y="545730"/>
                    <a:pt x="544263" y="608133"/>
                    <a:pt x="467288" y="608133"/>
                  </a:cubicBezTo>
                  <a:lnTo>
                    <a:pt x="92278" y="608133"/>
                  </a:lnTo>
                  <a:cubicBezTo>
                    <a:pt x="40101" y="604636"/>
                    <a:pt x="0" y="561101"/>
                    <a:pt x="0" y="508177"/>
                  </a:cubicBezTo>
                  <a:cubicBezTo>
                    <a:pt x="0" y="452953"/>
                    <a:pt x="44802" y="408221"/>
                    <a:pt x="100113" y="408221"/>
                  </a:cubicBezTo>
                  <a:cubicBezTo>
                    <a:pt x="102049" y="408221"/>
                    <a:pt x="103893" y="408589"/>
                    <a:pt x="105829" y="408774"/>
                  </a:cubicBezTo>
                  <a:cubicBezTo>
                    <a:pt x="102234" y="394415"/>
                    <a:pt x="100113" y="379505"/>
                    <a:pt x="100113" y="364042"/>
                  </a:cubicBezTo>
                  <a:cubicBezTo>
                    <a:pt x="100113" y="262797"/>
                    <a:pt x="182251" y="180789"/>
                    <a:pt x="283655" y="180789"/>
                  </a:cubicBezTo>
                  <a:close/>
                  <a:moveTo>
                    <a:pt x="399230" y="97945"/>
                  </a:moveTo>
                  <a:cubicBezTo>
                    <a:pt x="458336" y="97945"/>
                    <a:pt x="506377" y="145997"/>
                    <a:pt x="506377" y="204910"/>
                  </a:cubicBezTo>
                  <a:cubicBezTo>
                    <a:pt x="506377" y="221664"/>
                    <a:pt x="492822" y="235195"/>
                    <a:pt x="476133" y="235195"/>
                  </a:cubicBezTo>
                  <a:cubicBezTo>
                    <a:pt x="459443" y="235195"/>
                    <a:pt x="445888" y="221664"/>
                    <a:pt x="445888" y="204910"/>
                  </a:cubicBezTo>
                  <a:cubicBezTo>
                    <a:pt x="445888" y="179227"/>
                    <a:pt x="424957" y="158424"/>
                    <a:pt x="399230" y="158424"/>
                  </a:cubicBezTo>
                  <a:cubicBezTo>
                    <a:pt x="382541" y="158424"/>
                    <a:pt x="368986" y="144892"/>
                    <a:pt x="368986" y="128230"/>
                  </a:cubicBezTo>
                  <a:cubicBezTo>
                    <a:pt x="368986" y="111477"/>
                    <a:pt x="382541" y="97945"/>
                    <a:pt x="399230" y="97945"/>
                  </a:cubicBezTo>
                  <a:close/>
                  <a:moveTo>
                    <a:pt x="403459" y="0"/>
                  </a:moveTo>
                  <a:lnTo>
                    <a:pt x="403552" y="0"/>
                  </a:lnTo>
                  <a:cubicBezTo>
                    <a:pt x="514276" y="0"/>
                    <a:pt x="604441" y="90009"/>
                    <a:pt x="604533" y="200633"/>
                  </a:cubicBezTo>
                  <a:cubicBezTo>
                    <a:pt x="604533" y="217291"/>
                    <a:pt x="590981" y="230820"/>
                    <a:pt x="574294" y="230820"/>
                  </a:cubicBezTo>
                  <a:lnTo>
                    <a:pt x="574201" y="230820"/>
                  </a:lnTo>
                  <a:cubicBezTo>
                    <a:pt x="557514" y="230820"/>
                    <a:pt x="543962" y="217291"/>
                    <a:pt x="543962" y="200633"/>
                  </a:cubicBezTo>
                  <a:cubicBezTo>
                    <a:pt x="543962" y="123325"/>
                    <a:pt x="480902" y="60466"/>
                    <a:pt x="403552" y="60466"/>
                  </a:cubicBezTo>
                  <a:lnTo>
                    <a:pt x="403459" y="60466"/>
                  </a:lnTo>
                  <a:cubicBezTo>
                    <a:pt x="386772" y="60466"/>
                    <a:pt x="373220" y="46937"/>
                    <a:pt x="373220" y="30187"/>
                  </a:cubicBezTo>
                  <a:cubicBezTo>
                    <a:pt x="373220" y="13529"/>
                    <a:pt x="386772" y="0"/>
                    <a:pt x="403459"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71" name="组合 70"/>
          <p:cNvGrpSpPr/>
          <p:nvPr/>
        </p:nvGrpSpPr>
        <p:grpSpPr bwMode="ltGray">
          <a:xfrm>
            <a:off x="485526" y="5779642"/>
            <a:ext cx="360000" cy="360000"/>
            <a:chOff x="8645353" y="1253075"/>
            <a:chExt cx="532084" cy="532082"/>
          </a:xfrm>
        </p:grpSpPr>
        <p:sp>
          <p:nvSpPr>
            <p:cNvPr id="72" name="íṡ1íḋê">
              <a:extLst>
                <a:ext uri="{FF2B5EF4-FFF2-40B4-BE49-F238E27FC236}">
                  <a16:creationId xmlns:a16="http://schemas.microsoft.com/office/drawing/2014/main" xmlns="" id="{87A1502E-FF5A-402F-AE9A-604F51135206}"/>
                </a:ext>
              </a:extLst>
            </p:cNvPr>
            <p:cNvSpPr/>
            <p:nvPr/>
          </p:nvSpPr>
          <p:spPr bwMode="ltGray">
            <a:xfrm rot="10800000" flipV="1">
              <a:off x="8645353"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73" name="iṡļidè">
              <a:extLst>
                <a:ext uri="{FF2B5EF4-FFF2-40B4-BE49-F238E27FC236}">
                  <a16:creationId xmlns:a16="http://schemas.microsoft.com/office/drawing/2014/main" xmlns="" id="{D2F2F0A0-455D-459F-90E5-A8674554530D}"/>
                </a:ext>
              </a:extLst>
            </p:cNvPr>
            <p:cNvSpPr/>
            <p:nvPr/>
          </p:nvSpPr>
          <p:spPr bwMode="ltGray">
            <a:xfrm>
              <a:off x="8806407" y="1420044"/>
              <a:ext cx="235733" cy="198142"/>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74" name="组合 73"/>
          <p:cNvGrpSpPr/>
          <p:nvPr/>
        </p:nvGrpSpPr>
        <p:grpSpPr bwMode="ltGray">
          <a:xfrm>
            <a:off x="485526" y="1705653"/>
            <a:ext cx="360000" cy="360000"/>
            <a:chOff x="1233025" y="1253075"/>
            <a:chExt cx="532084" cy="532082"/>
          </a:xfrm>
        </p:grpSpPr>
        <p:sp>
          <p:nvSpPr>
            <p:cNvPr id="75" name="íṩlíḓê">
              <a:extLst>
                <a:ext uri="{FF2B5EF4-FFF2-40B4-BE49-F238E27FC236}">
                  <a16:creationId xmlns:a16="http://schemas.microsoft.com/office/drawing/2014/main" xmlns="" id="{FBC6DF09-FCD2-4E57-B557-9F103A335C85}"/>
                </a:ext>
              </a:extLst>
            </p:cNvPr>
            <p:cNvSpPr/>
            <p:nvPr/>
          </p:nvSpPr>
          <p:spPr bwMode="ltGray">
            <a:xfrm rot="10800000" flipV="1">
              <a:off x="1233025"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76" name="cloud-computing_161788"/>
            <p:cNvSpPr>
              <a:spLocks noChangeAspect="1"/>
            </p:cNvSpPr>
            <p:nvPr/>
          </p:nvSpPr>
          <p:spPr bwMode="ltGray">
            <a:xfrm>
              <a:off x="1352309" y="1372594"/>
              <a:ext cx="293519" cy="293040"/>
            </a:xfrm>
            <a:custGeom>
              <a:avLst/>
              <a:gdLst>
                <a:gd name="connsiteX0" fmla="*/ 46142 w 606580"/>
                <a:gd name="connsiteY0" fmla="*/ 341782 h 605592"/>
                <a:gd name="connsiteX1" fmla="*/ 46142 w 606580"/>
                <a:gd name="connsiteY1" fmla="*/ 468218 h 605592"/>
                <a:gd name="connsiteX2" fmla="*/ 251785 w 606580"/>
                <a:gd name="connsiteY2" fmla="*/ 468218 h 605592"/>
                <a:gd name="connsiteX3" fmla="*/ 251785 w 606580"/>
                <a:gd name="connsiteY3" fmla="*/ 341782 h 605592"/>
                <a:gd name="connsiteX4" fmla="*/ 0 w 606580"/>
                <a:gd name="connsiteY4" fmla="*/ 297010 h 605592"/>
                <a:gd name="connsiteX5" fmla="*/ 297927 w 606580"/>
                <a:gd name="connsiteY5" fmla="*/ 297010 h 605592"/>
                <a:gd name="connsiteX6" fmla="*/ 297927 w 606580"/>
                <a:gd name="connsiteY6" fmla="*/ 512433 h 605592"/>
                <a:gd name="connsiteX7" fmla="*/ 197844 w 606580"/>
                <a:gd name="connsiteY7" fmla="*/ 512433 h 605592"/>
                <a:gd name="connsiteX8" fmla="*/ 207128 w 606580"/>
                <a:gd name="connsiteY8" fmla="*/ 562860 h 605592"/>
                <a:gd name="connsiteX9" fmla="*/ 237766 w 606580"/>
                <a:gd name="connsiteY9" fmla="*/ 562860 h 605592"/>
                <a:gd name="connsiteX10" fmla="*/ 237766 w 606580"/>
                <a:gd name="connsiteY10" fmla="*/ 605592 h 605592"/>
                <a:gd name="connsiteX11" fmla="*/ 60625 w 606580"/>
                <a:gd name="connsiteY11" fmla="*/ 605592 h 605592"/>
                <a:gd name="connsiteX12" fmla="*/ 60625 w 606580"/>
                <a:gd name="connsiteY12" fmla="*/ 562860 h 605592"/>
                <a:gd name="connsiteX13" fmla="*/ 90891 w 606580"/>
                <a:gd name="connsiteY13" fmla="*/ 562860 h 605592"/>
                <a:gd name="connsiteX14" fmla="*/ 100176 w 606580"/>
                <a:gd name="connsiteY14" fmla="*/ 512433 h 605592"/>
                <a:gd name="connsiteX15" fmla="*/ 0 w 606580"/>
                <a:gd name="connsiteY15" fmla="*/ 512433 h 605592"/>
                <a:gd name="connsiteX16" fmla="*/ 440020 w 606580"/>
                <a:gd name="connsiteY16" fmla="*/ 278733 h 605592"/>
                <a:gd name="connsiteX17" fmla="*/ 453483 w 606580"/>
                <a:gd name="connsiteY17" fmla="*/ 292178 h 605592"/>
                <a:gd name="connsiteX18" fmla="*/ 453483 w 606580"/>
                <a:gd name="connsiteY18" fmla="*/ 415781 h 605592"/>
                <a:gd name="connsiteX19" fmla="*/ 440484 w 606580"/>
                <a:gd name="connsiteY19" fmla="*/ 429319 h 605592"/>
                <a:gd name="connsiteX20" fmla="*/ 354788 w 606580"/>
                <a:gd name="connsiteY20" fmla="*/ 429319 h 605592"/>
                <a:gd name="connsiteX21" fmla="*/ 341325 w 606580"/>
                <a:gd name="connsiteY21" fmla="*/ 415781 h 605592"/>
                <a:gd name="connsiteX22" fmla="*/ 354788 w 606580"/>
                <a:gd name="connsiteY22" fmla="*/ 402336 h 605592"/>
                <a:gd name="connsiteX23" fmla="*/ 426465 w 606580"/>
                <a:gd name="connsiteY23" fmla="*/ 402336 h 605592"/>
                <a:gd name="connsiteX24" fmla="*/ 426465 w 606580"/>
                <a:gd name="connsiteY24" fmla="*/ 292178 h 605592"/>
                <a:gd name="connsiteX25" fmla="*/ 440020 w 606580"/>
                <a:gd name="connsiteY25" fmla="*/ 278733 h 605592"/>
                <a:gd name="connsiteX26" fmla="*/ 410109 w 606580"/>
                <a:gd name="connsiteY26" fmla="*/ 0 h 605592"/>
                <a:gd name="connsiteX27" fmla="*/ 485782 w 606580"/>
                <a:gd name="connsiteY27" fmla="*/ 36057 h 605592"/>
                <a:gd name="connsiteX28" fmla="*/ 542328 w 606580"/>
                <a:gd name="connsiteY28" fmla="*/ 52185 h 605592"/>
                <a:gd name="connsiteX29" fmla="*/ 562291 w 606580"/>
                <a:gd name="connsiteY29" fmla="*/ 103350 h 605592"/>
                <a:gd name="connsiteX30" fmla="*/ 606580 w 606580"/>
                <a:gd name="connsiteY30" fmla="*/ 168697 h 605592"/>
                <a:gd name="connsiteX31" fmla="*/ 536293 w 606580"/>
                <a:gd name="connsiteY31" fmla="*/ 238864 h 605592"/>
                <a:gd name="connsiteX32" fmla="*/ 311502 w 606580"/>
                <a:gd name="connsiteY32" fmla="*/ 238864 h 605592"/>
                <a:gd name="connsiteX33" fmla="*/ 241122 w 606580"/>
                <a:gd name="connsiteY33" fmla="*/ 168697 h 605592"/>
                <a:gd name="connsiteX34" fmla="*/ 311502 w 606580"/>
                <a:gd name="connsiteY34" fmla="*/ 98530 h 605592"/>
                <a:gd name="connsiteX35" fmla="*/ 410109 w 606580"/>
                <a:gd name="connsiteY35"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580" h="605592">
                  <a:moveTo>
                    <a:pt x="46142" y="341782"/>
                  </a:moveTo>
                  <a:lnTo>
                    <a:pt x="46142" y="468218"/>
                  </a:lnTo>
                  <a:lnTo>
                    <a:pt x="251785" y="468218"/>
                  </a:lnTo>
                  <a:lnTo>
                    <a:pt x="251785" y="341782"/>
                  </a:lnTo>
                  <a:close/>
                  <a:moveTo>
                    <a:pt x="0" y="297010"/>
                  </a:moveTo>
                  <a:lnTo>
                    <a:pt x="297927" y="297010"/>
                  </a:lnTo>
                  <a:lnTo>
                    <a:pt x="297927" y="512433"/>
                  </a:lnTo>
                  <a:lnTo>
                    <a:pt x="197844" y="512433"/>
                  </a:lnTo>
                  <a:lnTo>
                    <a:pt x="207128" y="562860"/>
                  </a:lnTo>
                  <a:lnTo>
                    <a:pt x="237766" y="562860"/>
                  </a:lnTo>
                  <a:lnTo>
                    <a:pt x="237766" y="605592"/>
                  </a:lnTo>
                  <a:lnTo>
                    <a:pt x="60625" y="605592"/>
                  </a:lnTo>
                  <a:lnTo>
                    <a:pt x="60625" y="562860"/>
                  </a:lnTo>
                  <a:lnTo>
                    <a:pt x="90891" y="562860"/>
                  </a:lnTo>
                  <a:lnTo>
                    <a:pt x="100176" y="512433"/>
                  </a:lnTo>
                  <a:lnTo>
                    <a:pt x="0" y="512433"/>
                  </a:lnTo>
                  <a:close/>
                  <a:moveTo>
                    <a:pt x="440020" y="278733"/>
                  </a:moveTo>
                  <a:cubicBezTo>
                    <a:pt x="447634" y="278733"/>
                    <a:pt x="453483" y="285038"/>
                    <a:pt x="453483" y="292178"/>
                  </a:cubicBezTo>
                  <a:lnTo>
                    <a:pt x="453483" y="415781"/>
                  </a:lnTo>
                  <a:cubicBezTo>
                    <a:pt x="453947" y="423477"/>
                    <a:pt x="447634" y="429319"/>
                    <a:pt x="440484" y="429319"/>
                  </a:cubicBezTo>
                  <a:lnTo>
                    <a:pt x="354788" y="429319"/>
                  </a:lnTo>
                  <a:cubicBezTo>
                    <a:pt x="347174" y="429319"/>
                    <a:pt x="341325" y="423014"/>
                    <a:pt x="341325" y="415781"/>
                  </a:cubicBezTo>
                  <a:cubicBezTo>
                    <a:pt x="341325" y="408641"/>
                    <a:pt x="347639" y="402336"/>
                    <a:pt x="354788" y="402336"/>
                  </a:cubicBezTo>
                  <a:lnTo>
                    <a:pt x="426465" y="402336"/>
                  </a:lnTo>
                  <a:lnTo>
                    <a:pt x="426465" y="292178"/>
                  </a:lnTo>
                  <a:cubicBezTo>
                    <a:pt x="426465" y="284482"/>
                    <a:pt x="432778" y="278733"/>
                    <a:pt x="440020" y="278733"/>
                  </a:cubicBezTo>
                  <a:close/>
                  <a:moveTo>
                    <a:pt x="410109" y="0"/>
                  </a:moveTo>
                  <a:cubicBezTo>
                    <a:pt x="440935" y="0"/>
                    <a:pt x="468419" y="13996"/>
                    <a:pt x="485782" y="36057"/>
                  </a:cubicBezTo>
                  <a:cubicBezTo>
                    <a:pt x="508530" y="30495"/>
                    <a:pt x="531000" y="41247"/>
                    <a:pt x="542328" y="52185"/>
                  </a:cubicBezTo>
                  <a:cubicBezTo>
                    <a:pt x="554584" y="63771"/>
                    <a:pt x="562940" y="81197"/>
                    <a:pt x="562291" y="103350"/>
                  </a:cubicBezTo>
                  <a:cubicBezTo>
                    <a:pt x="588289" y="113917"/>
                    <a:pt x="606580" y="138943"/>
                    <a:pt x="606580" y="168697"/>
                  </a:cubicBezTo>
                  <a:cubicBezTo>
                    <a:pt x="606580" y="207627"/>
                    <a:pt x="574825" y="238864"/>
                    <a:pt x="536293" y="238864"/>
                  </a:cubicBezTo>
                  <a:lnTo>
                    <a:pt x="311502" y="238864"/>
                  </a:lnTo>
                  <a:cubicBezTo>
                    <a:pt x="272505" y="238864"/>
                    <a:pt x="241122" y="207627"/>
                    <a:pt x="241122" y="168697"/>
                  </a:cubicBezTo>
                  <a:cubicBezTo>
                    <a:pt x="241122" y="129767"/>
                    <a:pt x="272970" y="98530"/>
                    <a:pt x="311502" y="98530"/>
                  </a:cubicBezTo>
                  <a:cubicBezTo>
                    <a:pt x="311502" y="44213"/>
                    <a:pt x="355792" y="0"/>
                    <a:pt x="410109" y="0"/>
                  </a:cubicBezTo>
                  <a:close/>
                </a:path>
              </a:pathLst>
            </a:custGeom>
            <a:solidFill>
              <a:schemeClr val="bg1"/>
            </a:solidFill>
            <a:ln>
              <a:noFill/>
            </a:ln>
          </p:spPr>
        </p:sp>
      </p:grpSp>
      <p:sp>
        <p:nvSpPr>
          <p:cNvPr id="77" name="ïšļïďe">
            <a:extLst>
              <a:ext uri="{FF2B5EF4-FFF2-40B4-BE49-F238E27FC236}">
                <a16:creationId xmlns:a16="http://schemas.microsoft.com/office/drawing/2014/main" xmlns="" id="{FB41FAD4-0BA5-4580-B72E-A6BFF22F8784}"/>
              </a:ext>
            </a:extLst>
          </p:cNvPr>
          <p:cNvSpPr txBox="1"/>
          <p:nvPr/>
        </p:nvSpPr>
        <p:spPr bwMode="ltGray">
          <a:xfrm>
            <a:off x="850298" y="3295893"/>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ru-RU" sz="1200">
                <a:latin typeface="Huawei Sans" panose="020C0503030203020204" pitchFamily="34" charset="0"/>
              </a:rPr>
              <a:t>Ассоциация</a:t>
            </a:r>
          </a:p>
        </p:txBody>
      </p:sp>
      <p:grpSp>
        <p:nvGrpSpPr>
          <p:cNvPr id="78" name="组合 77"/>
          <p:cNvGrpSpPr/>
          <p:nvPr/>
        </p:nvGrpSpPr>
        <p:grpSpPr bwMode="ltGray">
          <a:xfrm>
            <a:off x="485526" y="3335249"/>
            <a:ext cx="360000" cy="360000"/>
            <a:chOff x="3086107" y="1253075"/>
            <a:chExt cx="532084" cy="532082"/>
          </a:xfrm>
        </p:grpSpPr>
        <p:sp>
          <p:nvSpPr>
            <p:cNvPr id="79" name="iṡ1ïdé">
              <a:extLst>
                <a:ext uri="{FF2B5EF4-FFF2-40B4-BE49-F238E27FC236}">
                  <a16:creationId xmlns:a16="http://schemas.microsoft.com/office/drawing/2014/main" xmlns="" id="{3FC487D0-A815-4107-8A36-7C156E98B5FA}"/>
                </a:ext>
              </a:extLst>
            </p:cNvPr>
            <p:cNvSpPr/>
            <p:nvPr/>
          </p:nvSpPr>
          <p:spPr bwMode="ltGray">
            <a:xfrm rot="10800000" flipV="1">
              <a:off x="3086107"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80" name="basic-rainbow_61924"/>
            <p:cNvSpPr>
              <a:spLocks noChangeAspect="1"/>
            </p:cNvSpPr>
            <p:nvPr/>
          </p:nvSpPr>
          <p:spPr bwMode="ltGray">
            <a:xfrm>
              <a:off x="3182722" y="1438186"/>
              <a:ext cx="339705" cy="180000"/>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540" h="2940">
                  <a:moveTo>
                    <a:pt x="2770" y="0"/>
                  </a:moveTo>
                  <a:cubicBezTo>
                    <a:pt x="1243" y="0"/>
                    <a:pt x="0" y="1243"/>
                    <a:pt x="0" y="2770"/>
                  </a:cubicBezTo>
                  <a:cubicBezTo>
                    <a:pt x="0" y="2864"/>
                    <a:pt x="76" y="2940"/>
                    <a:pt x="170" y="2940"/>
                  </a:cubicBezTo>
                  <a:lnTo>
                    <a:pt x="194" y="2940"/>
                  </a:lnTo>
                  <a:lnTo>
                    <a:pt x="1452" y="2940"/>
                  </a:lnTo>
                  <a:lnTo>
                    <a:pt x="1476" y="2940"/>
                  </a:lnTo>
                  <a:cubicBezTo>
                    <a:pt x="1570" y="2940"/>
                    <a:pt x="1646" y="2864"/>
                    <a:pt x="1646" y="2770"/>
                  </a:cubicBezTo>
                  <a:cubicBezTo>
                    <a:pt x="1646" y="2150"/>
                    <a:pt x="2151" y="1646"/>
                    <a:pt x="2770" y="1646"/>
                  </a:cubicBezTo>
                  <a:cubicBezTo>
                    <a:pt x="3390" y="1646"/>
                    <a:pt x="3894" y="2150"/>
                    <a:pt x="3894" y="2770"/>
                  </a:cubicBezTo>
                  <a:cubicBezTo>
                    <a:pt x="3894" y="2864"/>
                    <a:pt x="3970" y="2940"/>
                    <a:pt x="4064" y="2940"/>
                  </a:cubicBezTo>
                  <a:lnTo>
                    <a:pt x="4089" y="2940"/>
                  </a:lnTo>
                  <a:lnTo>
                    <a:pt x="5346" y="2940"/>
                  </a:lnTo>
                  <a:lnTo>
                    <a:pt x="5370" y="2940"/>
                  </a:lnTo>
                  <a:cubicBezTo>
                    <a:pt x="5464" y="2940"/>
                    <a:pt x="5540" y="2864"/>
                    <a:pt x="5540" y="2770"/>
                  </a:cubicBezTo>
                  <a:cubicBezTo>
                    <a:pt x="5540" y="1243"/>
                    <a:pt x="4298" y="0"/>
                    <a:pt x="2770" y="0"/>
                  </a:cubicBezTo>
                  <a:close/>
                  <a:moveTo>
                    <a:pt x="2770" y="341"/>
                  </a:moveTo>
                  <a:cubicBezTo>
                    <a:pt x="4053" y="341"/>
                    <a:pt x="5105" y="1339"/>
                    <a:pt x="5193" y="2600"/>
                  </a:cubicBezTo>
                  <a:lnTo>
                    <a:pt x="4909" y="2600"/>
                  </a:lnTo>
                  <a:cubicBezTo>
                    <a:pt x="4821" y="1496"/>
                    <a:pt x="3896" y="624"/>
                    <a:pt x="2770" y="624"/>
                  </a:cubicBezTo>
                  <a:cubicBezTo>
                    <a:pt x="1644" y="624"/>
                    <a:pt x="719" y="1496"/>
                    <a:pt x="632" y="2600"/>
                  </a:cubicBezTo>
                  <a:lnTo>
                    <a:pt x="347" y="2600"/>
                  </a:lnTo>
                  <a:cubicBezTo>
                    <a:pt x="435" y="1339"/>
                    <a:pt x="1488" y="341"/>
                    <a:pt x="2770" y="341"/>
                  </a:cubicBezTo>
                  <a:close/>
                  <a:moveTo>
                    <a:pt x="2770" y="1306"/>
                  </a:moveTo>
                  <a:cubicBezTo>
                    <a:pt x="2020" y="1306"/>
                    <a:pt x="1401" y="1872"/>
                    <a:pt x="1316" y="2600"/>
                  </a:cubicBezTo>
                  <a:lnTo>
                    <a:pt x="974" y="2600"/>
                  </a:lnTo>
                  <a:cubicBezTo>
                    <a:pt x="1060" y="1684"/>
                    <a:pt x="1832" y="965"/>
                    <a:pt x="2770" y="965"/>
                  </a:cubicBezTo>
                  <a:cubicBezTo>
                    <a:pt x="3708" y="965"/>
                    <a:pt x="4481" y="1684"/>
                    <a:pt x="4567" y="2600"/>
                  </a:cubicBezTo>
                  <a:lnTo>
                    <a:pt x="4224" y="2600"/>
                  </a:lnTo>
                  <a:cubicBezTo>
                    <a:pt x="4139" y="1872"/>
                    <a:pt x="3520" y="1306"/>
                    <a:pt x="2770" y="1306"/>
                  </a:cubicBezTo>
                  <a:close/>
                </a:path>
              </a:pathLst>
            </a:custGeom>
            <a:solidFill>
              <a:schemeClr val="bg1"/>
            </a:solidFill>
            <a:ln>
              <a:noFill/>
            </a:ln>
          </p:spPr>
        </p:sp>
      </p:grpSp>
      <p:grpSp>
        <p:nvGrpSpPr>
          <p:cNvPr id="81" name="组合 80"/>
          <p:cNvGrpSpPr/>
          <p:nvPr/>
        </p:nvGrpSpPr>
        <p:grpSpPr bwMode="ltGray">
          <a:xfrm>
            <a:off x="485526" y="2520451"/>
            <a:ext cx="360000" cy="360000"/>
            <a:chOff x="485526" y="2520451"/>
            <a:chExt cx="360000" cy="360000"/>
          </a:xfrm>
        </p:grpSpPr>
        <p:sp>
          <p:nvSpPr>
            <p:cNvPr id="82" name="iṡ1ïdé">
              <a:extLst>
                <a:ext uri="{FF2B5EF4-FFF2-40B4-BE49-F238E27FC236}">
                  <a16:creationId xmlns:a16="http://schemas.microsoft.com/office/drawing/2014/main" xmlns="" id="{3FC487D0-A815-4107-8A36-7C156E98B5FA}"/>
                </a:ext>
              </a:extLst>
            </p:cNvPr>
            <p:cNvSpPr/>
            <p:nvPr/>
          </p:nvSpPr>
          <p:spPr bwMode="ltGray">
            <a:xfrm rot="10800000" flipV="1">
              <a:off x="485526" y="2520451"/>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83" name="road_358611"/>
            <p:cNvSpPr>
              <a:spLocks noChangeAspect="1"/>
            </p:cNvSpPr>
            <p:nvPr/>
          </p:nvSpPr>
          <p:spPr bwMode="ltGray">
            <a:xfrm>
              <a:off x="550326" y="2585425"/>
              <a:ext cx="230400" cy="230052"/>
            </a:xfrm>
            <a:custGeom>
              <a:avLst/>
              <a:gdLst>
                <a:gd name="connsiteX0" fmla="*/ 303775 w 607639"/>
                <a:gd name="connsiteY0" fmla="*/ 535874 h 606722"/>
                <a:gd name="connsiteX1" fmla="*/ 313945 w 607639"/>
                <a:gd name="connsiteY1" fmla="*/ 546012 h 606722"/>
                <a:gd name="connsiteX2" fmla="*/ 313945 w 607639"/>
                <a:gd name="connsiteY2" fmla="*/ 556150 h 606722"/>
                <a:gd name="connsiteX3" fmla="*/ 303775 w 607639"/>
                <a:gd name="connsiteY3" fmla="*/ 566288 h 606722"/>
                <a:gd name="connsiteX4" fmla="*/ 293693 w 607639"/>
                <a:gd name="connsiteY4" fmla="*/ 556150 h 606722"/>
                <a:gd name="connsiteX5" fmla="*/ 293693 w 607639"/>
                <a:gd name="connsiteY5" fmla="*/ 546012 h 606722"/>
                <a:gd name="connsiteX6" fmla="*/ 303775 w 607639"/>
                <a:gd name="connsiteY6" fmla="*/ 535874 h 606722"/>
                <a:gd name="connsiteX7" fmla="*/ 303775 w 607639"/>
                <a:gd name="connsiteY7" fmla="*/ 475259 h 606722"/>
                <a:gd name="connsiteX8" fmla="*/ 313945 w 607639"/>
                <a:gd name="connsiteY8" fmla="*/ 485318 h 606722"/>
                <a:gd name="connsiteX9" fmla="*/ 313945 w 607639"/>
                <a:gd name="connsiteY9" fmla="*/ 505615 h 606722"/>
                <a:gd name="connsiteX10" fmla="*/ 303775 w 607639"/>
                <a:gd name="connsiteY10" fmla="*/ 515764 h 606722"/>
                <a:gd name="connsiteX11" fmla="*/ 293693 w 607639"/>
                <a:gd name="connsiteY11" fmla="*/ 505615 h 606722"/>
                <a:gd name="connsiteX12" fmla="*/ 293693 w 607639"/>
                <a:gd name="connsiteY12" fmla="*/ 485318 h 606722"/>
                <a:gd name="connsiteX13" fmla="*/ 303775 w 607639"/>
                <a:gd name="connsiteY13" fmla="*/ 475259 h 606722"/>
                <a:gd name="connsiteX14" fmla="*/ 269526 w 607639"/>
                <a:gd name="connsiteY14" fmla="*/ 419842 h 606722"/>
                <a:gd name="connsiteX15" fmla="*/ 303879 w 607639"/>
                <a:gd name="connsiteY15" fmla="*/ 424733 h 606722"/>
                <a:gd name="connsiteX16" fmla="*/ 306638 w 607639"/>
                <a:gd name="connsiteY16" fmla="*/ 424644 h 606722"/>
                <a:gd name="connsiteX17" fmla="*/ 316961 w 607639"/>
                <a:gd name="connsiteY17" fmla="*/ 434602 h 606722"/>
                <a:gd name="connsiteX18" fmla="*/ 307083 w 607639"/>
                <a:gd name="connsiteY18" fmla="*/ 444916 h 606722"/>
                <a:gd name="connsiteX19" fmla="*/ 303879 w 607639"/>
                <a:gd name="connsiteY19" fmla="*/ 444916 h 606722"/>
                <a:gd name="connsiteX20" fmla="*/ 263831 w 607639"/>
                <a:gd name="connsiteY20" fmla="*/ 439226 h 606722"/>
                <a:gd name="connsiteX21" fmla="*/ 256978 w 607639"/>
                <a:gd name="connsiteY21" fmla="*/ 426689 h 606722"/>
                <a:gd name="connsiteX22" fmla="*/ 269526 w 607639"/>
                <a:gd name="connsiteY22" fmla="*/ 419842 h 606722"/>
                <a:gd name="connsiteX23" fmla="*/ 405062 w 607639"/>
                <a:gd name="connsiteY23" fmla="*/ 387999 h 606722"/>
                <a:gd name="connsiteX24" fmla="*/ 405240 w 607639"/>
                <a:gd name="connsiteY24" fmla="*/ 402307 h 606722"/>
                <a:gd name="connsiteX25" fmla="*/ 370249 w 607639"/>
                <a:gd name="connsiteY25" fmla="*/ 428437 h 606722"/>
                <a:gd name="connsiteX26" fmla="*/ 356627 w 607639"/>
                <a:gd name="connsiteY26" fmla="*/ 424171 h 606722"/>
                <a:gd name="connsiteX27" fmla="*/ 360812 w 607639"/>
                <a:gd name="connsiteY27" fmla="*/ 410573 h 606722"/>
                <a:gd name="connsiteX28" fmla="*/ 390727 w 607639"/>
                <a:gd name="connsiteY28" fmla="*/ 388176 h 606722"/>
                <a:gd name="connsiteX29" fmla="*/ 405062 w 607639"/>
                <a:gd name="connsiteY29" fmla="*/ 387999 h 606722"/>
                <a:gd name="connsiteX30" fmla="*/ 183985 w 607639"/>
                <a:gd name="connsiteY30" fmla="*/ 358809 h 606722"/>
                <a:gd name="connsiteX31" fmla="*/ 197775 w 607639"/>
                <a:gd name="connsiteY31" fmla="*/ 362718 h 606722"/>
                <a:gd name="connsiteX32" fmla="*/ 220905 w 607639"/>
                <a:gd name="connsiteY32" fmla="*/ 392035 h 606722"/>
                <a:gd name="connsiteX33" fmla="*/ 221350 w 607639"/>
                <a:gd name="connsiteY33" fmla="*/ 406338 h 606722"/>
                <a:gd name="connsiteX34" fmla="*/ 207027 w 607639"/>
                <a:gd name="connsiteY34" fmla="*/ 406871 h 606722"/>
                <a:gd name="connsiteX35" fmla="*/ 180160 w 607639"/>
                <a:gd name="connsiteY35" fmla="*/ 372579 h 606722"/>
                <a:gd name="connsiteX36" fmla="*/ 183985 w 607639"/>
                <a:gd name="connsiteY36" fmla="*/ 358809 h 606722"/>
                <a:gd name="connsiteX37" fmla="*/ 546859 w 607639"/>
                <a:gd name="connsiteY37" fmla="*/ 293270 h 606722"/>
                <a:gd name="connsiteX38" fmla="*/ 556997 w 607639"/>
                <a:gd name="connsiteY38" fmla="*/ 293270 h 606722"/>
                <a:gd name="connsiteX39" fmla="*/ 567135 w 607639"/>
                <a:gd name="connsiteY39" fmla="*/ 303317 h 606722"/>
                <a:gd name="connsiteX40" fmla="*/ 556997 w 607639"/>
                <a:gd name="connsiteY40" fmla="*/ 313452 h 606722"/>
                <a:gd name="connsiteX41" fmla="*/ 546859 w 607639"/>
                <a:gd name="connsiteY41" fmla="*/ 313452 h 606722"/>
                <a:gd name="connsiteX42" fmla="*/ 536721 w 607639"/>
                <a:gd name="connsiteY42" fmla="*/ 303317 h 606722"/>
                <a:gd name="connsiteX43" fmla="*/ 546859 w 607639"/>
                <a:gd name="connsiteY43" fmla="*/ 293270 h 606722"/>
                <a:gd name="connsiteX44" fmla="*/ 486024 w 607639"/>
                <a:gd name="connsiteY44" fmla="*/ 293270 h 606722"/>
                <a:gd name="connsiteX45" fmla="*/ 506321 w 607639"/>
                <a:gd name="connsiteY45" fmla="*/ 293270 h 606722"/>
                <a:gd name="connsiteX46" fmla="*/ 516469 w 607639"/>
                <a:gd name="connsiteY46" fmla="*/ 303317 h 606722"/>
                <a:gd name="connsiteX47" fmla="*/ 506321 w 607639"/>
                <a:gd name="connsiteY47" fmla="*/ 313452 h 606722"/>
                <a:gd name="connsiteX48" fmla="*/ 486024 w 607639"/>
                <a:gd name="connsiteY48" fmla="*/ 313452 h 606722"/>
                <a:gd name="connsiteX49" fmla="*/ 475964 w 607639"/>
                <a:gd name="connsiteY49" fmla="*/ 303317 h 606722"/>
                <a:gd name="connsiteX50" fmla="*/ 486024 w 607639"/>
                <a:gd name="connsiteY50" fmla="*/ 293270 h 606722"/>
                <a:gd name="connsiteX51" fmla="*/ 101302 w 607639"/>
                <a:gd name="connsiteY51" fmla="*/ 293270 h 606722"/>
                <a:gd name="connsiteX52" fmla="*/ 121474 w 607639"/>
                <a:gd name="connsiteY52" fmla="*/ 293270 h 606722"/>
                <a:gd name="connsiteX53" fmla="*/ 131605 w 607639"/>
                <a:gd name="connsiteY53" fmla="*/ 303317 h 606722"/>
                <a:gd name="connsiteX54" fmla="*/ 121474 w 607639"/>
                <a:gd name="connsiteY54" fmla="*/ 313452 h 606722"/>
                <a:gd name="connsiteX55" fmla="*/ 101302 w 607639"/>
                <a:gd name="connsiteY55" fmla="*/ 313452 h 606722"/>
                <a:gd name="connsiteX56" fmla="*/ 91171 w 607639"/>
                <a:gd name="connsiteY56" fmla="*/ 303317 h 606722"/>
                <a:gd name="connsiteX57" fmla="*/ 101302 w 607639"/>
                <a:gd name="connsiteY57" fmla="*/ 293270 h 606722"/>
                <a:gd name="connsiteX58" fmla="*/ 50649 w 607639"/>
                <a:gd name="connsiteY58" fmla="*/ 293270 h 606722"/>
                <a:gd name="connsiteX59" fmla="*/ 60793 w 607639"/>
                <a:gd name="connsiteY59" fmla="*/ 293270 h 606722"/>
                <a:gd name="connsiteX60" fmla="*/ 70848 w 607639"/>
                <a:gd name="connsiteY60" fmla="*/ 303317 h 606722"/>
                <a:gd name="connsiteX61" fmla="*/ 60793 w 607639"/>
                <a:gd name="connsiteY61" fmla="*/ 313452 h 606722"/>
                <a:gd name="connsiteX62" fmla="*/ 50649 w 607639"/>
                <a:gd name="connsiteY62" fmla="*/ 313452 h 606722"/>
                <a:gd name="connsiteX63" fmla="*/ 40505 w 607639"/>
                <a:gd name="connsiteY63" fmla="*/ 303317 h 606722"/>
                <a:gd name="connsiteX64" fmla="*/ 50649 w 607639"/>
                <a:gd name="connsiteY64" fmla="*/ 293270 h 606722"/>
                <a:gd name="connsiteX65" fmla="*/ 433988 w 607639"/>
                <a:gd name="connsiteY65" fmla="*/ 281313 h 606722"/>
                <a:gd name="connsiteX66" fmla="*/ 445017 w 607639"/>
                <a:gd name="connsiteY66" fmla="*/ 290459 h 606722"/>
                <a:gd name="connsiteX67" fmla="*/ 445551 w 607639"/>
                <a:gd name="connsiteY67" fmla="*/ 303158 h 606722"/>
                <a:gd name="connsiteX68" fmla="*/ 445551 w 607639"/>
                <a:gd name="connsiteY68" fmla="*/ 303247 h 606722"/>
                <a:gd name="connsiteX69" fmla="*/ 445551 w 607639"/>
                <a:gd name="connsiteY69" fmla="*/ 303335 h 606722"/>
                <a:gd name="connsiteX70" fmla="*/ 438880 w 607639"/>
                <a:gd name="connsiteY70" fmla="*/ 346404 h 606722"/>
                <a:gd name="connsiteX71" fmla="*/ 426161 w 607639"/>
                <a:gd name="connsiteY71" fmla="*/ 352975 h 606722"/>
                <a:gd name="connsiteX72" fmla="*/ 419579 w 607639"/>
                <a:gd name="connsiteY72" fmla="*/ 340276 h 606722"/>
                <a:gd name="connsiteX73" fmla="*/ 425361 w 607639"/>
                <a:gd name="connsiteY73" fmla="*/ 303335 h 606722"/>
                <a:gd name="connsiteX74" fmla="*/ 425361 w 607639"/>
                <a:gd name="connsiteY74" fmla="*/ 303247 h 606722"/>
                <a:gd name="connsiteX75" fmla="*/ 425361 w 607639"/>
                <a:gd name="connsiteY75" fmla="*/ 303158 h 606722"/>
                <a:gd name="connsiteX76" fmla="*/ 424827 w 607639"/>
                <a:gd name="connsiteY76" fmla="*/ 292235 h 606722"/>
                <a:gd name="connsiteX77" fmla="*/ 433988 w 607639"/>
                <a:gd name="connsiteY77" fmla="*/ 281313 h 606722"/>
                <a:gd name="connsiteX78" fmla="*/ 179283 w 607639"/>
                <a:gd name="connsiteY78" fmla="*/ 259338 h 606722"/>
                <a:gd name="connsiteX79" fmla="*/ 186492 w 607639"/>
                <a:gd name="connsiteY79" fmla="*/ 271776 h 606722"/>
                <a:gd name="connsiteX80" fmla="*/ 182309 w 607639"/>
                <a:gd name="connsiteY80" fmla="*/ 303404 h 606722"/>
                <a:gd name="connsiteX81" fmla="*/ 182398 w 607639"/>
                <a:gd name="connsiteY81" fmla="*/ 308912 h 606722"/>
                <a:gd name="connsiteX82" fmla="*/ 172787 w 607639"/>
                <a:gd name="connsiteY82" fmla="*/ 319484 h 606722"/>
                <a:gd name="connsiteX83" fmla="*/ 162196 w 607639"/>
                <a:gd name="connsiteY83" fmla="*/ 309801 h 606722"/>
                <a:gd name="connsiteX84" fmla="*/ 162018 w 607639"/>
                <a:gd name="connsiteY84" fmla="*/ 303493 h 606722"/>
                <a:gd name="connsiteX85" fmla="*/ 166913 w 607639"/>
                <a:gd name="connsiteY85" fmla="*/ 266446 h 606722"/>
                <a:gd name="connsiteX86" fmla="*/ 179283 w 607639"/>
                <a:gd name="connsiteY86" fmla="*/ 259338 h 606722"/>
                <a:gd name="connsiteX87" fmla="*/ 303750 w 607639"/>
                <a:gd name="connsiteY87" fmla="*/ 232592 h 606722"/>
                <a:gd name="connsiteX88" fmla="*/ 232906 w 607639"/>
                <a:gd name="connsiteY88" fmla="*/ 303326 h 606722"/>
                <a:gd name="connsiteX89" fmla="*/ 303750 w 607639"/>
                <a:gd name="connsiteY89" fmla="*/ 374148 h 606722"/>
                <a:gd name="connsiteX90" fmla="*/ 374682 w 607639"/>
                <a:gd name="connsiteY90" fmla="*/ 303326 h 606722"/>
                <a:gd name="connsiteX91" fmla="*/ 303750 w 607639"/>
                <a:gd name="connsiteY91" fmla="*/ 232592 h 606722"/>
                <a:gd name="connsiteX92" fmla="*/ 303750 w 607639"/>
                <a:gd name="connsiteY92" fmla="*/ 212332 h 606722"/>
                <a:gd name="connsiteX93" fmla="*/ 394885 w 607639"/>
                <a:gd name="connsiteY93" fmla="*/ 303326 h 606722"/>
                <a:gd name="connsiteX94" fmla="*/ 303750 w 607639"/>
                <a:gd name="connsiteY94" fmla="*/ 394320 h 606722"/>
                <a:gd name="connsiteX95" fmla="*/ 212614 w 607639"/>
                <a:gd name="connsiteY95" fmla="*/ 303326 h 606722"/>
                <a:gd name="connsiteX96" fmla="*/ 303750 w 607639"/>
                <a:gd name="connsiteY96" fmla="*/ 212332 h 606722"/>
                <a:gd name="connsiteX97" fmla="*/ 395703 w 607639"/>
                <a:gd name="connsiteY97" fmla="*/ 195586 h 606722"/>
                <a:gd name="connsiteX98" fmla="*/ 424194 w 607639"/>
                <a:gd name="connsiteY98" fmla="*/ 228593 h 606722"/>
                <a:gd name="connsiteX99" fmla="*/ 420989 w 607639"/>
                <a:gd name="connsiteY99" fmla="*/ 242472 h 606722"/>
                <a:gd name="connsiteX100" fmla="*/ 407010 w 607639"/>
                <a:gd name="connsiteY100" fmla="*/ 239269 h 606722"/>
                <a:gd name="connsiteX101" fmla="*/ 382615 w 607639"/>
                <a:gd name="connsiteY101" fmla="*/ 210977 h 606722"/>
                <a:gd name="connsiteX102" fmla="*/ 381458 w 607639"/>
                <a:gd name="connsiteY102" fmla="*/ 196653 h 606722"/>
                <a:gd name="connsiteX103" fmla="*/ 395703 w 607639"/>
                <a:gd name="connsiteY103" fmla="*/ 195586 h 606722"/>
                <a:gd name="connsiteX104" fmla="*/ 231655 w 607639"/>
                <a:gd name="connsiteY104" fmla="*/ 181446 h 606722"/>
                <a:gd name="connsiteX105" fmla="*/ 245542 w 607639"/>
                <a:gd name="connsiteY105" fmla="*/ 185003 h 606722"/>
                <a:gd name="connsiteX106" fmla="*/ 241982 w 607639"/>
                <a:gd name="connsiteY106" fmla="*/ 198874 h 606722"/>
                <a:gd name="connsiteX107" fmla="*/ 213050 w 607639"/>
                <a:gd name="connsiteY107" fmla="*/ 222615 h 606722"/>
                <a:gd name="connsiteX108" fmla="*/ 198807 w 607639"/>
                <a:gd name="connsiteY108" fmla="*/ 223415 h 606722"/>
                <a:gd name="connsiteX109" fmla="*/ 197917 w 607639"/>
                <a:gd name="connsiteY109" fmla="*/ 209100 h 606722"/>
                <a:gd name="connsiteX110" fmla="*/ 231655 w 607639"/>
                <a:gd name="connsiteY110" fmla="*/ 181446 h 606722"/>
                <a:gd name="connsiteX111" fmla="*/ 303703 w 607639"/>
                <a:gd name="connsiteY111" fmla="*/ 161736 h 606722"/>
                <a:gd name="connsiteX112" fmla="*/ 337599 w 607639"/>
                <a:gd name="connsiteY112" fmla="*/ 165822 h 606722"/>
                <a:gd name="connsiteX113" fmla="*/ 345072 w 607639"/>
                <a:gd name="connsiteY113" fmla="*/ 178081 h 606722"/>
                <a:gd name="connsiteX114" fmla="*/ 332794 w 607639"/>
                <a:gd name="connsiteY114" fmla="*/ 185455 h 606722"/>
                <a:gd name="connsiteX115" fmla="*/ 303703 w 607639"/>
                <a:gd name="connsiteY115" fmla="*/ 181990 h 606722"/>
                <a:gd name="connsiteX116" fmla="*/ 295518 w 607639"/>
                <a:gd name="connsiteY116" fmla="*/ 182257 h 606722"/>
                <a:gd name="connsiteX117" fmla="*/ 284664 w 607639"/>
                <a:gd name="connsiteY117" fmla="*/ 172840 h 606722"/>
                <a:gd name="connsiteX118" fmla="*/ 294094 w 607639"/>
                <a:gd name="connsiteY118" fmla="*/ 162091 h 606722"/>
                <a:gd name="connsiteX119" fmla="*/ 303703 w 607639"/>
                <a:gd name="connsiteY119" fmla="*/ 161736 h 606722"/>
                <a:gd name="connsiteX120" fmla="*/ 303775 w 607639"/>
                <a:gd name="connsiteY120" fmla="*/ 91029 h 606722"/>
                <a:gd name="connsiteX121" fmla="*/ 313945 w 607639"/>
                <a:gd name="connsiteY121" fmla="*/ 101160 h 606722"/>
                <a:gd name="connsiteX122" fmla="*/ 313945 w 607639"/>
                <a:gd name="connsiteY122" fmla="*/ 121332 h 606722"/>
                <a:gd name="connsiteX123" fmla="*/ 303775 w 607639"/>
                <a:gd name="connsiteY123" fmla="*/ 131463 h 606722"/>
                <a:gd name="connsiteX124" fmla="*/ 293693 w 607639"/>
                <a:gd name="connsiteY124" fmla="*/ 121332 h 606722"/>
                <a:gd name="connsiteX125" fmla="*/ 293693 w 607639"/>
                <a:gd name="connsiteY125" fmla="*/ 101160 h 606722"/>
                <a:gd name="connsiteX126" fmla="*/ 303775 w 607639"/>
                <a:gd name="connsiteY126" fmla="*/ 91029 h 606722"/>
                <a:gd name="connsiteX127" fmla="*/ 303775 w 607639"/>
                <a:gd name="connsiteY127" fmla="*/ 40434 h 606722"/>
                <a:gd name="connsiteX128" fmla="*/ 313945 w 607639"/>
                <a:gd name="connsiteY128" fmla="*/ 50578 h 606722"/>
                <a:gd name="connsiteX129" fmla="*/ 313945 w 607639"/>
                <a:gd name="connsiteY129" fmla="*/ 60722 h 606722"/>
                <a:gd name="connsiteX130" fmla="*/ 303775 w 607639"/>
                <a:gd name="connsiteY130" fmla="*/ 70777 h 606722"/>
                <a:gd name="connsiteX131" fmla="*/ 293693 w 607639"/>
                <a:gd name="connsiteY131" fmla="*/ 60722 h 606722"/>
                <a:gd name="connsiteX132" fmla="*/ 293693 w 607639"/>
                <a:gd name="connsiteY132" fmla="*/ 50578 h 606722"/>
                <a:gd name="connsiteX133" fmla="*/ 303775 w 607639"/>
                <a:gd name="connsiteY133" fmla="*/ 40434 h 606722"/>
                <a:gd name="connsiteX134" fmla="*/ 243074 w 607639"/>
                <a:gd name="connsiteY134" fmla="*/ 20263 h 606722"/>
                <a:gd name="connsiteX135" fmla="*/ 243074 w 607639"/>
                <a:gd name="connsiteY135" fmla="*/ 142282 h 606722"/>
                <a:gd name="connsiteX136" fmla="*/ 236843 w 607639"/>
                <a:gd name="connsiteY136" fmla="*/ 144949 h 606722"/>
                <a:gd name="connsiteX137" fmla="*/ 145168 w 607639"/>
                <a:gd name="connsiteY137" fmla="*/ 236486 h 606722"/>
                <a:gd name="connsiteX138" fmla="*/ 142498 w 607639"/>
                <a:gd name="connsiteY138" fmla="*/ 242707 h 606722"/>
                <a:gd name="connsiteX139" fmla="*/ 20293 w 607639"/>
                <a:gd name="connsiteY139" fmla="*/ 242707 h 606722"/>
                <a:gd name="connsiteX140" fmla="*/ 20293 w 607639"/>
                <a:gd name="connsiteY140" fmla="*/ 364015 h 606722"/>
                <a:gd name="connsiteX141" fmla="*/ 142498 w 607639"/>
                <a:gd name="connsiteY141" fmla="*/ 364015 h 606722"/>
                <a:gd name="connsiteX142" fmla="*/ 145168 w 607639"/>
                <a:gd name="connsiteY142" fmla="*/ 370148 h 606722"/>
                <a:gd name="connsiteX143" fmla="*/ 236843 w 607639"/>
                <a:gd name="connsiteY143" fmla="*/ 461773 h 606722"/>
                <a:gd name="connsiteX144" fmla="*/ 243074 w 607639"/>
                <a:gd name="connsiteY144" fmla="*/ 464351 h 606722"/>
                <a:gd name="connsiteX145" fmla="*/ 243074 w 607639"/>
                <a:gd name="connsiteY145" fmla="*/ 586459 h 606722"/>
                <a:gd name="connsiteX146" fmla="*/ 364566 w 607639"/>
                <a:gd name="connsiteY146" fmla="*/ 586459 h 606722"/>
                <a:gd name="connsiteX147" fmla="*/ 364566 w 607639"/>
                <a:gd name="connsiteY147" fmla="*/ 464351 h 606722"/>
                <a:gd name="connsiteX148" fmla="*/ 370707 w 607639"/>
                <a:gd name="connsiteY148" fmla="*/ 461773 h 606722"/>
                <a:gd name="connsiteX149" fmla="*/ 462472 w 607639"/>
                <a:gd name="connsiteY149" fmla="*/ 370148 h 606722"/>
                <a:gd name="connsiteX150" fmla="*/ 465053 w 607639"/>
                <a:gd name="connsiteY150" fmla="*/ 364015 h 606722"/>
                <a:gd name="connsiteX151" fmla="*/ 587346 w 607639"/>
                <a:gd name="connsiteY151" fmla="*/ 364015 h 606722"/>
                <a:gd name="connsiteX152" fmla="*/ 587346 w 607639"/>
                <a:gd name="connsiteY152" fmla="*/ 242707 h 606722"/>
                <a:gd name="connsiteX153" fmla="*/ 465053 w 607639"/>
                <a:gd name="connsiteY153" fmla="*/ 242707 h 606722"/>
                <a:gd name="connsiteX154" fmla="*/ 462472 w 607639"/>
                <a:gd name="connsiteY154" fmla="*/ 236486 h 606722"/>
                <a:gd name="connsiteX155" fmla="*/ 370796 w 607639"/>
                <a:gd name="connsiteY155" fmla="*/ 144949 h 606722"/>
                <a:gd name="connsiteX156" fmla="*/ 364566 w 607639"/>
                <a:gd name="connsiteY156" fmla="*/ 142282 h 606722"/>
                <a:gd name="connsiteX157" fmla="*/ 364566 w 607639"/>
                <a:gd name="connsiteY157" fmla="*/ 20263 h 606722"/>
                <a:gd name="connsiteX158" fmla="*/ 222780 w 607639"/>
                <a:gd name="connsiteY158" fmla="*/ 0 h 606722"/>
                <a:gd name="connsiteX159" fmla="*/ 384859 w 607639"/>
                <a:gd name="connsiteY159" fmla="*/ 0 h 606722"/>
                <a:gd name="connsiteX160" fmla="*/ 384859 w 607639"/>
                <a:gd name="connsiteY160" fmla="*/ 129041 h 606722"/>
                <a:gd name="connsiteX161" fmla="*/ 478403 w 607639"/>
                <a:gd name="connsiteY161" fmla="*/ 222444 h 606722"/>
                <a:gd name="connsiteX162" fmla="*/ 607639 w 607639"/>
                <a:gd name="connsiteY162" fmla="*/ 222444 h 606722"/>
                <a:gd name="connsiteX163" fmla="*/ 607639 w 607639"/>
                <a:gd name="connsiteY163" fmla="*/ 384278 h 606722"/>
                <a:gd name="connsiteX164" fmla="*/ 478403 w 607639"/>
                <a:gd name="connsiteY164" fmla="*/ 384278 h 606722"/>
                <a:gd name="connsiteX165" fmla="*/ 384859 w 607639"/>
                <a:gd name="connsiteY165" fmla="*/ 477681 h 606722"/>
                <a:gd name="connsiteX166" fmla="*/ 384859 w 607639"/>
                <a:gd name="connsiteY166" fmla="*/ 606722 h 606722"/>
                <a:gd name="connsiteX167" fmla="*/ 222780 w 607639"/>
                <a:gd name="connsiteY167" fmla="*/ 606722 h 606722"/>
                <a:gd name="connsiteX168" fmla="*/ 222780 w 607639"/>
                <a:gd name="connsiteY168" fmla="*/ 477681 h 606722"/>
                <a:gd name="connsiteX169" fmla="*/ 129236 w 607639"/>
                <a:gd name="connsiteY169" fmla="*/ 384278 h 606722"/>
                <a:gd name="connsiteX170" fmla="*/ 0 w 607639"/>
                <a:gd name="connsiteY170" fmla="*/ 384278 h 606722"/>
                <a:gd name="connsiteX171" fmla="*/ 0 w 607639"/>
                <a:gd name="connsiteY171" fmla="*/ 222444 h 606722"/>
                <a:gd name="connsiteX172" fmla="*/ 129236 w 607639"/>
                <a:gd name="connsiteY172" fmla="*/ 222444 h 606722"/>
                <a:gd name="connsiteX173" fmla="*/ 222780 w 607639"/>
                <a:gd name="connsiteY173" fmla="*/ 129041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607639" h="606722">
                  <a:moveTo>
                    <a:pt x="303775" y="535874"/>
                  </a:moveTo>
                  <a:cubicBezTo>
                    <a:pt x="309395" y="535874"/>
                    <a:pt x="313945" y="540409"/>
                    <a:pt x="313945" y="546012"/>
                  </a:cubicBezTo>
                  <a:lnTo>
                    <a:pt x="313945" y="556150"/>
                  </a:lnTo>
                  <a:cubicBezTo>
                    <a:pt x="313945" y="561753"/>
                    <a:pt x="309395" y="566288"/>
                    <a:pt x="303775" y="566288"/>
                  </a:cubicBezTo>
                  <a:cubicBezTo>
                    <a:pt x="298154" y="566288"/>
                    <a:pt x="293693" y="561753"/>
                    <a:pt x="293693" y="556150"/>
                  </a:cubicBezTo>
                  <a:lnTo>
                    <a:pt x="293693" y="546012"/>
                  </a:lnTo>
                  <a:cubicBezTo>
                    <a:pt x="293693" y="540409"/>
                    <a:pt x="298154" y="535874"/>
                    <a:pt x="303775" y="535874"/>
                  </a:cubicBezTo>
                  <a:close/>
                  <a:moveTo>
                    <a:pt x="303775" y="475259"/>
                  </a:moveTo>
                  <a:cubicBezTo>
                    <a:pt x="309395" y="475259"/>
                    <a:pt x="313945" y="479710"/>
                    <a:pt x="313945" y="485318"/>
                  </a:cubicBezTo>
                  <a:lnTo>
                    <a:pt x="313945" y="505615"/>
                  </a:lnTo>
                  <a:cubicBezTo>
                    <a:pt x="313945" y="511224"/>
                    <a:pt x="309395" y="515764"/>
                    <a:pt x="303775" y="515764"/>
                  </a:cubicBezTo>
                  <a:cubicBezTo>
                    <a:pt x="298154" y="515764"/>
                    <a:pt x="293693" y="511224"/>
                    <a:pt x="293693" y="505615"/>
                  </a:cubicBezTo>
                  <a:lnTo>
                    <a:pt x="293693" y="485318"/>
                  </a:lnTo>
                  <a:cubicBezTo>
                    <a:pt x="293693" y="479710"/>
                    <a:pt x="298154" y="475259"/>
                    <a:pt x="303775" y="475259"/>
                  </a:cubicBezTo>
                  <a:close/>
                  <a:moveTo>
                    <a:pt x="269526" y="419842"/>
                  </a:moveTo>
                  <a:cubicBezTo>
                    <a:pt x="280562" y="423043"/>
                    <a:pt x="292042" y="424733"/>
                    <a:pt x="303879" y="424733"/>
                  </a:cubicBezTo>
                  <a:cubicBezTo>
                    <a:pt x="304769" y="424733"/>
                    <a:pt x="305659" y="424733"/>
                    <a:pt x="306638" y="424644"/>
                  </a:cubicBezTo>
                  <a:cubicBezTo>
                    <a:pt x="312155" y="424555"/>
                    <a:pt x="316783" y="429001"/>
                    <a:pt x="316961" y="434602"/>
                  </a:cubicBezTo>
                  <a:cubicBezTo>
                    <a:pt x="317050" y="440115"/>
                    <a:pt x="312689" y="444738"/>
                    <a:pt x="307083" y="444916"/>
                  </a:cubicBezTo>
                  <a:cubicBezTo>
                    <a:pt x="306015" y="444916"/>
                    <a:pt x="304947" y="444916"/>
                    <a:pt x="303879" y="444916"/>
                  </a:cubicBezTo>
                  <a:cubicBezTo>
                    <a:pt x="290173" y="444916"/>
                    <a:pt x="276735" y="442960"/>
                    <a:pt x="263831" y="439226"/>
                  </a:cubicBezTo>
                  <a:cubicBezTo>
                    <a:pt x="258402" y="437625"/>
                    <a:pt x="255376" y="432024"/>
                    <a:pt x="256978" y="426689"/>
                  </a:cubicBezTo>
                  <a:cubicBezTo>
                    <a:pt x="258491" y="421265"/>
                    <a:pt x="264187" y="418242"/>
                    <a:pt x="269526" y="419842"/>
                  </a:cubicBezTo>
                  <a:close/>
                  <a:moveTo>
                    <a:pt x="405062" y="387999"/>
                  </a:moveTo>
                  <a:cubicBezTo>
                    <a:pt x="409068" y="391909"/>
                    <a:pt x="409068" y="398308"/>
                    <a:pt x="405240" y="402307"/>
                  </a:cubicBezTo>
                  <a:cubicBezTo>
                    <a:pt x="395001" y="412706"/>
                    <a:pt x="383159" y="421504"/>
                    <a:pt x="370249" y="428437"/>
                  </a:cubicBezTo>
                  <a:cubicBezTo>
                    <a:pt x="365352" y="431014"/>
                    <a:pt x="359209" y="429148"/>
                    <a:pt x="356627" y="424171"/>
                  </a:cubicBezTo>
                  <a:cubicBezTo>
                    <a:pt x="353956" y="419283"/>
                    <a:pt x="355826" y="413150"/>
                    <a:pt x="360812" y="410573"/>
                  </a:cubicBezTo>
                  <a:cubicBezTo>
                    <a:pt x="371852" y="404618"/>
                    <a:pt x="381913" y="397064"/>
                    <a:pt x="390727" y="388176"/>
                  </a:cubicBezTo>
                  <a:cubicBezTo>
                    <a:pt x="394645" y="384177"/>
                    <a:pt x="401055" y="384088"/>
                    <a:pt x="405062" y="387999"/>
                  </a:cubicBezTo>
                  <a:close/>
                  <a:moveTo>
                    <a:pt x="183985" y="358809"/>
                  </a:moveTo>
                  <a:cubicBezTo>
                    <a:pt x="188878" y="356144"/>
                    <a:pt x="195017" y="357832"/>
                    <a:pt x="197775" y="362718"/>
                  </a:cubicBezTo>
                  <a:cubicBezTo>
                    <a:pt x="203913" y="373645"/>
                    <a:pt x="211742" y="383506"/>
                    <a:pt x="220905" y="392035"/>
                  </a:cubicBezTo>
                  <a:cubicBezTo>
                    <a:pt x="224997" y="395855"/>
                    <a:pt x="225175" y="402251"/>
                    <a:pt x="221350" y="406338"/>
                  </a:cubicBezTo>
                  <a:cubicBezTo>
                    <a:pt x="217524" y="410424"/>
                    <a:pt x="211119" y="410691"/>
                    <a:pt x="207027" y="406871"/>
                  </a:cubicBezTo>
                  <a:cubicBezTo>
                    <a:pt x="196351" y="396921"/>
                    <a:pt x="187277" y="385372"/>
                    <a:pt x="180160" y="372579"/>
                  </a:cubicBezTo>
                  <a:cubicBezTo>
                    <a:pt x="177402" y="367782"/>
                    <a:pt x="179092" y="361563"/>
                    <a:pt x="183985" y="358809"/>
                  </a:cubicBezTo>
                  <a:close/>
                  <a:moveTo>
                    <a:pt x="546859" y="293270"/>
                  </a:moveTo>
                  <a:lnTo>
                    <a:pt x="556997" y="293270"/>
                  </a:lnTo>
                  <a:cubicBezTo>
                    <a:pt x="562600" y="293270"/>
                    <a:pt x="567135" y="297715"/>
                    <a:pt x="567135" y="303317"/>
                  </a:cubicBezTo>
                  <a:cubicBezTo>
                    <a:pt x="567135" y="308918"/>
                    <a:pt x="562600" y="313452"/>
                    <a:pt x="556997" y="313452"/>
                  </a:cubicBezTo>
                  <a:lnTo>
                    <a:pt x="546859" y="313452"/>
                  </a:lnTo>
                  <a:cubicBezTo>
                    <a:pt x="541257" y="313452"/>
                    <a:pt x="536721" y="308918"/>
                    <a:pt x="536721" y="303317"/>
                  </a:cubicBezTo>
                  <a:cubicBezTo>
                    <a:pt x="536721" y="297804"/>
                    <a:pt x="541257" y="293270"/>
                    <a:pt x="546859" y="293270"/>
                  </a:cubicBezTo>
                  <a:close/>
                  <a:moveTo>
                    <a:pt x="486024" y="293270"/>
                  </a:moveTo>
                  <a:lnTo>
                    <a:pt x="506321" y="293270"/>
                  </a:lnTo>
                  <a:cubicBezTo>
                    <a:pt x="511929" y="293270"/>
                    <a:pt x="516469" y="297715"/>
                    <a:pt x="516469" y="303317"/>
                  </a:cubicBezTo>
                  <a:cubicBezTo>
                    <a:pt x="516469" y="308918"/>
                    <a:pt x="511929" y="313452"/>
                    <a:pt x="506321" y="313452"/>
                  </a:cubicBezTo>
                  <a:lnTo>
                    <a:pt x="486024" y="313452"/>
                  </a:lnTo>
                  <a:cubicBezTo>
                    <a:pt x="480415" y="313452"/>
                    <a:pt x="475964" y="308918"/>
                    <a:pt x="475964" y="303317"/>
                  </a:cubicBezTo>
                  <a:cubicBezTo>
                    <a:pt x="475964" y="297804"/>
                    <a:pt x="480415" y="293270"/>
                    <a:pt x="486024" y="293270"/>
                  </a:cubicBezTo>
                  <a:close/>
                  <a:moveTo>
                    <a:pt x="101302" y="293270"/>
                  </a:moveTo>
                  <a:lnTo>
                    <a:pt x="121474" y="293270"/>
                  </a:lnTo>
                  <a:cubicBezTo>
                    <a:pt x="127073" y="293270"/>
                    <a:pt x="131605" y="297715"/>
                    <a:pt x="131605" y="303317"/>
                  </a:cubicBezTo>
                  <a:cubicBezTo>
                    <a:pt x="131605" y="308918"/>
                    <a:pt x="127073" y="313452"/>
                    <a:pt x="121474" y="313452"/>
                  </a:cubicBezTo>
                  <a:lnTo>
                    <a:pt x="101302" y="313452"/>
                  </a:lnTo>
                  <a:cubicBezTo>
                    <a:pt x="95703" y="313452"/>
                    <a:pt x="91171" y="308918"/>
                    <a:pt x="91171" y="303317"/>
                  </a:cubicBezTo>
                  <a:cubicBezTo>
                    <a:pt x="91171" y="297804"/>
                    <a:pt x="95703" y="293270"/>
                    <a:pt x="101302" y="293270"/>
                  </a:cubicBezTo>
                  <a:close/>
                  <a:moveTo>
                    <a:pt x="50649" y="293270"/>
                  </a:moveTo>
                  <a:lnTo>
                    <a:pt x="60793" y="293270"/>
                  </a:lnTo>
                  <a:cubicBezTo>
                    <a:pt x="66399" y="293270"/>
                    <a:pt x="70848" y="297715"/>
                    <a:pt x="70848" y="303317"/>
                  </a:cubicBezTo>
                  <a:cubicBezTo>
                    <a:pt x="70848" y="308918"/>
                    <a:pt x="66399" y="313452"/>
                    <a:pt x="60793" y="313452"/>
                  </a:cubicBezTo>
                  <a:lnTo>
                    <a:pt x="50649" y="313452"/>
                  </a:lnTo>
                  <a:cubicBezTo>
                    <a:pt x="45043" y="313452"/>
                    <a:pt x="40505" y="308918"/>
                    <a:pt x="40505" y="303317"/>
                  </a:cubicBezTo>
                  <a:cubicBezTo>
                    <a:pt x="40505" y="297804"/>
                    <a:pt x="45043" y="293270"/>
                    <a:pt x="50649" y="293270"/>
                  </a:cubicBezTo>
                  <a:close/>
                  <a:moveTo>
                    <a:pt x="433988" y="281313"/>
                  </a:moveTo>
                  <a:cubicBezTo>
                    <a:pt x="439592" y="280780"/>
                    <a:pt x="444484" y="284865"/>
                    <a:pt x="445017" y="290459"/>
                  </a:cubicBezTo>
                  <a:cubicBezTo>
                    <a:pt x="445373" y="294633"/>
                    <a:pt x="445551" y="298895"/>
                    <a:pt x="445551" y="303158"/>
                  </a:cubicBezTo>
                  <a:cubicBezTo>
                    <a:pt x="445551" y="303158"/>
                    <a:pt x="445551" y="303247"/>
                    <a:pt x="445551" y="303247"/>
                  </a:cubicBezTo>
                  <a:cubicBezTo>
                    <a:pt x="445551" y="303247"/>
                    <a:pt x="445551" y="303335"/>
                    <a:pt x="445551" y="303335"/>
                  </a:cubicBezTo>
                  <a:cubicBezTo>
                    <a:pt x="445551" y="318076"/>
                    <a:pt x="443327" y="332551"/>
                    <a:pt x="438880" y="346404"/>
                  </a:cubicBezTo>
                  <a:cubicBezTo>
                    <a:pt x="437190" y="351732"/>
                    <a:pt x="431498" y="354662"/>
                    <a:pt x="426161" y="352975"/>
                  </a:cubicBezTo>
                  <a:cubicBezTo>
                    <a:pt x="420824" y="351199"/>
                    <a:pt x="417889" y="345516"/>
                    <a:pt x="419579" y="340276"/>
                  </a:cubicBezTo>
                  <a:cubicBezTo>
                    <a:pt x="423404" y="328466"/>
                    <a:pt x="425361" y="316034"/>
                    <a:pt x="425361" y="303335"/>
                  </a:cubicBezTo>
                  <a:cubicBezTo>
                    <a:pt x="425361" y="303335"/>
                    <a:pt x="425361" y="303335"/>
                    <a:pt x="425361" y="303247"/>
                  </a:cubicBezTo>
                  <a:cubicBezTo>
                    <a:pt x="425361" y="303247"/>
                    <a:pt x="425361" y="303247"/>
                    <a:pt x="425361" y="303158"/>
                  </a:cubicBezTo>
                  <a:cubicBezTo>
                    <a:pt x="425361" y="299517"/>
                    <a:pt x="425183" y="295876"/>
                    <a:pt x="424827" y="292235"/>
                  </a:cubicBezTo>
                  <a:cubicBezTo>
                    <a:pt x="424293" y="286730"/>
                    <a:pt x="428474" y="281846"/>
                    <a:pt x="433988" y="281313"/>
                  </a:cubicBezTo>
                  <a:close/>
                  <a:moveTo>
                    <a:pt x="179283" y="259338"/>
                  </a:moveTo>
                  <a:cubicBezTo>
                    <a:pt x="184712" y="260760"/>
                    <a:pt x="187916" y="266357"/>
                    <a:pt x="186492" y="271776"/>
                  </a:cubicBezTo>
                  <a:cubicBezTo>
                    <a:pt x="183733" y="281993"/>
                    <a:pt x="182309" y="292565"/>
                    <a:pt x="182309" y="303404"/>
                  </a:cubicBezTo>
                  <a:cubicBezTo>
                    <a:pt x="182309" y="305270"/>
                    <a:pt x="182309" y="307046"/>
                    <a:pt x="182398" y="308912"/>
                  </a:cubicBezTo>
                  <a:cubicBezTo>
                    <a:pt x="182665" y="314509"/>
                    <a:pt x="178393" y="319218"/>
                    <a:pt x="172787" y="319484"/>
                  </a:cubicBezTo>
                  <a:cubicBezTo>
                    <a:pt x="167180" y="319662"/>
                    <a:pt x="162463" y="315398"/>
                    <a:pt x="162196" y="309801"/>
                  </a:cubicBezTo>
                  <a:cubicBezTo>
                    <a:pt x="162107" y="307668"/>
                    <a:pt x="162018" y="305536"/>
                    <a:pt x="162018" y="303493"/>
                  </a:cubicBezTo>
                  <a:cubicBezTo>
                    <a:pt x="162018" y="290788"/>
                    <a:pt x="163709" y="278439"/>
                    <a:pt x="166913" y="266446"/>
                  </a:cubicBezTo>
                  <a:cubicBezTo>
                    <a:pt x="168337" y="261115"/>
                    <a:pt x="173944" y="257917"/>
                    <a:pt x="179283" y="259338"/>
                  </a:cubicBezTo>
                  <a:close/>
                  <a:moveTo>
                    <a:pt x="303750" y="232592"/>
                  </a:moveTo>
                  <a:cubicBezTo>
                    <a:pt x="264679" y="232592"/>
                    <a:pt x="232906" y="264316"/>
                    <a:pt x="232906" y="303326"/>
                  </a:cubicBezTo>
                  <a:cubicBezTo>
                    <a:pt x="232906" y="342425"/>
                    <a:pt x="264679" y="374148"/>
                    <a:pt x="303750" y="374148"/>
                  </a:cubicBezTo>
                  <a:cubicBezTo>
                    <a:pt x="342909" y="374148"/>
                    <a:pt x="374682" y="342425"/>
                    <a:pt x="374682" y="303326"/>
                  </a:cubicBezTo>
                  <a:cubicBezTo>
                    <a:pt x="374682" y="264316"/>
                    <a:pt x="342909" y="232592"/>
                    <a:pt x="303750" y="232592"/>
                  </a:cubicBezTo>
                  <a:close/>
                  <a:moveTo>
                    <a:pt x="303750" y="212332"/>
                  </a:moveTo>
                  <a:cubicBezTo>
                    <a:pt x="354123" y="212332"/>
                    <a:pt x="394885" y="253119"/>
                    <a:pt x="394885" y="303326"/>
                  </a:cubicBezTo>
                  <a:cubicBezTo>
                    <a:pt x="394885" y="353622"/>
                    <a:pt x="354123" y="394320"/>
                    <a:pt x="303750" y="394320"/>
                  </a:cubicBezTo>
                  <a:cubicBezTo>
                    <a:pt x="253465" y="394320"/>
                    <a:pt x="212614" y="353622"/>
                    <a:pt x="212614" y="303326"/>
                  </a:cubicBezTo>
                  <a:cubicBezTo>
                    <a:pt x="212614" y="253119"/>
                    <a:pt x="253465" y="212332"/>
                    <a:pt x="303750" y="212332"/>
                  </a:cubicBezTo>
                  <a:close/>
                  <a:moveTo>
                    <a:pt x="395703" y="195586"/>
                  </a:moveTo>
                  <a:cubicBezTo>
                    <a:pt x="406832" y="205016"/>
                    <a:pt x="416448" y="216137"/>
                    <a:pt x="424194" y="228593"/>
                  </a:cubicBezTo>
                  <a:cubicBezTo>
                    <a:pt x="427132" y="233308"/>
                    <a:pt x="425708" y="239536"/>
                    <a:pt x="420989" y="242472"/>
                  </a:cubicBezTo>
                  <a:cubicBezTo>
                    <a:pt x="416181" y="245497"/>
                    <a:pt x="409949" y="243985"/>
                    <a:pt x="407010" y="239269"/>
                  </a:cubicBezTo>
                  <a:cubicBezTo>
                    <a:pt x="400333" y="228682"/>
                    <a:pt x="392142" y="219073"/>
                    <a:pt x="382615" y="210977"/>
                  </a:cubicBezTo>
                  <a:cubicBezTo>
                    <a:pt x="378341" y="207330"/>
                    <a:pt x="377807" y="200924"/>
                    <a:pt x="381458" y="196653"/>
                  </a:cubicBezTo>
                  <a:cubicBezTo>
                    <a:pt x="385019" y="192472"/>
                    <a:pt x="391429" y="191938"/>
                    <a:pt x="395703" y="195586"/>
                  </a:cubicBezTo>
                  <a:close/>
                  <a:moveTo>
                    <a:pt x="231655" y="181446"/>
                  </a:moveTo>
                  <a:cubicBezTo>
                    <a:pt x="236462" y="178601"/>
                    <a:pt x="242694" y="180202"/>
                    <a:pt x="245542" y="185003"/>
                  </a:cubicBezTo>
                  <a:cubicBezTo>
                    <a:pt x="248391" y="189805"/>
                    <a:pt x="246789" y="196029"/>
                    <a:pt x="241982" y="198874"/>
                  </a:cubicBezTo>
                  <a:cubicBezTo>
                    <a:pt x="231210" y="205187"/>
                    <a:pt x="221418" y="213279"/>
                    <a:pt x="213050" y="222615"/>
                  </a:cubicBezTo>
                  <a:cubicBezTo>
                    <a:pt x="209311" y="226794"/>
                    <a:pt x="202902" y="227150"/>
                    <a:pt x="198807" y="223415"/>
                  </a:cubicBezTo>
                  <a:cubicBezTo>
                    <a:pt x="194623" y="219681"/>
                    <a:pt x="194267" y="213279"/>
                    <a:pt x="197917" y="209100"/>
                  </a:cubicBezTo>
                  <a:cubicBezTo>
                    <a:pt x="207709" y="198252"/>
                    <a:pt x="219015" y="188915"/>
                    <a:pt x="231655" y="181446"/>
                  </a:cubicBezTo>
                  <a:close/>
                  <a:moveTo>
                    <a:pt x="303703" y="161736"/>
                  </a:moveTo>
                  <a:cubicBezTo>
                    <a:pt x="315268" y="161736"/>
                    <a:pt x="326656" y="163157"/>
                    <a:pt x="337599" y="165822"/>
                  </a:cubicBezTo>
                  <a:cubicBezTo>
                    <a:pt x="343025" y="167155"/>
                    <a:pt x="346406" y="172663"/>
                    <a:pt x="345072" y="178081"/>
                  </a:cubicBezTo>
                  <a:cubicBezTo>
                    <a:pt x="343737" y="183500"/>
                    <a:pt x="338221" y="186787"/>
                    <a:pt x="332794" y="185455"/>
                  </a:cubicBezTo>
                  <a:cubicBezTo>
                    <a:pt x="323364" y="183145"/>
                    <a:pt x="313667" y="181990"/>
                    <a:pt x="303703" y="181990"/>
                  </a:cubicBezTo>
                  <a:cubicBezTo>
                    <a:pt x="300945" y="181990"/>
                    <a:pt x="298187" y="182079"/>
                    <a:pt x="295518" y="182257"/>
                  </a:cubicBezTo>
                  <a:cubicBezTo>
                    <a:pt x="289913" y="182612"/>
                    <a:pt x="285109" y="178437"/>
                    <a:pt x="284664" y="172840"/>
                  </a:cubicBezTo>
                  <a:cubicBezTo>
                    <a:pt x="284308" y="167333"/>
                    <a:pt x="288578" y="162447"/>
                    <a:pt x="294094" y="162091"/>
                  </a:cubicBezTo>
                  <a:cubicBezTo>
                    <a:pt x="297297" y="161914"/>
                    <a:pt x="300500" y="161736"/>
                    <a:pt x="303703" y="161736"/>
                  </a:cubicBezTo>
                  <a:close/>
                  <a:moveTo>
                    <a:pt x="303775" y="91029"/>
                  </a:moveTo>
                  <a:cubicBezTo>
                    <a:pt x="309395" y="91029"/>
                    <a:pt x="313945" y="95561"/>
                    <a:pt x="313945" y="101160"/>
                  </a:cubicBezTo>
                  <a:lnTo>
                    <a:pt x="313945" y="121332"/>
                  </a:lnTo>
                  <a:cubicBezTo>
                    <a:pt x="313945" y="126931"/>
                    <a:pt x="309395" y="131463"/>
                    <a:pt x="303775" y="131463"/>
                  </a:cubicBezTo>
                  <a:cubicBezTo>
                    <a:pt x="298154" y="131463"/>
                    <a:pt x="293693" y="126931"/>
                    <a:pt x="293693" y="121332"/>
                  </a:cubicBezTo>
                  <a:lnTo>
                    <a:pt x="293693" y="101160"/>
                  </a:lnTo>
                  <a:cubicBezTo>
                    <a:pt x="293693" y="95561"/>
                    <a:pt x="298154" y="91029"/>
                    <a:pt x="303775" y="91029"/>
                  </a:cubicBezTo>
                  <a:close/>
                  <a:moveTo>
                    <a:pt x="303775" y="40434"/>
                  </a:moveTo>
                  <a:cubicBezTo>
                    <a:pt x="309395" y="40434"/>
                    <a:pt x="313945" y="44972"/>
                    <a:pt x="313945" y="50578"/>
                  </a:cubicBezTo>
                  <a:lnTo>
                    <a:pt x="313945" y="60722"/>
                  </a:lnTo>
                  <a:cubicBezTo>
                    <a:pt x="313945" y="66328"/>
                    <a:pt x="309395" y="70777"/>
                    <a:pt x="303775" y="70777"/>
                  </a:cubicBezTo>
                  <a:cubicBezTo>
                    <a:pt x="298154" y="70777"/>
                    <a:pt x="293693" y="66328"/>
                    <a:pt x="293693" y="60722"/>
                  </a:cubicBezTo>
                  <a:lnTo>
                    <a:pt x="293693" y="50578"/>
                  </a:lnTo>
                  <a:cubicBezTo>
                    <a:pt x="293693" y="44972"/>
                    <a:pt x="298154" y="40434"/>
                    <a:pt x="303775" y="40434"/>
                  </a:cubicBezTo>
                  <a:close/>
                  <a:moveTo>
                    <a:pt x="243074" y="20263"/>
                  </a:moveTo>
                  <a:lnTo>
                    <a:pt x="243074" y="142282"/>
                  </a:lnTo>
                  <a:lnTo>
                    <a:pt x="236843" y="144949"/>
                  </a:lnTo>
                  <a:cubicBezTo>
                    <a:pt x="195634" y="162367"/>
                    <a:pt x="162613" y="195338"/>
                    <a:pt x="145168" y="236486"/>
                  </a:cubicBezTo>
                  <a:lnTo>
                    <a:pt x="142498" y="242707"/>
                  </a:lnTo>
                  <a:lnTo>
                    <a:pt x="20293" y="242707"/>
                  </a:lnTo>
                  <a:lnTo>
                    <a:pt x="20293" y="364015"/>
                  </a:lnTo>
                  <a:lnTo>
                    <a:pt x="142498" y="364015"/>
                  </a:lnTo>
                  <a:lnTo>
                    <a:pt x="145168" y="370148"/>
                  </a:lnTo>
                  <a:cubicBezTo>
                    <a:pt x="162613" y="411384"/>
                    <a:pt x="195634" y="444355"/>
                    <a:pt x="236843" y="461773"/>
                  </a:cubicBezTo>
                  <a:lnTo>
                    <a:pt x="243074" y="464351"/>
                  </a:lnTo>
                  <a:lnTo>
                    <a:pt x="243074" y="586459"/>
                  </a:lnTo>
                  <a:lnTo>
                    <a:pt x="364566" y="586459"/>
                  </a:lnTo>
                  <a:lnTo>
                    <a:pt x="364566" y="464351"/>
                  </a:lnTo>
                  <a:lnTo>
                    <a:pt x="370707" y="461773"/>
                  </a:lnTo>
                  <a:cubicBezTo>
                    <a:pt x="412006" y="444355"/>
                    <a:pt x="445027" y="411384"/>
                    <a:pt x="462472" y="370148"/>
                  </a:cubicBezTo>
                  <a:lnTo>
                    <a:pt x="465053" y="364015"/>
                  </a:lnTo>
                  <a:lnTo>
                    <a:pt x="587346" y="364015"/>
                  </a:lnTo>
                  <a:lnTo>
                    <a:pt x="587346" y="242707"/>
                  </a:lnTo>
                  <a:lnTo>
                    <a:pt x="465053" y="242707"/>
                  </a:lnTo>
                  <a:lnTo>
                    <a:pt x="462472" y="236486"/>
                  </a:lnTo>
                  <a:cubicBezTo>
                    <a:pt x="445027" y="195338"/>
                    <a:pt x="412006" y="162367"/>
                    <a:pt x="370796" y="144949"/>
                  </a:cubicBezTo>
                  <a:lnTo>
                    <a:pt x="364566" y="142282"/>
                  </a:lnTo>
                  <a:lnTo>
                    <a:pt x="364566" y="20263"/>
                  </a:lnTo>
                  <a:close/>
                  <a:moveTo>
                    <a:pt x="222780" y="0"/>
                  </a:moveTo>
                  <a:lnTo>
                    <a:pt x="384859" y="0"/>
                  </a:lnTo>
                  <a:lnTo>
                    <a:pt x="384859" y="129041"/>
                  </a:lnTo>
                  <a:cubicBezTo>
                    <a:pt x="425979" y="148148"/>
                    <a:pt x="459267" y="181386"/>
                    <a:pt x="478403" y="222444"/>
                  </a:cubicBezTo>
                  <a:lnTo>
                    <a:pt x="607639" y="222444"/>
                  </a:lnTo>
                  <a:lnTo>
                    <a:pt x="607639" y="384278"/>
                  </a:lnTo>
                  <a:lnTo>
                    <a:pt x="478403" y="384278"/>
                  </a:lnTo>
                  <a:cubicBezTo>
                    <a:pt x="459267" y="425336"/>
                    <a:pt x="425979" y="458574"/>
                    <a:pt x="384859" y="477681"/>
                  </a:cubicBezTo>
                  <a:lnTo>
                    <a:pt x="384859" y="606722"/>
                  </a:lnTo>
                  <a:lnTo>
                    <a:pt x="222780" y="606722"/>
                  </a:lnTo>
                  <a:lnTo>
                    <a:pt x="222780" y="477681"/>
                  </a:lnTo>
                  <a:cubicBezTo>
                    <a:pt x="181660" y="458574"/>
                    <a:pt x="148372" y="425336"/>
                    <a:pt x="129236" y="384278"/>
                  </a:cubicBezTo>
                  <a:lnTo>
                    <a:pt x="0" y="384278"/>
                  </a:lnTo>
                  <a:lnTo>
                    <a:pt x="0" y="222444"/>
                  </a:lnTo>
                  <a:lnTo>
                    <a:pt x="129236" y="222444"/>
                  </a:lnTo>
                  <a:cubicBezTo>
                    <a:pt x="148372" y="181386"/>
                    <a:pt x="181660" y="148148"/>
                    <a:pt x="222780" y="129041"/>
                  </a:cubicBezTo>
                  <a:close/>
                </a:path>
              </a:pathLst>
            </a:custGeom>
            <a:solidFill>
              <a:schemeClr val="bg1"/>
            </a:solidFill>
            <a:ln>
              <a:noFill/>
            </a:ln>
          </p:spPr>
        </p:sp>
      </p:grpSp>
      <p:sp>
        <p:nvSpPr>
          <p:cNvPr id="146" name="Text Box 9"/>
          <p:cNvSpPr txBox="1">
            <a:spLocks noChangeArrowheads="1"/>
          </p:cNvSpPr>
          <p:nvPr/>
        </p:nvSpPr>
        <p:spPr bwMode="auto">
          <a:xfrm>
            <a:off x="5220209" y="4785584"/>
            <a:ext cx="584291" cy="307777"/>
          </a:xfrm>
          <a:prstGeom prst="rect">
            <a:avLst/>
          </a:prstGeom>
          <a:noFill/>
          <a:ln w="9525">
            <a:noFill/>
            <a:miter lim="800000"/>
            <a:headEnd/>
            <a:tailEnd/>
          </a:ln>
        </p:spPr>
        <p:txBody>
          <a:bodyPr wrap="square">
            <a:spAutoFit/>
          </a:bodyPr>
          <a:lstStyle/>
          <a:p>
            <a:pPr algn="ctr"/>
            <a:r>
              <a:rPr lang="ru-RU" sz="1400" b="1">
                <a:solidFill>
                  <a:schemeClr val="tx1"/>
                </a:solidFill>
                <a:latin typeface="Huawei Sans" panose="020C0503030203020204" pitchFamily="34" charset="0"/>
              </a:rPr>
              <a:t>STA</a:t>
            </a:r>
          </a:p>
        </p:txBody>
      </p:sp>
      <p:pic>
        <p:nvPicPr>
          <p:cNvPr id="147" name="图片 146" descr="笔记本电脑.png"/>
          <p:cNvPicPr>
            <a:picLocks noChangeAspect="1"/>
          </p:cNvPicPr>
          <p:nvPr/>
        </p:nvPicPr>
        <p:blipFill>
          <a:blip r:embed="rId3" cstate="print"/>
          <a:stretch>
            <a:fillRect/>
          </a:stretch>
        </p:blipFill>
        <p:spPr>
          <a:xfrm>
            <a:off x="5775596" y="4736349"/>
            <a:ext cx="648000" cy="406247"/>
          </a:xfrm>
          <a:prstGeom prst="rect">
            <a:avLst/>
          </a:prstGeom>
        </p:spPr>
      </p:pic>
      <p:sp>
        <p:nvSpPr>
          <p:cNvPr id="143" name="Text Box 9"/>
          <p:cNvSpPr txBox="1">
            <a:spLocks noChangeArrowheads="1"/>
          </p:cNvSpPr>
          <p:nvPr/>
        </p:nvSpPr>
        <p:spPr bwMode="auto">
          <a:xfrm>
            <a:off x="5205822" y="3428391"/>
            <a:ext cx="613065" cy="307777"/>
          </a:xfrm>
          <a:prstGeom prst="rect">
            <a:avLst/>
          </a:prstGeom>
          <a:noFill/>
          <a:ln w="9525">
            <a:noFill/>
            <a:miter lim="800000"/>
            <a:headEnd/>
            <a:tailEnd/>
          </a:ln>
        </p:spPr>
        <p:txBody>
          <a:bodyPr wrap="square">
            <a:spAutoFit/>
          </a:bodyPr>
          <a:lstStyle/>
          <a:p>
            <a:pPr algn="ctr"/>
            <a:r>
              <a:rPr lang="ru-RU" sz="1400" b="1">
                <a:solidFill>
                  <a:schemeClr val="tx1"/>
                </a:solidFill>
                <a:latin typeface="Huawei Sans" panose="020C0503030203020204" pitchFamily="34" charset="0"/>
              </a:rPr>
              <a:t>AP</a:t>
            </a:r>
          </a:p>
        </p:txBody>
      </p:sp>
      <p:pic>
        <p:nvPicPr>
          <p:cNvPr id="144" name="图片 143"/>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5829596" y="3360879"/>
            <a:ext cx="540000" cy="442800"/>
          </a:xfrm>
          <a:prstGeom prst="rect">
            <a:avLst/>
          </a:prstGeom>
        </p:spPr>
      </p:pic>
      <p:pic>
        <p:nvPicPr>
          <p:cNvPr id="149" name="图片 148" descr="wifi信号蓝.png"/>
          <p:cNvPicPr>
            <a:picLocks noChangeAspect="1"/>
          </p:cNvPicPr>
          <p:nvPr/>
        </p:nvPicPr>
        <p:blipFill>
          <a:blip r:embed="rId5" cstate="print"/>
          <a:stretch>
            <a:fillRect/>
          </a:stretch>
        </p:blipFill>
        <p:spPr>
          <a:xfrm flipV="1">
            <a:off x="5809098" y="3990652"/>
            <a:ext cx="580996" cy="486497"/>
          </a:xfrm>
          <a:prstGeom prst="rect">
            <a:avLst/>
          </a:prstGeom>
        </p:spPr>
      </p:pic>
      <p:sp>
        <p:nvSpPr>
          <p:cNvPr id="150" name="圆角矩形标注 149"/>
          <p:cNvSpPr/>
          <p:nvPr/>
        </p:nvSpPr>
        <p:spPr>
          <a:xfrm>
            <a:off x="6903998" y="4285833"/>
            <a:ext cx="3339695" cy="1095385"/>
          </a:xfrm>
          <a:prstGeom prst="wedgeRoundRectCallout">
            <a:avLst>
              <a:gd name="adj1" fmla="val -66962"/>
              <a:gd name="adj2" fmla="val -31607"/>
              <a:gd name="adj3" fmla="val 16667"/>
            </a:avLst>
          </a:prstGeom>
          <a:solidFill>
            <a:srgbClr val="F4FBFE"/>
          </a:solidFill>
          <a:ln w="12700"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defTabSz="914400" fontAlgn="b">
              <a:spcBef>
                <a:spcPct val="0"/>
              </a:spcBef>
              <a:spcAft>
                <a:spcPct val="0"/>
              </a:spcAft>
            </a:pPr>
            <a:r>
              <a:rPr lang="ru-RU" sz="1400" dirty="0">
                <a:solidFill>
                  <a:schemeClr val="tx1"/>
                </a:solidFill>
                <a:latin typeface="Huawei Sans" panose="020C0503030203020204" pitchFamily="34" charset="0"/>
              </a:rPr>
              <a:t>Аутентификация доступа выполняется на интерфейсе на стороне беспроводной сети, что позволяет STA отправлять данные по беспроводным каналам.</a:t>
            </a:r>
          </a:p>
        </p:txBody>
      </p:sp>
      <p:sp>
        <p:nvSpPr>
          <p:cNvPr id="39" name="五边形 38"/>
          <p:cNvSpPr/>
          <p:nvPr/>
        </p:nvSpPr>
        <p:spPr bwMode="auto">
          <a:xfrm>
            <a:off x="8148115" y="122424"/>
            <a:ext cx="900100" cy="284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Подключение AP</a:t>
            </a:r>
          </a:p>
        </p:txBody>
      </p:sp>
      <p:sp>
        <p:nvSpPr>
          <p:cNvPr id="40" name="燕尾形 39"/>
          <p:cNvSpPr/>
          <p:nvPr/>
        </p:nvSpPr>
        <p:spPr bwMode="auto">
          <a:xfrm>
            <a:off x="8964285"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Передача конфигурации</a:t>
            </a:r>
          </a:p>
        </p:txBody>
      </p:sp>
      <p:sp>
        <p:nvSpPr>
          <p:cNvPr id="41" name="燕尾形 40"/>
          <p:cNvSpPr/>
          <p:nvPr/>
        </p:nvSpPr>
        <p:spPr bwMode="auto">
          <a:xfrm>
            <a:off x="9960355" y="122424"/>
            <a:ext cx="1080000" cy="284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b="1">
                <a:solidFill>
                  <a:srgbClr val="FFFFFF"/>
                </a:solidFill>
                <a:latin typeface="Huawei Sans" panose="020C0503030203020204" pitchFamily="34" charset="0"/>
              </a:rPr>
              <a:t>Подключение STA</a:t>
            </a:r>
          </a:p>
        </p:txBody>
      </p:sp>
      <p:sp>
        <p:nvSpPr>
          <p:cNvPr id="53" name="燕尾形 52"/>
          <p:cNvSpPr/>
          <p:nvPr/>
        </p:nvSpPr>
        <p:spPr bwMode="auto">
          <a:xfrm>
            <a:off x="10956425"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Передача данных</a:t>
            </a:r>
          </a:p>
        </p:txBody>
      </p:sp>
    </p:spTree>
    <p:extLst>
      <p:ext uri="{BB962C8B-B14F-4D97-AF65-F5344CB8AC3E}">
        <p14:creationId xmlns:p14="http://schemas.microsoft.com/office/powerpoint/2010/main" val="176574423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451877" y="1134219"/>
            <a:ext cx="11306175" cy="4680000"/>
          </a:xfrm>
        </p:spPr>
        <p:txBody>
          <a:bodyPr/>
          <a:lstStyle/>
          <a:p>
            <a:pPr>
              <a:lnSpc>
                <a:spcPct val="120000"/>
              </a:lnSpc>
            </a:pPr>
            <a:r>
              <a:rPr lang="ru-RU" sz="1600" dirty="0"/>
              <a:t>Беспроводная локальная сеть (</a:t>
            </a:r>
            <a:r>
              <a:rPr lang="ru-RU" sz="1600" dirty="0" err="1"/>
              <a:t>Wireless</a:t>
            </a:r>
            <a:r>
              <a:rPr lang="ru-RU" sz="1600" dirty="0"/>
              <a:t> </a:t>
            </a:r>
            <a:r>
              <a:rPr lang="ru-RU" sz="1600" dirty="0" err="1"/>
              <a:t>Local</a:t>
            </a:r>
            <a:r>
              <a:rPr lang="ru-RU" sz="1600" dirty="0"/>
              <a:t> </a:t>
            </a:r>
            <a:r>
              <a:rPr lang="ru-RU" sz="1600" dirty="0" err="1"/>
              <a:t>Area</a:t>
            </a:r>
            <a:r>
              <a:rPr lang="ru-RU" sz="1600" dirty="0"/>
              <a:t> </a:t>
            </a:r>
            <a:r>
              <a:rPr lang="ru-RU" sz="1600" dirty="0" err="1"/>
              <a:t>Network</a:t>
            </a:r>
            <a:r>
              <a:rPr lang="ru-RU" sz="1600" dirty="0"/>
              <a:t>; WLAN) — это локальная сеть, построенная на основе беспроводных технологий. Для передачи информации, в локальной сети вместо традиционных проводных соединений, используются высокочастотные сигналы (2,4 ГГц или 5 ГГц), в том числе радиоволны, лазерное и инфракрасное излучение.</a:t>
            </a:r>
          </a:p>
          <a:p>
            <a:pPr>
              <a:lnSpc>
                <a:spcPct val="120000"/>
              </a:lnSpc>
            </a:pPr>
            <a:r>
              <a:rPr lang="ru-RU" sz="1600" dirty="0"/>
              <a:t>Технология WLAN обеспечивает пользователям простой и удобный доступ к беспроводной сети, а также возможность перемещения в зоне ее покрытия.</a:t>
            </a:r>
          </a:p>
          <a:p>
            <a:endParaRPr lang="en-US" altLang="zh-CN" sz="1400" dirty="0"/>
          </a:p>
        </p:txBody>
      </p:sp>
      <p:sp>
        <p:nvSpPr>
          <p:cNvPr id="3" name="标题 2"/>
          <p:cNvSpPr>
            <a:spLocks noGrp="1"/>
          </p:cNvSpPr>
          <p:nvPr>
            <p:ph type="title"/>
          </p:nvPr>
        </p:nvSpPr>
        <p:spPr/>
        <p:txBody>
          <a:bodyPr/>
          <a:lstStyle/>
          <a:p>
            <a:r>
              <a:rPr lang="ru-RU"/>
              <a:t>Введение в WLAN</a:t>
            </a:r>
          </a:p>
        </p:txBody>
      </p:sp>
      <p:grpSp>
        <p:nvGrpSpPr>
          <p:cNvPr id="76" name="组合 75"/>
          <p:cNvGrpSpPr/>
          <p:nvPr/>
        </p:nvGrpSpPr>
        <p:grpSpPr>
          <a:xfrm>
            <a:off x="1587197" y="3130334"/>
            <a:ext cx="4057464" cy="3251416"/>
            <a:chOff x="1690493" y="3005251"/>
            <a:chExt cx="4057464" cy="3251416"/>
          </a:xfrm>
        </p:grpSpPr>
        <p:sp>
          <p:nvSpPr>
            <p:cNvPr id="66" name="椭圆 65"/>
            <p:cNvSpPr/>
            <p:nvPr/>
          </p:nvSpPr>
          <p:spPr>
            <a:xfrm>
              <a:off x="1690493" y="3005251"/>
              <a:ext cx="3692875" cy="3251416"/>
            </a:xfrm>
            <a:prstGeom prst="ellipse">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L="182563" indent="-182563">
                <a:spcAft>
                  <a:spcPts val="600"/>
                </a:spcAft>
                <a:buFont typeface="Arial" panose="020B0604020202020204" pitchFamily="34" charset="0"/>
                <a:buChar char="•"/>
              </a:pPr>
              <a:endParaRPr lang="en-US" altLang="zh-CN" sz="1400" dirty="0">
                <a:solidFill>
                  <a:schemeClr val="tx1"/>
                </a:solidFill>
                <a:latin typeface="Huawei Sans" panose="020C0503030203020204" pitchFamily="34" charset="0"/>
              </a:endParaRPr>
            </a:p>
          </p:txBody>
        </p:sp>
        <p:sp>
          <p:nvSpPr>
            <p:cNvPr id="28" name="Text Box 9"/>
            <p:cNvSpPr txBox="1">
              <a:spLocks noChangeArrowheads="1"/>
            </p:cNvSpPr>
            <p:nvPr/>
          </p:nvSpPr>
          <p:spPr bwMode="auto">
            <a:xfrm>
              <a:off x="1850895" y="3834110"/>
              <a:ext cx="1331813" cy="523220"/>
            </a:xfrm>
            <a:prstGeom prst="rect">
              <a:avLst/>
            </a:prstGeom>
            <a:noFill/>
            <a:ln w="9525">
              <a:noFill/>
              <a:miter lim="800000"/>
              <a:headEnd/>
              <a:tailEnd/>
            </a:ln>
          </p:spPr>
          <p:txBody>
            <a:bodyPr wrap="square">
              <a:spAutoFit/>
            </a:bodyPr>
            <a:lstStyle/>
            <a:p>
              <a:pPr algn="ctr"/>
              <a:r>
                <a:rPr lang="ru-RU" sz="1400" b="1" dirty="0">
                  <a:latin typeface="Huawei Sans" panose="020C0503030203020204" pitchFamily="34" charset="0"/>
                </a:rPr>
                <a:t>Проводная сеть</a:t>
              </a:r>
            </a:p>
          </p:txBody>
        </p:sp>
        <p:pic>
          <p:nvPicPr>
            <p:cNvPr id="41" name="图片 4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3163635" y="3213229"/>
              <a:ext cx="540000" cy="442800"/>
            </a:xfrm>
            <a:prstGeom prst="rect">
              <a:avLst/>
            </a:prstGeom>
          </p:spPr>
        </p:pic>
        <p:pic>
          <p:nvPicPr>
            <p:cNvPr id="43" name="图片 42"/>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2552526" y="4643509"/>
              <a:ext cx="540000" cy="442800"/>
            </a:xfrm>
            <a:prstGeom prst="rect">
              <a:avLst/>
            </a:prstGeom>
          </p:spPr>
        </p:pic>
        <p:pic>
          <p:nvPicPr>
            <p:cNvPr id="44" name="图片 43" descr="PC.png"/>
            <p:cNvPicPr>
              <a:picLocks noChangeAspect="1"/>
            </p:cNvPicPr>
            <p:nvPr/>
          </p:nvPicPr>
          <p:blipFill>
            <a:blip r:embed="rId5" cstate="print"/>
            <a:stretch>
              <a:fillRect/>
            </a:stretch>
          </p:blipFill>
          <p:spPr>
            <a:xfrm>
              <a:off x="2553463" y="5459771"/>
              <a:ext cx="539063" cy="414000"/>
            </a:xfrm>
            <a:prstGeom prst="rect">
              <a:avLst/>
            </a:prstGeom>
          </p:spPr>
        </p:pic>
        <p:pic>
          <p:nvPicPr>
            <p:cNvPr id="45" name="图片 44"/>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774744" y="4643509"/>
              <a:ext cx="540000" cy="442800"/>
            </a:xfrm>
            <a:prstGeom prst="rect">
              <a:avLst/>
            </a:prstGeom>
          </p:spPr>
        </p:pic>
        <p:pic>
          <p:nvPicPr>
            <p:cNvPr id="46" name="图片 45" descr="PC.png"/>
            <p:cNvPicPr>
              <a:picLocks noChangeAspect="1"/>
            </p:cNvPicPr>
            <p:nvPr/>
          </p:nvPicPr>
          <p:blipFill>
            <a:blip r:embed="rId5" cstate="print"/>
            <a:stretch>
              <a:fillRect/>
            </a:stretch>
          </p:blipFill>
          <p:spPr>
            <a:xfrm>
              <a:off x="3775681" y="5459771"/>
              <a:ext cx="539063" cy="414000"/>
            </a:xfrm>
            <a:prstGeom prst="rect">
              <a:avLst/>
            </a:prstGeom>
          </p:spPr>
        </p:pic>
        <p:cxnSp>
          <p:nvCxnSpPr>
            <p:cNvPr id="48" name="直接连接符 47"/>
            <p:cNvCxnSpPr>
              <a:stCxn id="43" idx="2"/>
              <a:endCxn id="44" idx="0"/>
            </p:cNvCxnSpPr>
            <p:nvPr/>
          </p:nvCxnSpPr>
          <p:spPr>
            <a:xfrm>
              <a:off x="2822526" y="5086309"/>
              <a:ext cx="469" cy="373462"/>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45" idx="2"/>
              <a:endCxn id="46" idx="0"/>
            </p:cNvCxnSpPr>
            <p:nvPr/>
          </p:nvCxnSpPr>
          <p:spPr>
            <a:xfrm>
              <a:off x="4044744" y="5086309"/>
              <a:ext cx="469" cy="373462"/>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4" name="直接连接符 53"/>
            <p:cNvCxnSpPr>
              <a:endCxn id="43" idx="0"/>
            </p:cNvCxnSpPr>
            <p:nvPr/>
          </p:nvCxnSpPr>
          <p:spPr>
            <a:xfrm flipH="1">
              <a:off x="2822526" y="4209399"/>
              <a:ext cx="611109" cy="43411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8" name="直接连接符 57"/>
            <p:cNvCxnSpPr>
              <a:endCxn id="45" idx="0"/>
            </p:cNvCxnSpPr>
            <p:nvPr/>
          </p:nvCxnSpPr>
          <p:spPr>
            <a:xfrm>
              <a:off x="3433635" y="4209399"/>
              <a:ext cx="611109" cy="43411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42" name="图片 41"/>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3163635" y="3987999"/>
              <a:ext cx="540000" cy="442800"/>
            </a:xfrm>
            <a:prstGeom prst="rect">
              <a:avLst/>
            </a:prstGeom>
          </p:spPr>
        </p:pic>
        <p:cxnSp>
          <p:nvCxnSpPr>
            <p:cNvPr id="63" name="直接连接符 62"/>
            <p:cNvCxnSpPr>
              <a:stCxn id="41" idx="2"/>
              <a:endCxn id="42" idx="0"/>
            </p:cNvCxnSpPr>
            <p:nvPr/>
          </p:nvCxnSpPr>
          <p:spPr>
            <a:xfrm>
              <a:off x="3433635" y="3656029"/>
              <a:ext cx="0" cy="33197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7" name="Text Box 9"/>
            <p:cNvSpPr txBox="1">
              <a:spLocks noChangeArrowheads="1"/>
            </p:cNvSpPr>
            <p:nvPr/>
          </p:nvSpPr>
          <p:spPr bwMode="auto">
            <a:xfrm>
              <a:off x="4255277" y="4711020"/>
              <a:ext cx="1492680" cy="307777"/>
            </a:xfrm>
            <a:prstGeom prst="rect">
              <a:avLst/>
            </a:prstGeom>
            <a:noFill/>
            <a:ln w="9525">
              <a:noFill/>
              <a:miter lim="800000"/>
              <a:headEnd/>
              <a:tailEnd/>
            </a:ln>
          </p:spPr>
          <p:txBody>
            <a:bodyPr wrap="square">
              <a:spAutoFit/>
            </a:bodyPr>
            <a:lstStyle/>
            <a:p>
              <a:pPr algn="ctr"/>
              <a:r>
                <a:rPr lang="ru-RU" sz="1400" dirty="0">
                  <a:latin typeface="Huawei Sans" panose="020C0503030203020204" pitchFamily="34" charset="0"/>
                </a:rPr>
                <a:t>Коммутатор</a:t>
              </a:r>
            </a:p>
          </p:txBody>
        </p:sp>
        <p:sp>
          <p:nvSpPr>
            <p:cNvPr id="68" name="Text Box 9"/>
            <p:cNvSpPr txBox="1">
              <a:spLocks noChangeArrowheads="1"/>
            </p:cNvSpPr>
            <p:nvPr/>
          </p:nvSpPr>
          <p:spPr bwMode="auto">
            <a:xfrm>
              <a:off x="3674370" y="4054302"/>
              <a:ext cx="1539929" cy="307777"/>
            </a:xfrm>
            <a:prstGeom prst="rect">
              <a:avLst/>
            </a:prstGeom>
            <a:noFill/>
            <a:ln w="9525">
              <a:noFill/>
              <a:miter lim="800000"/>
              <a:headEnd/>
              <a:tailEnd/>
            </a:ln>
          </p:spPr>
          <p:txBody>
            <a:bodyPr wrap="square">
              <a:spAutoFit/>
            </a:bodyPr>
            <a:lstStyle/>
            <a:p>
              <a:pPr algn="ctr"/>
              <a:r>
                <a:rPr lang="ru-RU" sz="1400" dirty="0">
                  <a:latin typeface="Huawei Sans" panose="020C0503030203020204" pitchFamily="34" charset="0"/>
                </a:rPr>
                <a:t>Коммутатор</a:t>
              </a:r>
            </a:p>
          </p:txBody>
        </p:sp>
        <p:sp>
          <p:nvSpPr>
            <p:cNvPr id="69" name="Text Box 9"/>
            <p:cNvSpPr txBox="1">
              <a:spLocks noChangeArrowheads="1"/>
            </p:cNvSpPr>
            <p:nvPr/>
          </p:nvSpPr>
          <p:spPr bwMode="auto">
            <a:xfrm>
              <a:off x="3674370" y="3280740"/>
              <a:ext cx="1738930" cy="307777"/>
            </a:xfrm>
            <a:prstGeom prst="rect">
              <a:avLst/>
            </a:prstGeom>
            <a:noFill/>
            <a:ln w="9525">
              <a:noFill/>
              <a:miter lim="800000"/>
              <a:headEnd/>
              <a:tailEnd/>
            </a:ln>
          </p:spPr>
          <p:txBody>
            <a:bodyPr wrap="square">
              <a:spAutoFit/>
            </a:bodyPr>
            <a:lstStyle/>
            <a:p>
              <a:pPr algn="ctr"/>
              <a:r>
                <a:rPr lang="ru-RU" sz="1400" dirty="0">
                  <a:solidFill>
                    <a:schemeClr val="tx1"/>
                  </a:solidFill>
                  <a:latin typeface="Huawei Sans" panose="020C0503030203020204" pitchFamily="34" charset="0"/>
                </a:rPr>
                <a:t>Маршрутизатор</a:t>
              </a:r>
            </a:p>
          </p:txBody>
        </p:sp>
        <p:sp>
          <p:nvSpPr>
            <p:cNvPr id="70" name="Text Box 9"/>
            <p:cNvSpPr txBox="1">
              <a:spLocks noChangeArrowheads="1"/>
            </p:cNvSpPr>
            <p:nvPr/>
          </p:nvSpPr>
          <p:spPr bwMode="auto">
            <a:xfrm>
              <a:off x="3674370" y="5869807"/>
              <a:ext cx="741685" cy="307777"/>
            </a:xfrm>
            <a:prstGeom prst="rect">
              <a:avLst/>
            </a:prstGeom>
            <a:noFill/>
            <a:ln w="9525">
              <a:noFill/>
              <a:miter lim="800000"/>
              <a:headEnd/>
              <a:tailEnd/>
            </a:ln>
          </p:spPr>
          <p:txBody>
            <a:bodyPr wrap="square">
              <a:spAutoFit/>
            </a:bodyPr>
            <a:lstStyle/>
            <a:p>
              <a:pPr algn="ctr"/>
              <a:r>
                <a:rPr lang="ru-RU" sz="1400">
                  <a:solidFill>
                    <a:schemeClr val="tx1"/>
                  </a:solidFill>
                  <a:latin typeface="Huawei Sans" panose="020C0503030203020204" pitchFamily="34" charset="0"/>
                </a:rPr>
                <a:t>ПК</a:t>
              </a:r>
            </a:p>
          </p:txBody>
        </p:sp>
      </p:grpSp>
      <p:grpSp>
        <p:nvGrpSpPr>
          <p:cNvPr id="77" name="组合 76"/>
          <p:cNvGrpSpPr/>
          <p:nvPr/>
        </p:nvGrpSpPr>
        <p:grpSpPr>
          <a:xfrm>
            <a:off x="6310490" y="3130334"/>
            <a:ext cx="4220183" cy="3251416"/>
            <a:chOff x="6104426" y="3005251"/>
            <a:chExt cx="4220183" cy="3251416"/>
          </a:xfrm>
        </p:grpSpPr>
        <p:sp>
          <p:nvSpPr>
            <p:cNvPr id="71" name="椭圆 70"/>
            <p:cNvSpPr/>
            <p:nvPr/>
          </p:nvSpPr>
          <p:spPr>
            <a:xfrm>
              <a:off x="6273495" y="3005251"/>
              <a:ext cx="3692875" cy="3251416"/>
            </a:xfrm>
            <a:prstGeom prst="ellipse">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rtlCol="0" anchor="ctr"/>
            <a:lstStyle/>
            <a:p>
              <a:pPr marL="182563" indent="-182563">
                <a:spcAft>
                  <a:spcPts val="600"/>
                </a:spcAft>
                <a:buFont typeface="Arial" panose="020B0604020202020204" pitchFamily="34" charset="0"/>
                <a:buChar char="•"/>
              </a:pPr>
              <a:endParaRPr lang="en-US" altLang="zh-CN" sz="1400" dirty="0">
                <a:solidFill>
                  <a:schemeClr val="tx1"/>
                </a:solidFill>
                <a:latin typeface="Huawei Sans" panose="020C0503030203020204" pitchFamily="34" charset="0"/>
              </a:endParaRPr>
            </a:p>
          </p:txBody>
        </p:sp>
        <p:pic>
          <p:nvPicPr>
            <p:cNvPr id="19" name="图片 18" descr="故障链路.png"/>
            <p:cNvPicPr>
              <a:picLocks noChangeAspect="1"/>
            </p:cNvPicPr>
            <p:nvPr/>
          </p:nvPicPr>
          <p:blipFill>
            <a:blip r:embed="rId7" cstate="print"/>
            <a:stretch>
              <a:fillRect/>
            </a:stretch>
          </p:blipFill>
          <p:spPr>
            <a:xfrm>
              <a:off x="8413829" y="5067967"/>
              <a:ext cx="540000" cy="402667"/>
            </a:xfrm>
            <a:prstGeom prst="rect">
              <a:avLst/>
            </a:prstGeom>
          </p:spPr>
        </p:pic>
        <p:pic>
          <p:nvPicPr>
            <p:cNvPr id="20" name="图片 19" descr="SAN网络-蓝.png"/>
            <p:cNvPicPr>
              <a:picLocks noChangeAspect="1"/>
            </p:cNvPicPr>
            <p:nvPr/>
          </p:nvPicPr>
          <p:blipFill>
            <a:blip r:embed="rId8" cstate="print"/>
            <a:stretch>
              <a:fillRect/>
            </a:stretch>
          </p:blipFill>
          <p:spPr>
            <a:xfrm>
              <a:off x="7673749" y="5224223"/>
              <a:ext cx="267540" cy="438311"/>
            </a:xfrm>
            <a:prstGeom prst="rect">
              <a:avLst/>
            </a:prstGeom>
          </p:spPr>
        </p:pic>
        <p:pic>
          <p:nvPicPr>
            <p:cNvPr id="33" name="图片 3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859522" y="3662415"/>
              <a:ext cx="526830" cy="432000"/>
            </a:xfrm>
            <a:prstGeom prst="rect">
              <a:avLst/>
            </a:prstGeom>
          </p:spPr>
        </p:pic>
        <p:pic>
          <p:nvPicPr>
            <p:cNvPr id="34" name="图片 33" descr="笔记本电脑.png"/>
            <p:cNvPicPr>
              <a:picLocks noChangeAspect="1"/>
            </p:cNvPicPr>
            <p:nvPr/>
          </p:nvPicPr>
          <p:blipFill>
            <a:blip r:embed="rId10" cstate="print"/>
            <a:stretch>
              <a:fillRect/>
            </a:stretch>
          </p:blipFill>
          <p:spPr>
            <a:xfrm>
              <a:off x="6712486" y="4885823"/>
              <a:ext cx="539779" cy="338400"/>
            </a:xfrm>
            <a:prstGeom prst="rect">
              <a:avLst/>
            </a:prstGeom>
          </p:spPr>
        </p:pic>
        <p:pic>
          <p:nvPicPr>
            <p:cNvPr id="35" name="图片 34" descr="wifi信号蓝.png"/>
            <p:cNvPicPr>
              <a:picLocks noChangeAspect="1"/>
            </p:cNvPicPr>
            <p:nvPr/>
          </p:nvPicPr>
          <p:blipFill>
            <a:blip r:embed="rId11" cstate="print"/>
            <a:stretch>
              <a:fillRect/>
            </a:stretch>
          </p:blipFill>
          <p:spPr>
            <a:xfrm rot="1744756" flipV="1">
              <a:off x="7340540" y="4319511"/>
              <a:ext cx="429928" cy="360000"/>
            </a:xfrm>
            <a:prstGeom prst="rect">
              <a:avLst/>
            </a:prstGeom>
          </p:spPr>
        </p:pic>
        <p:sp>
          <p:nvSpPr>
            <p:cNvPr id="36" name="Text Box 9"/>
            <p:cNvSpPr txBox="1">
              <a:spLocks noChangeArrowheads="1"/>
            </p:cNvSpPr>
            <p:nvPr/>
          </p:nvSpPr>
          <p:spPr bwMode="auto">
            <a:xfrm>
              <a:off x="8358676" y="3724526"/>
              <a:ext cx="1729669" cy="307777"/>
            </a:xfrm>
            <a:prstGeom prst="rect">
              <a:avLst/>
            </a:prstGeom>
            <a:noFill/>
            <a:ln w="9525">
              <a:noFill/>
              <a:miter lim="800000"/>
              <a:headEnd/>
              <a:tailEnd/>
            </a:ln>
          </p:spPr>
          <p:txBody>
            <a:bodyPr wrap="square">
              <a:spAutoFit/>
            </a:bodyPr>
            <a:lstStyle/>
            <a:p>
              <a:pPr algn="ctr"/>
              <a:r>
                <a:rPr lang="ru-RU" sz="1400" dirty="0">
                  <a:solidFill>
                    <a:schemeClr val="tx1"/>
                  </a:solidFill>
                  <a:latin typeface="Huawei Sans" panose="020C0503030203020204" pitchFamily="34" charset="0"/>
                </a:rPr>
                <a:t>Точка доступа</a:t>
              </a:r>
            </a:p>
          </p:txBody>
        </p:sp>
        <p:pic>
          <p:nvPicPr>
            <p:cNvPr id="72" name="图片 71" descr="wifi信号蓝.png"/>
            <p:cNvPicPr>
              <a:picLocks noChangeAspect="1"/>
            </p:cNvPicPr>
            <p:nvPr/>
          </p:nvPicPr>
          <p:blipFill>
            <a:blip r:embed="rId11" cstate="print"/>
            <a:stretch>
              <a:fillRect/>
            </a:stretch>
          </p:blipFill>
          <p:spPr>
            <a:xfrm rot="19855244" flipH="1" flipV="1">
              <a:off x="8382904" y="4332968"/>
              <a:ext cx="429928" cy="360000"/>
            </a:xfrm>
            <a:prstGeom prst="rect">
              <a:avLst/>
            </a:prstGeom>
          </p:spPr>
        </p:pic>
        <p:pic>
          <p:nvPicPr>
            <p:cNvPr id="73" name="图片 72" descr="笔记本电脑.png"/>
            <p:cNvPicPr>
              <a:picLocks noChangeAspect="1"/>
            </p:cNvPicPr>
            <p:nvPr/>
          </p:nvPicPr>
          <p:blipFill>
            <a:blip r:embed="rId10" cstate="print"/>
            <a:stretch>
              <a:fillRect/>
            </a:stretch>
          </p:blipFill>
          <p:spPr>
            <a:xfrm>
              <a:off x="9179867" y="4716623"/>
              <a:ext cx="539779" cy="338400"/>
            </a:xfrm>
            <a:prstGeom prst="rect">
              <a:avLst/>
            </a:prstGeom>
          </p:spPr>
        </p:pic>
        <p:sp>
          <p:nvSpPr>
            <p:cNvPr id="74" name="Text Box 9"/>
            <p:cNvSpPr txBox="1">
              <a:spLocks noChangeArrowheads="1"/>
            </p:cNvSpPr>
            <p:nvPr/>
          </p:nvSpPr>
          <p:spPr bwMode="auto">
            <a:xfrm>
              <a:off x="8665753" y="4161499"/>
              <a:ext cx="1658856" cy="307777"/>
            </a:xfrm>
            <a:prstGeom prst="rect">
              <a:avLst/>
            </a:prstGeom>
            <a:noFill/>
            <a:ln w="9525">
              <a:noFill/>
              <a:miter lim="800000"/>
              <a:headEnd/>
              <a:tailEnd/>
            </a:ln>
          </p:spPr>
          <p:txBody>
            <a:bodyPr wrap="square">
              <a:spAutoFit/>
            </a:bodyPr>
            <a:lstStyle/>
            <a:p>
              <a:pPr algn="ctr"/>
              <a:r>
                <a:rPr lang="ru-RU" sz="1400" dirty="0">
                  <a:solidFill>
                    <a:srgbClr val="EC7061"/>
                  </a:solidFill>
                  <a:latin typeface="Huawei Sans" panose="020C0503030203020204" pitchFamily="34" charset="0"/>
                </a:rPr>
                <a:t>Радиосигналы</a:t>
              </a:r>
            </a:p>
          </p:txBody>
        </p:sp>
        <p:sp>
          <p:nvSpPr>
            <p:cNvPr id="75" name="Text Box 9"/>
            <p:cNvSpPr txBox="1">
              <a:spLocks noChangeArrowheads="1"/>
            </p:cNvSpPr>
            <p:nvPr/>
          </p:nvSpPr>
          <p:spPr bwMode="auto">
            <a:xfrm>
              <a:off x="6104426" y="3834110"/>
              <a:ext cx="1569323" cy="523220"/>
            </a:xfrm>
            <a:prstGeom prst="rect">
              <a:avLst/>
            </a:prstGeom>
            <a:noFill/>
            <a:ln w="9525">
              <a:noFill/>
              <a:miter lim="800000"/>
              <a:headEnd/>
              <a:tailEnd/>
            </a:ln>
          </p:spPr>
          <p:txBody>
            <a:bodyPr wrap="square">
              <a:spAutoFit/>
            </a:bodyPr>
            <a:lstStyle/>
            <a:p>
              <a:pPr algn="ctr"/>
              <a:r>
                <a:rPr lang="ru-RU" sz="1400" b="1" dirty="0">
                  <a:latin typeface="Huawei Sans" panose="020C0503030203020204" pitchFamily="34" charset="0"/>
                </a:rPr>
                <a:t>Беспроводная сеть</a:t>
              </a:r>
            </a:p>
          </p:txBody>
        </p:sp>
      </p:grpSp>
      <p:sp>
        <p:nvSpPr>
          <p:cNvPr id="37" name="下箭头 63"/>
          <p:cNvSpPr/>
          <p:nvPr/>
        </p:nvSpPr>
        <p:spPr>
          <a:xfrm rot="5400000" flipV="1">
            <a:off x="5314143" y="4167953"/>
            <a:ext cx="1080000" cy="1006879"/>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1023348 w 1032509"/>
              <a:gd name="connsiteY2" fmla="*/ 506595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832214"/>
              <a:gd name="connsiteX1" fmla="*/ 607301 w 1032509"/>
              <a:gd name="connsiteY1" fmla="*/ 506595 h 832214"/>
              <a:gd name="connsiteX2" fmla="*/ 804276 w 1032509"/>
              <a:gd name="connsiteY2" fmla="*/ 513741 h 832214"/>
              <a:gd name="connsiteX3" fmla="*/ 505581 w 1032509"/>
              <a:gd name="connsiteY3" fmla="*/ 832214 h 832214"/>
              <a:gd name="connsiteX4" fmla="*/ 237844 w 1032509"/>
              <a:gd name="connsiteY4" fmla="*/ 508976 h 832214"/>
              <a:gd name="connsiteX5" fmla="*/ 380047 w 1032509"/>
              <a:gd name="connsiteY5" fmla="*/ 511357 h 832214"/>
              <a:gd name="connsiteX6" fmla="*/ 0 w 1032509"/>
              <a:gd name="connsiteY6" fmla="*/ 24765 h 832214"/>
              <a:gd name="connsiteX0" fmla="*/ 1032509 w 1032509"/>
              <a:gd name="connsiteY0" fmla="*/ 0 h 722679"/>
              <a:gd name="connsiteX1" fmla="*/ 607301 w 1032509"/>
              <a:gd name="connsiteY1" fmla="*/ 506595 h 722679"/>
              <a:gd name="connsiteX2" fmla="*/ 804276 w 1032509"/>
              <a:gd name="connsiteY2" fmla="*/ 513741 h 722679"/>
              <a:gd name="connsiteX3" fmla="*/ 507965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804276 w 1032509"/>
              <a:gd name="connsiteY2" fmla="*/ 513741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2679"/>
              <a:gd name="connsiteX1" fmla="*/ 607301 w 1032509"/>
              <a:gd name="connsiteY1" fmla="*/ 506595 h 722679"/>
              <a:gd name="connsiteX2" fmla="*/ 792369 w 1032509"/>
              <a:gd name="connsiteY2" fmla="*/ 515732 h 722679"/>
              <a:gd name="connsiteX3" fmla="*/ 498440 w 1032509"/>
              <a:gd name="connsiteY3" fmla="*/ 722679 h 722679"/>
              <a:gd name="connsiteX4" fmla="*/ 237844 w 1032509"/>
              <a:gd name="connsiteY4" fmla="*/ 508976 h 722679"/>
              <a:gd name="connsiteX5" fmla="*/ 380047 w 1032509"/>
              <a:gd name="connsiteY5" fmla="*/ 511357 h 722679"/>
              <a:gd name="connsiteX6" fmla="*/ 0 w 1032509"/>
              <a:gd name="connsiteY6" fmla="*/ 24765 h 722679"/>
              <a:gd name="connsiteX0" fmla="*/ 1032509 w 1032509"/>
              <a:gd name="connsiteY0" fmla="*/ 0 h 720688"/>
              <a:gd name="connsiteX1" fmla="*/ 607301 w 1032509"/>
              <a:gd name="connsiteY1" fmla="*/ 506595 h 720688"/>
              <a:gd name="connsiteX2" fmla="*/ 792369 w 1032509"/>
              <a:gd name="connsiteY2" fmla="*/ 515732 h 720688"/>
              <a:gd name="connsiteX3" fmla="*/ 503202 w 1032509"/>
              <a:gd name="connsiteY3" fmla="*/ 720688 h 720688"/>
              <a:gd name="connsiteX4" fmla="*/ 237844 w 1032509"/>
              <a:gd name="connsiteY4" fmla="*/ 508976 h 720688"/>
              <a:gd name="connsiteX5" fmla="*/ 380047 w 1032509"/>
              <a:gd name="connsiteY5" fmla="*/ 511357 h 720688"/>
              <a:gd name="connsiteX6" fmla="*/ 0 w 1032509"/>
              <a:gd name="connsiteY6" fmla="*/ 24765 h 720688"/>
              <a:gd name="connsiteX0" fmla="*/ 1044414 w 1044414"/>
              <a:gd name="connsiteY0" fmla="*/ 0 h 720688"/>
              <a:gd name="connsiteX1" fmla="*/ 619206 w 1044414"/>
              <a:gd name="connsiteY1" fmla="*/ 506595 h 720688"/>
              <a:gd name="connsiteX2" fmla="*/ 804274 w 1044414"/>
              <a:gd name="connsiteY2" fmla="*/ 515732 h 720688"/>
              <a:gd name="connsiteX3" fmla="*/ 515107 w 1044414"/>
              <a:gd name="connsiteY3" fmla="*/ 720688 h 720688"/>
              <a:gd name="connsiteX4" fmla="*/ 249749 w 1044414"/>
              <a:gd name="connsiteY4" fmla="*/ 508976 h 720688"/>
              <a:gd name="connsiteX5" fmla="*/ 391952 w 1044414"/>
              <a:gd name="connsiteY5" fmla="*/ 511357 h 720688"/>
              <a:gd name="connsiteX6" fmla="*/ 0 w 1044414"/>
              <a:gd name="connsiteY6" fmla="*/ 4852 h 720688"/>
              <a:gd name="connsiteX0" fmla="*/ 1082514 w 1082514"/>
              <a:gd name="connsiteY0" fmla="*/ 0 h 722679"/>
              <a:gd name="connsiteX1" fmla="*/ 619206 w 1082514"/>
              <a:gd name="connsiteY1" fmla="*/ 508586 h 722679"/>
              <a:gd name="connsiteX2" fmla="*/ 804274 w 1082514"/>
              <a:gd name="connsiteY2" fmla="*/ 517723 h 722679"/>
              <a:gd name="connsiteX3" fmla="*/ 515107 w 1082514"/>
              <a:gd name="connsiteY3" fmla="*/ 722679 h 722679"/>
              <a:gd name="connsiteX4" fmla="*/ 249749 w 1082514"/>
              <a:gd name="connsiteY4" fmla="*/ 510967 h 722679"/>
              <a:gd name="connsiteX5" fmla="*/ 391952 w 1082514"/>
              <a:gd name="connsiteY5" fmla="*/ 513348 h 722679"/>
              <a:gd name="connsiteX6" fmla="*/ 0 w 1082514"/>
              <a:gd name="connsiteY6" fmla="*/ 6843 h 722679"/>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91952 w 1082514"/>
              <a:gd name="connsiteY5" fmla="*/ 513348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49749 w 1082514"/>
              <a:gd name="connsiteY4" fmla="*/ 510967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3080 w 1082514"/>
              <a:gd name="connsiteY4" fmla="*/ 526899 h 724672"/>
              <a:gd name="connsiteX5" fmla="*/ 380046 w 1082514"/>
              <a:gd name="connsiteY5" fmla="*/ 533263 h 724672"/>
              <a:gd name="connsiteX6" fmla="*/ 0 w 1082514"/>
              <a:gd name="connsiteY6" fmla="*/ 6843 h 724672"/>
              <a:gd name="connsiteX0" fmla="*/ 1082514 w 1082514"/>
              <a:gd name="connsiteY0" fmla="*/ 0 h 724672"/>
              <a:gd name="connsiteX1" fmla="*/ 619206 w 1082514"/>
              <a:gd name="connsiteY1" fmla="*/ 508586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04274 w 1082514"/>
              <a:gd name="connsiteY2" fmla="*/ 517723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380046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37842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830468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90644 w 1082514"/>
              <a:gd name="connsiteY1" fmla="*/ 532484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 name="connsiteX0" fmla="*/ 1082514 w 1082514"/>
              <a:gd name="connsiteY0" fmla="*/ 0 h 724672"/>
              <a:gd name="connsiteX1" fmla="*/ 638256 w 1082514"/>
              <a:gd name="connsiteY1" fmla="*/ 534476 h 724672"/>
              <a:gd name="connsiteX2" fmla="*/ 768555 w 1082514"/>
              <a:gd name="connsiteY2" fmla="*/ 531664 h 724672"/>
              <a:gd name="connsiteX3" fmla="*/ 534160 w 1082514"/>
              <a:gd name="connsiteY3" fmla="*/ 724672 h 724672"/>
              <a:gd name="connsiteX4" fmla="*/ 297373 w 1082514"/>
              <a:gd name="connsiteY4" fmla="*/ 532873 h 724672"/>
              <a:gd name="connsiteX5" fmla="*/ 434815 w 1082514"/>
              <a:gd name="connsiteY5" fmla="*/ 533263 h 724672"/>
              <a:gd name="connsiteX6" fmla="*/ 0 w 1082514"/>
              <a:gd name="connsiteY6" fmla="*/ 6843 h 724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514" h="724672">
                <a:moveTo>
                  <a:pt x="1082514" y="0"/>
                </a:moveTo>
                <a:cubicBezTo>
                  <a:pt x="788378" y="227602"/>
                  <a:pt x="727605" y="349736"/>
                  <a:pt x="638256" y="534476"/>
                </a:cubicBezTo>
                <a:lnTo>
                  <a:pt x="768555" y="531664"/>
                </a:lnTo>
                <a:lnTo>
                  <a:pt x="534160" y="724672"/>
                </a:lnTo>
                <a:lnTo>
                  <a:pt x="297373" y="532873"/>
                </a:lnTo>
                <a:lnTo>
                  <a:pt x="434815" y="533263"/>
                </a:lnTo>
                <a:cubicBezTo>
                  <a:pt x="434815" y="377098"/>
                  <a:pt x="0" y="6843"/>
                  <a:pt x="0" y="6843"/>
                </a:cubicBezTo>
              </a:path>
            </a:pathLst>
          </a:custGeom>
          <a:gradFill flip="none" rotWithShape="1">
            <a:gsLst>
              <a:gs pos="15000">
                <a:schemeClr val="accent1">
                  <a:lumMod val="5000"/>
                  <a:lumOff val="95000"/>
                  <a:alpha val="0"/>
                </a:schemeClr>
              </a:gs>
              <a:gs pos="81000">
                <a:srgbClr val="99DFF9"/>
              </a:gs>
            </a:gsLst>
            <a:lin ang="2700000" scaled="1"/>
            <a:tileRect/>
          </a:gradFill>
          <a:ln w="15875">
            <a:gradFill flip="none" rotWithShape="1">
              <a:gsLst>
                <a:gs pos="0">
                  <a:schemeClr val="accent1">
                    <a:lumMod val="5000"/>
                    <a:lumOff val="95000"/>
                  </a:schemeClr>
                </a:gs>
                <a:gs pos="100000">
                  <a:srgbClr val="00B0F0"/>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367336283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占位符 13"/>
          <p:cNvSpPr>
            <a:spLocks noGrp="1"/>
          </p:cNvSpPr>
          <p:nvPr>
            <p:ph type="body" sz="quarter" idx="10"/>
          </p:nvPr>
        </p:nvSpPr>
        <p:spPr>
          <a:xfrm>
            <a:off x="2782888" y="1140666"/>
            <a:ext cx="8975164" cy="4680000"/>
          </a:xfrm>
        </p:spPr>
        <p:txBody>
          <a:bodyPr/>
          <a:lstStyle/>
          <a:p>
            <a:pPr>
              <a:lnSpc>
                <a:spcPct val="120000"/>
              </a:lnSpc>
            </a:pPr>
            <a:r>
              <a:rPr lang="ru-RU" sz="1800" dirty="0"/>
              <a:t>Необходимым условием для подключения точек доступа и STA к сети является получение ими IP-адресов.</a:t>
            </a:r>
          </a:p>
          <a:p>
            <a:pPr>
              <a:lnSpc>
                <a:spcPct val="120000"/>
              </a:lnSpc>
            </a:pPr>
            <a:r>
              <a:rPr lang="ru-RU" sz="1800" dirty="0"/>
              <a:t>Если STA </a:t>
            </a:r>
            <a:r>
              <a:rPr lang="ru-RU" sz="1800" dirty="0">
                <a:solidFill>
                  <a:srgbClr val="EC7061"/>
                </a:solidFill>
              </a:rPr>
              <a:t>получают IP-адреса</a:t>
            </a:r>
            <a:r>
              <a:rPr lang="ru-RU" sz="1800" dirty="0"/>
              <a:t> с помощью DHCP, то выполнять функции DHCP-сервера для назначения IP-адресов STA может контроллер доступа или коммутатор агрегации. В большинстве случаев коммутатор агрегации используется в качестве DHCP-сервера.</a:t>
            </a:r>
          </a:p>
        </p:txBody>
      </p:sp>
      <p:sp>
        <p:nvSpPr>
          <p:cNvPr id="2" name="标题 1"/>
          <p:cNvSpPr>
            <a:spLocks noGrp="1"/>
          </p:cNvSpPr>
          <p:nvPr>
            <p:ph type="title"/>
          </p:nvPr>
        </p:nvSpPr>
        <p:spPr/>
        <p:txBody>
          <a:bodyPr/>
          <a:lstStyle/>
          <a:p>
            <a:r>
              <a:rPr lang="ru-RU"/>
              <a:t>Получение адреса STA</a:t>
            </a:r>
          </a:p>
        </p:txBody>
      </p:sp>
      <p:sp>
        <p:nvSpPr>
          <p:cNvPr id="4" name="五边形 3"/>
          <p:cNvSpPr/>
          <p:nvPr/>
        </p:nvSpPr>
        <p:spPr bwMode="auto">
          <a:xfrm>
            <a:off x="8148115" y="122424"/>
            <a:ext cx="900100" cy="284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Подключение AP</a:t>
            </a:r>
          </a:p>
        </p:txBody>
      </p:sp>
      <p:sp>
        <p:nvSpPr>
          <p:cNvPr id="5" name="燕尾形 4"/>
          <p:cNvSpPr/>
          <p:nvPr/>
        </p:nvSpPr>
        <p:spPr bwMode="auto">
          <a:xfrm>
            <a:off x="8964285"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Передача конфигурации</a:t>
            </a:r>
          </a:p>
        </p:txBody>
      </p:sp>
      <p:sp>
        <p:nvSpPr>
          <p:cNvPr id="6" name="燕尾形 5"/>
          <p:cNvSpPr/>
          <p:nvPr/>
        </p:nvSpPr>
        <p:spPr bwMode="auto">
          <a:xfrm>
            <a:off x="9960355" y="122424"/>
            <a:ext cx="1080000" cy="284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b="1">
                <a:solidFill>
                  <a:srgbClr val="FFFFFF"/>
                </a:solidFill>
                <a:latin typeface="Huawei Sans" panose="020C0503030203020204" pitchFamily="34" charset="0"/>
              </a:rPr>
              <a:t>Подключение STA</a:t>
            </a:r>
          </a:p>
        </p:txBody>
      </p:sp>
      <p:sp>
        <p:nvSpPr>
          <p:cNvPr id="7" name="燕尾形 6"/>
          <p:cNvSpPr/>
          <p:nvPr/>
        </p:nvSpPr>
        <p:spPr bwMode="auto">
          <a:xfrm>
            <a:off x="10956425"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Передача данных</a:t>
            </a:r>
          </a:p>
        </p:txBody>
      </p:sp>
      <p:sp>
        <p:nvSpPr>
          <p:cNvPr id="42" name="isḻïḑe">
            <a:extLst>
              <a:ext uri="{FF2B5EF4-FFF2-40B4-BE49-F238E27FC236}">
                <a16:creationId xmlns:a16="http://schemas.microsoft.com/office/drawing/2014/main" xmlns="" id="{24CBC826-002E-4B71-8291-B729E4BED0E3}"/>
              </a:ext>
            </a:extLst>
          </p:cNvPr>
          <p:cNvSpPr txBox="1"/>
          <p:nvPr/>
        </p:nvSpPr>
        <p:spPr bwMode="ltGray">
          <a:xfrm>
            <a:off x="850297" y="1667331"/>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ru-RU" sz="1200">
                <a:latin typeface="Huawei Sans" panose="020C0503030203020204" pitchFamily="34" charset="0"/>
              </a:rPr>
              <a:t>Сканирование</a:t>
            </a:r>
          </a:p>
        </p:txBody>
      </p:sp>
      <p:sp>
        <p:nvSpPr>
          <p:cNvPr id="43" name="ïšļïďe">
            <a:extLst>
              <a:ext uri="{FF2B5EF4-FFF2-40B4-BE49-F238E27FC236}">
                <a16:creationId xmlns:a16="http://schemas.microsoft.com/office/drawing/2014/main" xmlns="" id="{FB41FAD4-0BA5-4580-B72E-A6BFF22F8784}"/>
              </a:ext>
            </a:extLst>
          </p:cNvPr>
          <p:cNvSpPr txBox="1"/>
          <p:nvPr/>
        </p:nvSpPr>
        <p:spPr bwMode="ltGray">
          <a:xfrm>
            <a:off x="850297" y="2481612"/>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ru-RU" sz="1200" dirty="0">
                <a:latin typeface="Huawei Sans" panose="020C0503030203020204" pitchFamily="34" charset="0"/>
              </a:rPr>
              <a:t>Аутентификация </a:t>
            </a:r>
            <a:br>
              <a:rPr lang="ru-RU" sz="1200" dirty="0">
                <a:latin typeface="Huawei Sans" panose="020C0503030203020204" pitchFamily="34" charset="0"/>
              </a:rPr>
            </a:br>
            <a:r>
              <a:rPr lang="ru-RU" sz="1200" dirty="0">
                <a:latin typeface="Huawei Sans" panose="020C0503030203020204" pitchFamily="34" charset="0"/>
              </a:rPr>
              <a:t>канала</a:t>
            </a:r>
          </a:p>
        </p:txBody>
      </p:sp>
      <p:sp>
        <p:nvSpPr>
          <p:cNvPr id="44" name="ïṧļíḍê">
            <a:extLst>
              <a:ext uri="{FF2B5EF4-FFF2-40B4-BE49-F238E27FC236}">
                <a16:creationId xmlns:a16="http://schemas.microsoft.com/office/drawing/2014/main" xmlns="" id="{D1BCCD92-D45A-41F7-960F-30FC35568CBF}"/>
              </a:ext>
            </a:extLst>
          </p:cNvPr>
          <p:cNvSpPr txBox="1"/>
          <p:nvPr/>
        </p:nvSpPr>
        <p:spPr bwMode="ltGray">
          <a:xfrm>
            <a:off x="850297" y="4110174"/>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ru-RU" sz="1200" dirty="0">
                <a:latin typeface="Huawei Sans" panose="020C0503030203020204" pitchFamily="34" charset="0"/>
              </a:rPr>
              <a:t>Аутентификация </a:t>
            </a:r>
            <a:br>
              <a:rPr lang="ru-RU" sz="1200" dirty="0">
                <a:latin typeface="Huawei Sans" panose="020C0503030203020204" pitchFamily="34" charset="0"/>
              </a:rPr>
            </a:br>
            <a:r>
              <a:rPr lang="ru-RU" sz="1200" dirty="0">
                <a:latin typeface="Huawei Sans" panose="020C0503030203020204" pitchFamily="34" charset="0"/>
              </a:rPr>
              <a:t>доступа</a:t>
            </a:r>
          </a:p>
        </p:txBody>
      </p:sp>
      <p:sp>
        <p:nvSpPr>
          <p:cNvPr id="45" name="îş1iḍê">
            <a:extLst>
              <a:ext uri="{FF2B5EF4-FFF2-40B4-BE49-F238E27FC236}">
                <a16:creationId xmlns:a16="http://schemas.microsoft.com/office/drawing/2014/main" xmlns="" id="{F0B068A5-560A-4DB9-9ABC-E179FB4B53B1}"/>
              </a:ext>
            </a:extLst>
          </p:cNvPr>
          <p:cNvSpPr txBox="1"/>
          <p:nvPr/>
        </p:nvSpPr>
        <p:spPr bwMode="auto">
          <a:xfrm>
            <a:off x="850297" y="4924455"/>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ru-RU" sz="1200">
                <a:latin typeface="Huawei Sans" panose="020C0503030203020204" pitchFamily="34" charset="0"/>
              </a:rPr>
              <a:t>DHCP</a:t>
            </a:r>
          </a:p>
        </p:txBody>
      </p:sp>
      <p:sp>
        <p:nvSpPr>
          <p:cNvPr id="46" name="íşḻïďe">
            <a:extLst>
              <a:ext uri="{FF2B5EF4-FFF2-40B4-BE49-F238E27FC236}">
                <a16:creationId xmlns:a16="http://schemas.microsoft.com/office/drawing/2014/main" xmlns="" id="{05246D82-A4F5-42F2-854D-C3D348D160CE}"/>
              </a:ext>
            </a:extLst>
          </p:cNvPr>
          <p:cNvSpPr txBox="1"/>
          <p:nvPr/>
        </p:nvSpPr>
        <p:spPr bwMode="ltGray">
          <a:xfrm>
            <a:off x="850297" y="5738738"/>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ru-RU" sz="1200" dirty="0">
                <a:latin typeface="Huawei Sans" panose="020C0503030203020204" pitchFamily="34" charset="0"/>
              </a:rPr>
              <a:t>Аутентификация </a:t>
            </a:r>
            <a:br>
              <a:rPr lang="ru-RU" sz="1200" dirty="0">
                <a:latin typeface="Huawei Sans" panose="020C0503030203020204" pitchFamily="34" charset="0"/>
              </a:rPr>
            </a:br>
            <a:r>
              <a:rPr lang="ru-RU" sz="1200" dirty="0">
                <a:latin typeface="Huawei Sans" panose="020C0503030203020204" pitchFamily="34" charset="0"/>
              </a:rPr>
              <a:t>пользователей</a:t>
            </a:r>
          </a:p>
        </p:txBody>
      </p:sp>
      <p:cxnSp>
        <p:nvCxnSpPr>
          <p:cNvPr id="47" name="直接连接符 46">
            <a:extLst>
              <a:ext uri="{FF2B5EF4-FFF2-40B4-BE49-F238E27FC236}">
                <a16:creationId xmlns:a16="http://schemas.microsoft.com/office/drawing/2014/main" xmlns="" id="{4AA622A8-8183-4782-A4A5-6DF01B92BB53}"/>
              </a:ext>
            </a:extLst>
          </p:cNvPr>
          <p:cNvCxnSpPr/>
          <p:nvPr/>
        </p:nvCxnSpPr>
        <p:spPr bwMode="gray">
          <a:xfrm>
            <a:off x="665526" y="156788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bwMode="ltGray">
          <a:xfrm>
            <a:off x="485526" y="4150047"/>
            <a:ext cx="360000" cy="360000"/>
            <a:chOff x="4939189" y="1253075"/>
            <a:chExt cx="532084" cy="532082"/>
          </a:xfrm>
        </p:grpSpPr>
        <p:sp>
          <p:nvSpPr>
            <p:cNvPr id="49" name="iṩ1îdè">
              <a:extLst>
                <a:ext uri="{FF2B5EF4-FFF2-40B4-BE49-F238E27FC236}">
                  <a16:creationId xmlns:a16="http://schemas.microsoft.com/office/drawing/2014/main" xmlns="" id="{7F2033B8-3D85-4EBC-B06A-35DC8DC5989D}"/>
                </a:ext>
              </a:extLst>
            </p:cNvPr>
            <p:cNvSpPr/>
            <p:nvPr/>
          </p:nvSpPr>
          <p:spPr bwMode="ltGray">
            <a:xfrm rot="10800000" flipV="1">
              <a:off x="4939189"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50" name="íṧľïḍè">
              <a:extLst>
                <a:ext uri="{FF2B5EF4-FFF2-40B4-BE49-F238E27FC236}">
                  <a16:creationId xmlns:a16="http://schemas.microsoft.com/office/drawing/2014/main" xmlns="" id="{67C630C0-B65A-4B15-BF86-DFDDDEBC1DAB}"/>
                </a:ext>
              </a:extLst>
            </p:cNvPr>
            <p:cNvSpPr/>
            <p:nvPr/>
          </p:nvSpPr>
          <p:spPr bwMode="ltGray">
            <a:xfrm>
              <a:off x="5087365" y="1401420"/>
              <a:ext cx="235733" cy="235390"/>
            </a:xfrm>
            <a:custGeom>
              <a:avLst/>
              <a:gdLst>
                <a:gd name="T0" fmla="*/ 6270 w 7104"/>
                <a:gd name="T1" fmla="*/ 835 h 7104"/>
                <a:gd name="T2" fmla="*/ 3243 w 7104"/>
                <a:gd name="T3" fmla="*/ 835 h 7104"/>
                <a:gd name="T4" fmla="*/ 3076 w 7104"/>
                <a:gd name="T5" fmla="*/ 3675 h 7104"/>
                <a:gd name="T6" fmla="*/ 2661 w 7104"/>
                <a:gd name="T7" fmla="*/ 4091 h 7104"/>
                <a:gd name="T8" fmla="*/ 2516 w 7104"/>
                <a:gd name="T9" fmla="*/ 3946 h 7104"/>
                <a:gd name="T10" fmla="*/ 2163 w 7104"/>
                <a:gd name="T11" fmla="*/ 3946 h 7104"/>
                <a:gd name="T12" fmla="*/ 275 w 7104"/>
                <a:gd name="T13" fmla="*/ 5834 h 7104"/>
                <a:gd name="T14" fmla="*/ 275 w 7104"/>
                <a:gd name="T15" fmla="*/ 6829 h 7104"/>
                <a:gd name="T16" fmla="*/ 1271 w 7104"/>
                <a:gd name="T17" fmla="*/ 6829 h 7104"/>
                <a:gd name="T18" fmla="*/ 3158 w 7104"/>
                <a:gd name="T19" fmla="*/ 4942 h 7104"/>
                <a:gd name="T20" fmla="*/ 3158 w 7104"/>
                <a:gd name="T21" fmla="*/ 4588 h 7104"/>
                <a:gd name="T22" fmla="*/ 3014 w 7104"/>
                <a:gd name="T23" fmla="*/ 4444 h 7104"/>
                <a:gd name="T24" fmla="*/ 3430 w 7104"/>
                <a:gd name="T25" fmla="*/ 4028 h 7104"/>
                <a:gd name="T26" fmla="*/ 6270 w 7104"/>
                <a:gd name="T27" fmla="*/ 3862 h 7104"/>
                <a:gd name="T28" fmla="*/ 6270 w 7104"/>
                <a:gd name="T29" fmla="*/ 835 h 7104"/>
                <a:gd name="T30" fmla="*/ 5497 w 7104"/>
                <a:gd name="T31" fmla="*/ 2856 h 7104"/>
                <a:gd name="T32" fmla="*/ 5497 w 7104"/>
                <a:gd name="T33" fmla="*/ 3356 h 7104"/>
                <a:gd name="T34" fmla="*/ 5247 w 7104"/>
                <a:gd name="T35" fmla="*/ 3606 h 7104"/>
                <a:gd name="T36" fmla="*/ 4248 w 7104"/>
                <a:gd name="T37" fmla="*/ 3606 h 7104"/>
                <a:gd name="T38" fmla="*/ 3999 w 7104"/>
                <a:gd name="T39" fmla="*/ 3356 h 7104"/>
                <a:gd name="T40" fmla="*/ 3999 w 7104"/>
                <a:gd name="T41" fmla="*/ 2856 h 7104"/>
                <a:gd name="T42" fmla="*/ 4198 w 7104"/>
                <a:gd name="T43" fmla="*/ 2348 h 7104"/>
                <a:gd name="T44" fmla="*/ 4748 w 7104"/>
                <a:gd name="T45" fmla="*/ 1091 h 7104"/>
                <a:gd name="T46" fmla="*/ 5298 w 7104"/>
                <a:gd name="T47" fmla="*/ 2348 h 7104"/>
                <a:gd name="T48" fmla="*/ 5497 w 7104"/>
                <a:gd name="T49" fmla="*/ 2856 h 7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04" h="7104">
                  <a:moveTo>
                    <a:pt x="6270" y="835"/>
                  </a:moveTo>
                  <a:cubicBezTo>
                    <a:pt x="5435" y="0"/>
                    <a:pt x="4077" y="0"/>
                    <a:pt x="3243" y="835"/>
                  </a:cubicBezTo>
                  <a:cubicBezTo>
                    <a:pt x="2468" y="1610"/>
                    <a:pt x="2412" y="2836"/>
                    <a:pt x="3076" y="3675"/>
                  </a:cubicBezTo>
                  <a:lnTo>
                    <a:pt x="2661" y="4091"/>
                  </a:lnTo>
                  <a:lnTo>
                    <a:pt x="2516" y="3946"/>
                  </a:lnTo>
                  <a:cubicBezTo>
                    <a:pt x="2419" y="3849"/>
                    <a:pt x="2261" y="3849"/>
                    <a:pt x="2163" y="3946"/>
                  </a:cubicBezTo>
                  <a:lnTo>
                    <a:pt x="275" y="5834"/>
                  </a:lnTo>
                  <a:cubicBezTo>
                    <a:pt x="0" y="6109"/>
                    <a:pt x="0" y="6554"/>
                    <a:pt x="275" y="6829"/>
                  </a:cubicBezTo>
                  <a:cubicBezTo>
                    <a:pt x="550" y="7104"/>
                    <a:pt x="996" y="7104"/>
                    <a:pt x="1271" y="6829"/>
                  </a:cubicBezTo>
                  <a:lnTo>
                    <a:pt x="3158" y="4942"/>
                  </a:lnTo>
                  <a:cubicBezTo>
                    <a:pt x="3256" y="4844"/>
                    <a:pt x="3256" y="4686"/>
                    <a:pt x="3158" y="4588"/>
                  </a:cubicBezTo>
                  <a:lnTo>
                    <a:pt x="3014" y="4444"/>
                  </a:lnTo>
                  <a:lnTo>
                    <a:pt x="3430" y="4028"/>
                  </a:lnTo>
                  <a:cubicBezTo>
                    <a:pt x="4269" y="4692"/>
                    <a:pt x="5495" y="4637"/>
                    <a:pt x="6270" y="3862"/>
                  </a:cubicBezTo>
                  <a:cubicBezTo>
                    <a:pt x="7104" y="3027"/>
                    <a:pt x="7104" y="1670"/>
                    <a:pt x="6270" y="835"/>
                  </a:cubicBezTo>
                  <a:close/>
                  <a:moveTo>
                    <a:pt x="5497" y="2856"/>
                  </a:moveTo>
                  <a:lnTo>
                    <a:pt x="5497" y="3356"/>
                  </a:lnTo>
                  <a:cubicBezTo>
                    <a:pt x="5497" y="3494"/>
                    <a:pt x="5385" y="3606"/>
                    <a:pt x="5247" y="3606"/>
                  </a:cubicBezTo>
                  <a:lnTo>
                    <a:pt x="4248" y="3606"/>
                  </a:lnTo>
                  <a:cubicBezTo>
                    <a:pt x="4110" y="3606"/>
                    <a:pt x="3999" y="3494"/>
                    <a:pt x="3999" y="3356"/>
                  </a:cubicBezTo>
                  <a:lnTo>
                    <a:pt x="3999" y="2856"/>
                  </a:lnTo>
                  <a:cubicBezTo>
                    <a:pt x="3999" y="2660"/>
                    <a:pt x="4074" y="2482"/>
                    <a:pt x="4198" y="2348"/>
                  </a:cubicBezTo>
                  <a:cubicBezTo>
                    <a:pt x="3757" y="1871"/>
                    <a:pt x="4095" y="1091"/>
                    <a:pt x="4748" y="1091"/>
                  </a:cubicBezTo>
                  <a:cubicBezTo>
                    <a:pt x="5400" y="1091"/>
                    <a:pt x="5739" y="1871"/>
                    <a:pt x="5298" y="2348"/>
                  </a:cubicBezTo>
                  <a:cubicBezTo>
                    <a:pt x="5422" y="2482"/>
                    <a:pt x="5497" y="2660"/>
                    <a:pt x="5497" y="2856"/>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51" name="组合 50"/>
          <p:cNvGrpSpPr/>
          <p:nvPr/>
        </p:nvGrpSpPr>
        <p:grpSpPr bwMode="blackGray">
          <a:xfrm>
            <a:off x="485526" y="4964845"/>
            <a:ext cx="360000" cy="360000"/>
            <a:chOff x="6792271" y="1253075"/>
            <a:chExt cx="532084" cy="532082"/>
          </a:xfrm>
        </p:grpSpPr>
        <p:sp>
          <p:nvSpPr>
            <p:cNvPr id="52" name="íŝlíďé">
              <a:extLst>
                <a:ext uri="{FF2B5EF4-FFF2-40B4-BE49-F238E27FC236}">
                  <a16:creationId xmlns:a16="http://schemas.microsoft.com/office/drawing/2014/main" xmlns="" id="{E7C05249-EC6B-4A31-B592-1B7DA1FC1C4D}"/>
                </a:ext>
              </a:extLst>
            </p:cNvPr>
            <p:cNvSpPr/>
            <p:nvPr/>
          </p:nvSpPr>
          <p:spPr bwMode="blackGray">
            <a:xfrm rot="10800000" flipV="1">
              <a:off x="6792271"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0B0F0"/>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dirty="0">
                <a:latin typeface="Huawei Sans" panose="020C0503030203020204" pitchFamily="34" charset="0"/>
              </a:endParaRPr>
            </a:p>
          </p:txBody>
        </p:sp>
        <p:sp>
          <p:nvSpPr>
            <p:cNvPr id="56" name="iślîḓé">
              <a:extLst>
                <a:ext uri="{FF2B5EF4-FFF2-40B4-BE49-F238E27FC236}">
                  <a16:creationId xmlns:a16="http://schemas.microsoft.com/office/drawing/2014/main" xmlns="" id="{BE7CCCC9-8065-4F6A-AAE6-681F89B69718}"/>
                </a:ext>
              </a:extLst>
            </p:cNvPr>
            <p:cNvSpPr/>
            <p:nvPr/>
          </p:nvSpPr>
          <p:spPr bwMode="blackGray">
            <a:xfrm>
              <a:off x="6940747" y="1401249"/>
              <a:ext cx="235131" cy="235732"/>
            </a:xfrm>
            <a:custGeom>
              <a:avLst/>
              <a:gdLst>
                <a:gd name="connsiteX0" fmla="*/ 283655 w 606580"/>
                <a:gd name="connsiteY0" fmla="*/ 180789 h 608133"/>
                <a:gd name="connsiteX1" fmla="*/ 463969 w 606580"/>
                <a:gd name="connsiteY1" fmla="*/ 329895 h 608133"/>
                <a:gd name="connsiteX2" fmla="*/ 467288 w 606580"/>
                <a:gd name="connsiteY2" fmla="*/ 329803 h 608133"/>
                <a:gd name="connsiteX3" fmla="*/ 606580 w 606580"/>
                <a:gd name="connsiteY3" fmla="*/ 468968 h 608133"/>
                <a:gd name="connsiteX4" fmla="*/ 467288 w 606580"/>
                <a:gd name="connsiteY4" fmla="*/ 608133 h 608133"/>
                <a:gd name="connsiteX5" fmla="*/ 92278 w 606580"/>
                <a:gd name="connsiteY5" fmla="*/ 608133 h 608133"/>
                <a:gd name="connsiteX6" fmla="*/ 0 w 606580"/>
                <a:gd name="connsiteY6" fmla="*/ 508177 h 608133"/>
                <a:gd name="connsiteX7" fmla="*/ 100113 w 606580"/>
                <a:gd name="connsiteY7" fmla="*/ 408221 h 608133"/>
                <a:gd name="connsiteX8" fmla="*/ 105829 w 606580"/>
                <a:gd name="connsiteY8" fmla="*/ 408774 h 608133"/>
                <a:gd name="connsiteX9" fmla="*/ 100113 w 606580"/>
                <a:gd name="connsiteY9" fmla="*/ 364042 h 608133"/>
                <a:gd name="connsiteX10" fmla="*/ 283655 w 606580"/>
                <a:gd name="connsiteY10" fmla="*/ 180789 h 608133"/>
                <a:gd name="connsiteX11" fmla="*/ 399230 w 606580"/>
                <a:gd name="connsiteY11" fmla="*/ 97945 h 608133"/>
                <a:gd name="connsiteX12" fmla="*/ 506377 w 606580"/>
                <a:gd name="connsiteY12" fmla="*/ 204910 h 608133"/>
                <a:gd name="connsiteX13" fmla="*/ 476133 w 606580"/>
                <a:gd name="connsiteY13" fmla="*/ 235195 h 608133"/>
                <a:gd name="connsiteX14" fmla="*/ 445888 w 606580"/>
                <a:gd name="connsiteY14" fmla="*/ 204910 h 608133"/>
                <a:gd name="connsiteX15" fmla="*/ 399230 w 606580"/>
                <a:gd name="connsiteY15" fmla="*/ 158424 h 608133"/>
                <a:gd name="connsiteX16" fmla="*/ 368986 w 606580"/>
                <a:gd name="connsiteY16" fmla="*/ 128230 h 608133"/>
                <a:gd name="connsiteX17" fmla="*/ 399230 w 606580"/>
                <a:gd name="connsiteY17" fmla="*/ 97945 h 608133"/>
                <a:gd name="connsiteX18" fmla="*/ 403459 w 606580"/>
                <a:gd name="connsiteY18" fmla="*/ 0 h 608133"/>
                <a:gd name="connsiteX19" fmla="*/ 403552 w 606580"/>
                <a:gd name="connsiteY19" fmla="*/ 0 h 608133"/>
                <a:gd name="connsiteX20" fmla="*/ 604533 w 606580"/>
                <a:gd name="connsiteY20" fmla="*/ 200633 h 608133"/>
                <a:gd name="connsiteX21" fmla="*/ 574294 w 606580"/>
                <a:gd name="connsiteY21" fmla="*/ 230820 h 608133"/>
                <a:gd name="connsiteX22" fmla="*/ 574201 w 606580"/>
                <a:gd name="connsiteY22" fmla="*/ 230820 h 608133"/>
                <a:gd name="connsiteX23" fmla="*/ 543962 w 606580"/>
                <a:gd name="connsiteY23" fmla="*/ 200633 h 608133"/>
                <a:gd name="connsiteX24" fmla="*/ 403552 w 606580"/>
                <a:gd name="connsiteY24" fmla="*/ 60466 h 608133"/>
                <a:gd name="connsiteX25" fmla="*/ 403459 w 606580"/>
                <a:gd name="connsiteY25" fmla="*/ 60466 h 608133"/>
                <a:gd name="connsiteX26" fmla="*/ 373220 w 606580"/>
                <a:gd name="connsiteY26" fmla="*/ 30187 h 608133"/>
                <a:gd name="connsiteX27" fmla="*/ 403459 w 606580"/>
                <a:gd name="connsiteY27" fmla="*/ 0 h 608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6580" h="608133">
                  <a:moveTo>
                    <a:pt x="283655" y="180789"/>
                  </a:moveTo>
                  <a:cubicBezTo>
                    <a:pt x="373351" y="180789"/>
                    <a:pt x="447929" y="245034"/>
                    <a:pt x="463969" y="329895"/>
                  </a:cubicBezTo>
                  <a:cubicBezTo>
                    <a:pt x="465075" y="329895"/>
                    <a:pt x="466089" y="329803"/>
                    <a:pt x="467288" y="329803"/>
                  </a:cubicBezTo>
                  <a:cubicBezTo>
                    <a:pt x="544263" y="329803"/>
                    <a:pt x="606580" y="392022"/>
                    <a:pt x="606580" y="468968"/>
                  </a:cubicBezTo>
                  <a:cubicBezTo>
                    <a:pt x="606580" y="545730"/>
                    <a:pt x="544263" y="608133"/>
                    <a:pt x="467288" y="608133"/>
                  </a:cubicBezTo>
                  <a:lnTo>
                    <a:pt x="92278" y="608133"/>
                  </a:lnTo>
                  <a:cubicBezTo>
                    <a:pt x="40101" y="604636"/>
                    <a:pt x="0" y="561101"/>
                    <a:pt x="0" y="508177"/>
                  </a:cubicBezTo>
                  <a:cubicBezTo>
                    <a:pt x="0" y="452953"/>
                    <a:pt x="44802" y="408221"/>
                    <a:pt x="100113" y="408221"/>
                  </a:cubicBezTo>
                  <a:cubicBezTo>
                    <a:pt x="102049" y="408221"/>
                    <a:pt x="103893" y="408589"/>
                    <a:pt x="105829" y="408774"/>
                  </a:cubicBezTo>
                  <a:cubicBezTo>
                    <a:pt x="102234" y="394415"/>
                    <a:pt x="100113" y="379505"/>
                    <a:pt x="100113" y="364042"/>
                  </a:cubicBezTo>
                  <a:cubicBezTo>
                    <a:pt x="100113" y="262797"/>
                    <a:pt x="182251" y="180789"/>
                    <a:pt x="283655" y="180789"/>
                  </a:cubicBezTo>
                  <a:close/>
                  <a:moveTo>
                    <a:pt x="399230" y="97945"/>
                  </a:moveTo>
                  <a:cubicBezTo>
                    <a:pt x="458336" y="97945"/>
                    <a:pt x="506377" y="145997"/>
                    <a:pt x="506377" y="204910"/>
                  </a:cubicBezTo>
                  <a:cubicBezTo>
                    <a:pt x="506377" y="221664"/>
                    <a:pt x="492822" y="235195"/>
                    <a:pt x="476133" y="235195"/>
                  </a:cubicBezTo>
                  <a:cubicBezTo>
                    <a:pt x="459443" y="235195"/>
                    <a:pt x="445888" y="221664"/>
                    <a:pt x="445888" y="204910"/>
                  </a:cubicBezTo>
                  <a:cubicBezTo>
                    <a:pt x="445888" y="179227"/>
                    <a:pt x="424957" y="158424"/>
                    <a:pt x="399230" y="158424"/>
                  </a:cubicBezTo>
                  <a:cubicBezTo>
                    <a:pt x="382541" y="158424"/>
                    <a:pt x="368986" y="144892"/>
                    <a:pt x="368986" y="128230"/>
                  </a:cubicBezTo>
                  <a:cubicBezTo>
                    <a:pt x="368986" y="111477"/>
                    <a:pt x="382541" y="97945"/>
                    <a:pt x="399230" y="97945"/>
                  </a:cubicBezTo>
                  <a:close/>
                  <a:moveTo>
                    <a:pt x="403459" y="0"/>
                  </a:moveTo>
                  <a:lnTo>
                    <a:pt x="403552" y="0"/>
                  </a:lnTo>
                  <a:cubicBezTo>
                    <a:pt x="514276" y="0"/>
                    <a:pt x="604441" y="90009"/>
                    <a:pt x="604533" y="200633"/>
                  </a:cubicBezTo>
                  <a:cubicBezTo>
                    <a:pt x="604533" y="217291"/>
                    <a:pt x="590981" y="230820"/>
                    <a:pt x="574294" y="230820"/>
                  </a:cubicBezTo>
                  <a:lnTo>
                    <a:pt x="574201" y="230820"/>
                  </a:lnTo>
                  <a:cubicBezTo>
                    <a:pt x="557514" y="230820"/>
                    <a:pt x="543962" y="217291"/>
                    <a:pt x="543962" y="200633"/>
                  </a:cubicBezTo>
                  <a:cubicBezTo>
                    <a:pt x="543962" y="123325"/>
                    <a:pt x="480902" y="60466"/>
                    <a:pt x="403552" y="60466"/>
                  </a:cubicBezTo>
                  <a:lnTo>
                    <a:pt x="403459" y="60466"/>
                  </a:lnTo>
                  <a:cubicBezTo>
                    <a:pt x="386772" y="60466"/>
                    <a:pt x="373220" y="46937"/>
                    <a:pt x="373220" y="30187"/>
                  </a:cubicBezTo>
                  <a:cubicBezTo>
                    <a:pt x="373220" y="13529"/>
                    <a:pt x="386772" y="0"/>
                    <a:pt x="403459"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71" name="组合 70"/>
          <p:cNvGrpSpPr/>
          <p:nvPr/>
        </p:nvGrpSpPr>
        <p:grpSpPr bwMode="ltGray">
          <a:xfrm>
            <a:off x="485526" y="5779642"/>
            <a:ext cx="360000" cy="360000"/>
            <a:chOff x="8645353" y="1253075"/>
            <a:chExt cx="532084" cy="532082"/>
          </a:xfrm>
        </p:grpSpPr>
        <p:sp>
          <p:nvSpPr>
            <p:cNvPr id="72" name="íṡ1íḋê">
              <a:extLst>
                <a:ext uri="{FF2B5EF4-FFF2-40B4-BE49-F238E27FC236}">
                  <a16:creationId xmlns:a16="http://schemas.microsoft.com/office/drawing/2014/main" xmlns="" id="{87A1502E-FF5A-402F-AE9A-604F51135206}"/>
                </a:ext>
              </a:extLst>
            </p:cNvPr>
            <p:cNvSpPr/>
            <p:nvPr/>
          </p:nvSpPr>
          <p:spPr bwMode="ltGray">
            <a:xfrm rot="10800000" flipV="1">
              <a:off x="8645353"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73" name="iṡļidè">
              <a:extLst>
                <a:ext uri="{FF2B5EF4-FFF2-40B4-BE49-F238E27FC236}">
                  <a16:creationId xmlns:a16="http://schemas.microsoft.com/office/drawing/2014/main" xmlns="" id="{D2F2F0A0-455D-459F-90E5-A8674554530D}"/>
                </a:ext>
              </a:extLst>
            </p:cNvPr>
            <p:cNvSpPr/>
            <p:nvPr/>
          </p:nvSpPr>
          <p:spPr bwMode="ltGray">
            <a:xfrm>
              <a:off x="8806407" y="1420044"/>
              <a:ext cx="235733" cy="198142"/>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74" name="组合 73"/>
          <p:cNvGrpSpPr/>
          <p:nvPr/>
        </p:nvGrpSpPr>
        <p:grpSpPr bwMode="ltGray">
          <a:xfrm>
            <a:off x="485526" y="1705653"/>
            <a:ext cx="360000" cy="360000"/>
            <a:chOff x="1233025" y="1253075"/>
            <a:chExt cx="532084" cy="532082"/>
          </a:xfrm>
        </p:grpSpPr>
        <p:sp>
          <p:nvSpPr>
            <p:cNvPr id="75" name="íṩlíḓê">
              <a:extLst>
                <a:ext uri="{FF2B5EF4-FFF2-40B4-BE49-F238E27FC236}">
                  <a16:creationId xmlns:a16="http://schemas.microsoft.com/office/drawing/2014/main" xmlns="" id="{FBC6DF09-FCD2-4E57-B557-9F103A335C85}"/>
                </a:ext>
              </a:extLst>
            </p:cNvPr>
            <p:cNvSpPr/>
            <p:nvPr/>
          </p:nvSpPr>
          <p:spPr bwMode="ltGray">
            <a:xfrm rot="10800000" flipV="1">
              <a:off x="1233025"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76" name="cloud-computing_161788"/>
            <p:cNvSpPr>
              <a:spLocks noChangeAspect="1"/>
            </p:cNvSpPr>
            <p:nvPr/>
          </p:nvSpPr>
          <p:spPr bwMode="ltGray">
            <a:xfrm>
              <a:off x="1352309" y="1372594"/>
              <a:ext cx="293519" cy="293040"/>
            </a:xfrm>
            <a:custGeom>
              <a:avLst/>
              <a:gdLst>
                <a:gd name="connsiteX0" fmla="*/ 46142 w 606580"/>
                <a:gd name="connsiteY0" fmla="*/ 341782 h 605592"/>
                <a:gd name="connsiteX1" fmla="*/ 46142 w 606580"/>
                <a:gd name="connsiteY1" fmla="*/ 468218 h 605592"/>
                <a:gd name="connsiteX2" fmla="*/ 251785 w 606580"/>
                <a:gd name="connsiteY2" fmla="*/ 468218 h 605592"/>
                <a:gd name="connsiteX3" fmla="*/ 251785 w 606580"/>
                <a:gd name="connsiteY3" fmla="*/ 341782 h 605592"/>
                <a:gd name="connsiteX4" fmla="*/ 0 w 606580"/>
                <a:gd name="connsiteY4" fmla="*/ 297010 h 605592"/>
                <a:gd name="connsiteX5" fmla="*/ 297927 w 606580"/>
                <a:gd name="connsiteY5" fmla="*/ 297010 h 605592"/>
                <a:gd name="connsiteX6" fmla="*/ 297927 w 606580"/>
                <a:gd name="connsiteY6" fmla="*/ 512433 h 605592"/>
                <a:gd name="connsiteX7" fmla="*/ 197844 w 606580"/>
                <a:gd name="connsiteY7" fmla="*/ 512433 h 605592"/>
                <a:gd name="connsiteX8" fmla="*/ 207128 w 606580"/>
                <a:gd name="connsiteY8" fmla="*/ 562860 h 605592"/>
                <a:gd name="connsiteX9" fmla="*/ 237766 w 606580"/>
                <a:gd name="connsiteY9" fmla="*/ 562860 h 605592"/>
                <a:gd name="connsiteX10" fmla="*/ 237766 w 606580"/>
                <a:gd name="connsiteY10" fmla="*/ 605592 h 605592"/>
                <a:gd name="connsiteX11" fmla="*/ 60625 w 606580"/>
                <a:gd name="connsiteY11" fmla="*/ 605592 h 605592"/>
                <a:gd name="connsiteX12" fmla="*/ 60625 w 606580"/>
                <a:gd name="connsiteY12" fmla="*/ 562860 h 605592"/>
                <a:gd name="connsiteX13" fmla="*/ 90891 w 606580"/>
                <a:gd name="connsiteY13" fmla="*/ 562860 h 605592"/>
                <a:gd name="connsiteX14" fmla="*/ 100176 w 606580"/>
                <a:gd name="connsiteY14" fmla="*/ 512433 h 605592"/>
                <a:gd name="connsiteX15" fmla="*/ 0 w 606580"/>
                <a:gd name="connsiteY15" fmla="*/ 512433 h 605592"/>
                <a:gd name="connsiteX16" fmla="*/ 440020 w 606580"/>
                <a:gd name="connsiteY16" fmla="*/ 278733 h 605592"/>
                <a:gd name="connsiteX17" fmla="*/ 453483 w 606580"/>
                <a:gd name="connsiteY17" fmla="*/ 292178 h 605592"/>
                <a:gd name="connsiteX18" fmla="*/ 453483 w 606580"/>
                <a:gd name="connsiteY18" fmla="*/ 415781 h 605592"/>
                <a:gd name="connsiteX19" fmla="*/ 440484 w 606580"/>
                <a:gd name="connsiteY19" fmla="*/ 429319 h 605592"/>
                <a:gd name="connsiteX20" fmla="*/ 354788 w 606580"/>
                <a:gd name="connsiteY20" fmla="*/ 429319 h 605592"/>
                <a:gd name="connsiteX21" fmla="*/ 341325 w 606580"/>
                <a:gd name="connsiteY21" fmla="*/ 415781 h 605592"/>
                <a:gd name="connsiteX22" fmla="*/ 354788 w 606580"/>
                <a:gd name="connsiteY22" fmla="*/ 402336 h 605592"/>
                <a:gd name="connsiteX23" fmla="*/ 426465 w 606580"/>
                <a:gd name="connsiteY23" fmla="*/ 402336 h 605592"/>
                <a:gd name="connsiteX24" fmla="*/ 426465 w 606580"/>
                <a:gd name="connsiteY24" fmla="*/ 292178 h 605592"/>
                <a:gd name="connsiteX25" fmla="*/ 440020 w 606580"/>
                <a:gd name="connsiteY25" fmla="*/ 278733 h 605592"/>
                <a:gd name="connsiteX26" fmla="*/ 410109 w 606580"/>
                <a:gd name="connsiteY26" fmla="*/ 0 h 605592"/>
                <a:gd name="connsiteX27" fmla="*/ 485782 w 606580"/>
                <a:gd name="connsiteY27" fmla="*/ 36057 h 605592"/>
                <a:gd name="connsiteX28" fmla="*/ 542328 w 606580"/>
                <a:gd name="connsiteY28" fmla="*/ 52185 h 605592"/>
                <a:gd name="connsiteX29" fmla="*/ 562291 w 606580"/>
                <a:gd name="connsiteY29" fmla="*/ 103350 h 605592"/>
                <a:gd name="connsiteX30" fmla="*/ 606580 w 606580"/>
                <a:gd name="connsiteY30" fmla="*/ 168697 h 605592"/>
                <a:gd name="connsiteX31" fmla="*/ 536293 w 606580"/>
                <a:gd name="connsiteY31" fmla="*/ 238864 h 605592"/>
                <a:gd name="connsiteX32" fmla="*/ 311502 w 606580"/>
                <a:gd name="connsiteY32" fmla="*/ 238864 h 605592"/>
                <a:gd name="connsiteX33" fmla="*/ 241122 w 606580"/>
                <a:gd name="connsiteY33" fmla="*/ 168697 h 605592"/>
                <a:gd name="connsiteX34" fmla="*/ 311502 w 606580"/>
                <a:gd name="connsiteY34" fmla="*/ 98530 h 605592"/>
                <a:gd name="connsiteX35" fmla="*/ 410109 w 606580"/>
                <a:gd name="connsiteY35"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580" h="605592">
                  <a:moveTo>
                    <a:pt x="46142" y="341782"/>
                  </a:moveTo>
                  <a:lnTo>
                    <a:pt x="46142" y="468218"/>
                  </a:lnTo>
                  <a:lnTo>
                    <a:pt x="251785" y="468218"/>
                  </a:lnTo>
                  <a:lnTo>
                    <a:pt x="251785" y="341782"/>
                  </a:lnTo>
                  <a:close/>
                  <a:moveTo>
                    <a:pt x="0" y="297010"/>
                  </a:moveTo>
                  <a:lnTo>
                    <a:pt x="297927" y="297010"/>
                  </a:lnTo>
                  <a:lnTo>
                    <a:pt x="297927" y="512433"/>
                  </a:lnTo>
                  <a:lnTo>
                    <a:pt x="197844" y="512433"/>
                  </a:lnTo>
                  <a:lnTo>
                    <a:pt x="207128" y="562860"/>
                  </a:lnTo>
                  <a:lnTo>
                    <a:pt x="237766" y="562860"/>
                  </a:lnTo>
                  <a:lnTo>
                    <a:pt x="237766" y="605592"/>
                  </a:lnTo>
                  <a:lnTo>
                    <a:pt x="60625" y="605592"/>
                  </a:lnTo>
                  <a:lnTo>
                    <a:pt x="60625" y="562860"/>
                  </a:lnTo>
                  <a:lnTo>
                    <a:pt x="90891" y="562860"/>
                  </a:lnTo>
                  <a:lnTo>
                    <a:pt x="100176" y="512433"/>
                  </a:lnTo>
                  <a:lnTo>
                    <a:pt x="0" y="512433"/>
                  </a:lnTo>
                  <a:close/>
                  <a:moveTo>
                    <a:pt x="440020" y="278733"/>
                  </a:moveTo>
                  <a:cubicBezTo>
                    <a:pt x="447634" y="278733"/>
                    <a:pt x="453483" y="285038"/>
                    <a:pt x="453483" y="292178"/>
                  </a:cubicBezTo>
                  <a:lnTo>
                    <a:pt x="453483" y="415781"/>
                  </a:lnTo>
                  <a:cubicBezTo>
                    <a:pt x="453947" y="423477"/>
                    <a:pt x="447634" y="429319"/>
                    <a:pt x="440484" y="429319"/>
                  </a:cubicBezTo>
                  <a:lnTo>
                    <a:pt x="354788" y="429319"/>
                  </a:lnTo>
                  <a:cubicBezTo>
                    <a:pt x="347174" y="429319"/>
                    <a:pt x="341325" y="423014"/>
                    <a:pt x="341325" y="415781"/>
                  </a:cubicBezTo>
                  <a:cubicBezTo>
                    <a:pt x="341325" y="408641"/>
                    <a:pt x="347639" y="402336"/>
                    <a:pt x="354788" y="402336"/>
                  </a:cubicBezTo>
                  <a:lnTo>
                    <a:pt x="426465" y="402336"/>
                  </a:lnTo>
                  <a:lnTo>
                    <a:pt x="426465" y="292178"/>
                  </a:lnTo>
                  <a:cubicBezTo>
                    <a:pt x="426465" y="284482"/>
                    <a:pt x="432778" y="278733"/>
                    <a:pt x="440020" y="278733"/>
                  </a:cubicBezTo>
                  <a:close/>
                  <a:moveTo>
                    <a:pt x="410109" y="0"/>
                  </a:moveTo>
                  <a:cubicBezTo>
                    <a:pt x="440935" y="0"/>
                    <a:pt x="468419" y="13996"/>
                    <a:pt x="485782" y="36057"/>
                  </a:cubicBezTo>
                  <a:cubicBezTo>
                    <a:pt x="508530" y="30495"/>
                    <a:pt x="531000" y="41247"/>
                    <a:pt x="542328" y="52185"/>
                  </a:cubicBezTo>
                  <a:cubicBezTo>
                    <a:pt x="554584" y="63771"/>
                    <a:pt x="562940" y="81197"/>
                    <a:pt x="562291" y="103350"/>
                  </a:cubicBezTo>
                  <a:cubicBezTo>
                    <a:pt x="588289" y="113917"/>
                    <a:pt x="606580" y="138943"/>
                    <a:pt x="606580" y="168697"/>
                  </a:cubicBezTo>
                  <a:cubicBezTo>
                    <a:pt x="606580" y="207627"/>
                    <a:pt x="574825" y="238864"/>
                    <a:pt x="536293" y="238864"/>
                  </a:cubicBezTo>
                  <a:lnTo>
                    <a:pt x="311502" y="238864"/>
                  </a:lnTo>
                  <a:cubicBezTo>
                    <a:pt x="272505" y="238864"/>
                    <a:pt x="241122" y="207627"/>
                    <a:pt x="241122" y="168697"/>
                  </a:cubicBezTo>
                  <a:cubicBezTo>
                    <a:pt x="241122" y="129767"/>
                    <a:pt x="272970" y="98530"/>
                    <a:pt x="311502" y="98530"/>
                  </a:cubicBezTo>
                  <a:cubicBezTo>
                    <a:pt x="311502" y="44213"/>
                    <a:pt x="355792" y="0"/>
                    <a:pt x="410109" y="0"/>
                  </a:cubicBezTo>
                  <a:close/>
                </a:path>
              </a:pathLst>
            </a:custGeom>
            <a:solidFill>
              <a:schemeClr val="bg1"/>
            </a:solidFill>
            <a:ln>
              <a:noFill/>
            </a:ln>
          </p:spPr>
        </p:sp>
      </p:grpSp>
      <p:sp>
        <p:nvSpPr>
          <p:cNvPr id="77" name="ïšļïďe">
            <a:extLst>
              <a:ext uri="{FF2B5EF4-FFF2-40B4-BE49-F238E27FC236}">
                <a16:creationId xmlns:a16="http://schemas.microsoft.com/office/drawing/2014/main" xmlns="" id="{FB41FAD4-0BA5-4580-B72E-A6BFF22F8784}"/>
              </a:ext>
            </a:extLst>
          </p:cNvPr>
          <p:cNvSpPr txBox="1"/>
          <p:nvPr/>
        </p:nvSpPr>
        <p:spPr bwMode="ltGray">
          <a:xfrm>
            <a:off x="850297" y="3295893"/>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ru-RU" sz="1200">
                <a:latin typeface="Huawei Sans" panose="020C0503030203020204" pitchFamily="34" charset="0"/>
              </a:rPr>
              <a:t>Ассоциация</a:t>
            </a:r>
          </a:p>
        </p:txBody>
      </p:sp>
      <p:grpSp>
        <p:nvGrpSpPr>
          <p:cNvPr id="78" name="组合 77"/>
          <p:cNvGrpSpPr/>
          <p:nvPr/>
        </p:nvGrpSpPr>
        <p:grpSpPr bwMode="ltGray">
          <a:xfrm>
            <a:off x="485526" y="3335249"/>
            <a:ext cx="360000" cy="360000"/>
            <a:chOff x="3086107" y="1253075"/>
            <a:chExt cx="532084" cy="532082"/>
          </a:xfrm>
        </p:grpSpPr>
        <p:sp>
          <p:nvSpPr>
            <p:cNvPr id="79" name="iṡ1ïdé">
              <a:extLst>
                <a:ext uri="{FF2B5EF4-FFF2-40B4-BE49-F238E27FC236}">
                  <a16:creationId xmlns:a16="http://schemas.microsoft.com/office/drawing/2014/main" xmlns="" id="{3FC487D0-A815-4107-8A36-7C156E98B5FA}"/>
                </a:ext>
              </a:extLst>
            </p:cNvPr>
            <p:cNvSpPr/>
            <p:nvPr/>
          </p:nvSpPr>
          <p:spPr bwMode="ltGray">
            <a:xfrm rot="10800000" flipV="1">
              <a:off x="3086107"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80" name="basic-rainbow_61924"/>
            <p:cNvSpPr>
              <a:spLocks noChangeAspect="1"/>
            </p:cNvSpPr>
            <p:nvPr/>
          </p:nvSpPr>
          <p:spPr bwMode="ltGray">
            <a:xfrm>
              <a:off x="3182722" y="1438186"/>
              <a:ext cx="339705" cy="180000"/>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540" h="2940">
                  <a:moveTo>
                    <a:pt x="2770" y="0"/>
                  </a:moveTo>
                  <a:cubicBezTo>
                    <a:pt x="1243" y="0"/>
                    <a:pt x="0" y="1243"/>
                    <a:pt x="0" y="2770"/>
                  </a:cubicBezTo>
                  <a:cubicBezTo>
                    <a:pt x="0" y="2864"/>
                    <a:pt x="76" y="2940"/>
                    <a:pt x="170" y="2940"/>
                  </a:cubicBezTo>
                  <a:lnTo>
                    <a:pt x="194" y="2940"/>
                  </a:lnTo>
                  <a:lnTo>
                    <a:pt x="1452" y="2940"/>
                  </a:lnTo>
                  <a:lnTo>
                    <a:pt x="1476" y="2940"/>
                  </a:lnTo>
                  <a:cubicBezTo>
                    <a:pt x="1570" y="2940"/>
                    <a:pt x="1646" y="2864"/>
                    <a:pt x="1646" y="2770"/>
                  </a:cubicBezTo>
                  <a:cubicBezTo>
                    <a:pt x="1646" y="2150"/>
                    <a:pt x="2151" y="1646"/>
                    <a:pt x="2770" y="1646"/>
                  </a:cubicBezTo>
                  <a:cubicBezTo>
                    <a:pt x="3390" y="1646"/>
                    <a:pt x="3894" y="2150"/>
                    <a:pt x="3894" y="2770"/>
                  </a:cubicBezTo>
                  <a:cubicBezTo>
                    <a:pt x="3894" y="2864"/>
                    <a:pt x="3970" y="2940"/>
                    <a:pt x="4064" y="2940"/>
                  </a:cubicBezTo>
                  <a:lnTo>
                    <a:pt x="4089" y="2940"/>
                  </a:lnTo>
                  <a:lnTo>
                    <a:pt x="5346" y="2940"/>
                  </a:lnTo>
                  <a:lnTo>
                    <a:pt x="5370" y="2940"/>
                  </a:lnTo>
                  <a:cubicBezTo>
                    <a:pt x="5464" y="2940"/>
                    <a:pt x="5540" y="2864"/>
                    <a:pt x="5540" y="2770"/>
                  </a:cubicBezTo>
                  <a:cubicBezTo>
                    <a:pt x="5540" y="1243"/>
                    <a:pt x="4298" y="0"/>
                    <a:pt x="2770" y="0"/>
                  </a:cubicBezTo>
                  <a:close/>
                  <a:moveTo>
                    <a:pt x="2770" y="341"/>
                  </a:moveTo>
                  <a:cubicBezTo>
                    <a:pt x="4053" y="341"/>
                    <a:pt x="5105" y="1339"/>
                    <a:pt x="5193" y="2600"/>
                  </a:cubicBezTo>
                  <a:lnTo>
                    <a:pt x="4909" y="2600"/>
                  </a:lnTo>
                  <a:cubicBezTo>
                    <a:pt x="4821" y="1496"/>
                    <a:pt x="3896" y="624"/>
                    <a:pt x="2770" y="624"/>
                  </a:cubicBezTo>
                  <a:cubicBezTo>
                    <a:pt x="1644" y="624"/>
                    <a:pt x="719" y="1496"/>
                    <a:pt x="632" y="2600"/>
                  </a:cubicBezTo>
                  <a:lnTo>
                    <a:pt x="347" y="2600"/>
                  </a:lnTo>
                  <a:cubicBezTo>
                    <a:pt x="435" y="1339"/>
                    <a:pt x="1488" y="341"/>
                    <a:pt x="2770" y="341"/>
                  </a:cubicBezTo>
                  <a:close/>
                  <a:moveTo>
                    <a:pt x="2770" y="1306"/>
                  </a:moveTo>
                  <a:cubicBezTo>
                    <a:pt x="2020" y="1306"/>
                    <a:pt x="1401" y="1872"/>
                    <a:pt x="1316" y="2600"/>
                  </a:cubicBezTo>
                  <a:lnTo>
                    <a:pt x="974" y="2600"/>
                  </a:lnTo>
                  <a:cubicBezTo>
                    <a:pt x="1060" y="1684"/>
                    <a:pt x="1832" y="965"/>
                    <a:pt x="2770" y="965"/>
                  </a:cubicBezTo>
                  <a:cubicBezTo>
                    <a:pt x="3708" y="965"/>
                    <a:pt x="4481" y="1684"/>
                    <a:pt x="4567" y="2600"/>
                  </a:cubicBezTo>
                  <a:lnTo>
                    <a:pt x="4224" y="2600"/>
                  </a:lnTo>
                  <a:cubicBezTo>
                    <a:pt x="4139" y="1872"/>
                    <a:pt x="3520" y="1306"/>
                    <a:pt x="2770" y="1306"/>
                  </a:cubicBezTo>
                  <a:close/>
                </a:path>
              </a:pathLst>
            </a:custGeom>
            <a:solidFill>
              <a:schemeClr val="bg1"/>
            </a:solidFill>
            <a:ln>
              <a:noFill/>
            </a:ln>
          </p:spPr>
        </p:sp>
      </p:grpSp>
      <p:grpSp>
        <p:nvGrpSpPr>
          <p:cNvPr id="81" name="组合 80"/>
          <p:cNvGrpSpPr/>
          <p:nvPr/>
        </p:nvGrpSpPr>
        <p:grpSpPr bwMode="ltGray">
          <a:xfrm>
            <a:off x="485526" y="2520451"/>
            <a:ext cx="360000" cy="360000"/>
            <a:chOff x="485526" y="2520451"/>
            <a:chExt cx="360000" cy="360000"/>
          </a:xfrm>
        </p:grpSpPr>
        <p:sp>
          <p:nvSpPr>
            <p:cNvPr id="82" name="iṡ1ïdé">
              <a:extLst>
                <a:ext uri="{FF2B5EF4-FFF2-40B4-BE49-F238E27FC236}">
                  <a16:creationId xmlns:a16="http://schemas.microsoft.com/office/drawing/2014/main" xmlns="" id="{3FC487D0-A815-4107-8A36-7C156E98B5FA}"/>
                </a:ext>
              </a:extLst>
            </p:cNvPr>
            <p:cNvSpPr/>
            <p:nvPr/>
          </p:nvSpPr>
          <p:spPr bwMode="ltGray">
            <a:xfrm rot="10800000" flipV="1">
              <a:off x="485526" y="2520451"/>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83" name="road_358611"/>
            <p:cNvSpPr>
              <a:spLocks noChangeAspect="1"/>
            </p:cNvSpPr>
            <p:nvPr/>
          </p:nvSpPr>
          <p:spPr bwMode="ltGray">
            <a:xfrm>
              <a:off x="550326" y="2585425"/>
              <a:ext cx="230400" cy="230052"/>
            </a:xfrm>
            <a:custGeom>
              <a:avLst/>
              <a:gdLst>
                <a:gd name="connsiteX0" fmla="*/ 303775 w 607639"/>
                <a:gd name="connsiteY0" fmla="*/ 535874 h 606722"/>
                <a:gd name="connsiteX1" fmla="*/ 313945 w 607639"/>
                <a:gd name="connsiteY1" fmla="*/ 546012 h 606722"/>
                <a:gd name="connsiteX2" fmla="*/ 313945 w 607639"/>
                <a:gd name="connsiteY2" fmla="*/ 556150 h 606722"/>
                <a:gd name="connsiteX3" fmla="*/ 303775 w 607639"/>
                <a:gd name="connsiteY3" fmla="*/ 566288 h 606722"/>
                <a:gd name="connsiteX4" fmla="*/ 293693 w 607639"/>
                <a:gd name="connsiteY4" fmla="*/ 556150 h 606722"/>
                <a:gd name="connsiteX5" fmla="*/ 293693 w 607639"/>
                <a:gd name="connsiteY5" fmla="*/ 546012 h 606722"/>
                <a:gd name="connsiteX6" fmla="*/ 303775 w 607639"/>
                <a:gd name="connsiteY6" fmla="*/ 535874 h 606722"/>
                <a:gd name="connsiteX7" fmla="*/ 303775 w 607639"/>
                <a:gd name="connsiteY7" fmla="*/ 475259 h 606722"/>
                <a:gd name="connsiteX8" fmla="*/ 313945 w 607639"/>
                <a:gd name="connsiteY8" fmla="*/ 485318 h 606722"/>
                <a:gd name="connsiteX9" fmla="*/ 313945 w 607639"/>
                <a:gd name="connsiteY9" fmla="*/ 505615 h 606722"/>
                <a:gd name="connsiteX10" fmla="*/ 303775 w 607639"/>
                <a:gd name="connsiteY10" fmla="*/ 515764 h 606722"/>
                <a:gd name="connsiteX11" fmla="*/ 293693 w 607639"/>
                <a:gd name="connsiteY11" fmla="*/ 505615 h 606722"/>
                <a:gd name="connsiteX12" fmla="*/ 293693 w 607639"/>
                <a:gd name="connsiteY12" fmla="*/ 485318 h 606722"/>
                <a:gd name="connsiteX13" fmla="*/ 303775 w 607639"/>
                <a:gd name="connsiteY13" fmla="*/ 475259 h 606722"/>
                <a:gd name="connsiteX14" fmla="*/ 269526 w 607639"/>
                <a:gd name="connsiteY14" fmla="*/ 419842 h 606722"/>
                <a:gd name="connsiteX15" fmla="*/ 303879 w 607639"/>
                <a:gd name="connsiteY15" fmla="*/ 424733 h 606722"/>
                <a:gd name="connsiteX16" fmla="*/ 306638 w 607639"/>
                <a:gd name="connsiteY16" fmla="*/ 424644 h 606722"/>
                <a:gd name="connsiteX17" fmla="*/ 316961 w 607639"/>
                <a:gd name="connsiteY17" fmla="*/ 434602 h 606722"/>
                <a:gd name="connsiteX18" fmla="*/ 307083 w 607639"/>
                <a:gd name="connsiteY18" fmla="*/ 444916 h 606722"/>
                <a:gd name="connsiteX19" fmla="*/ 303879 w 607639"/>
                <a:gd name="connsiteY19" fmla="*/ 444916 h 606722"/>
                <a:gd name="connsiteX20" fmla="*/ 263831 w 607639"/>
                <a:gd name="connsiteY20" fmla="*/ 439226 h 606722"/>
                <a:gd name="connsiteX21" fmla="*/ 256978 w 607639"/>
                <a:gd name="connsiteY21" fmla="*/ 426689 h 606722"/>
                <a:gd name="connsiteX22" fmla="*/ 269526 w 607639"/>
                <a:gd name="connsiteY22" fmla="*/ 419842 h 606722"/>
                <a:gd name="connsiteX23" fmla="*/ 405062 w 607639"/>
                <a:gd name="connsiteY23" fmla="*/ 387999 h 606722"/>
                <a:gd name="connsiteX24" fmla="*/ 405240 w 607639"/>
                <a:gd name="connsiteY24" fmla="*/ 402307 h 606722"/>
                <a:gd name="connsiteX25" fmla="*/ 370249 w 607639"/>
                <a:gd name="connsiteY25" fmla="*/ 428437 h 606722"/>
                <a:gd name="connsiteX26" fmla="*/ 356627 w 607639"/>
                <a:gd name="connsiteY26" fmla="*/ 424171 h 606722"/>
                <a:gd name="connsiteX27" fmla="*/ 360812 w 607639"/>
                <a:gd name="connsiteY27" fmla="*/ 410573 h 606722"/>
                <a:gd name="connsiteX28" fmla="*/ 390727 w 607639"/>
                <a:gd name="connsiteY28" fmla="*/ 388176 h 606722"/>
                <a:gd name="connsiteX29" fmla="*/ 405062 w 607639"/>
                <a:gd name="connsiteY29" fmla="*/ 387999 h 606722"/>
                <a:gd name="connsiteX30" fmla="*/ 183985 w 607639"/>
                <a:gd name="connsiteY30" fmla="*/ 358809 h 606722"/>
                <a:gd name="connsiteX31" fmla="*/ 197775 w 607639"/>
                <a:gd name="connsiteY31" fmla="*/ 362718 h 606722"/>
                <a:gd name="connsiteX32" fmla="*/ 220905 w 607639"/>
                <a:gd name="connsiteY32" fmla="*/ 392035 h 606722"/>
                <a:gd name="connsiteX33" fmla="*/ 221350 w 607639"/>
                <a:gd name="connsiteY33" fmla="*/ 406338 h 606722"/>
                <a:gd name="connsiteX34" fmla="*/ 207027 w 607639"/>
                <a:gd name="connsiteY34" fmla="*/ 406871 h 606722"/>
                <a:gd name="connsiteX35" fmla="*/ 180160 w 607639"/>
                <a:gd name="connsiteY35" fmla="*/ 372579 h 606722"/>
                <a:gd name="connsiteX36" fmla="*/ 183985 w 607639"/>
                <a:gd name="connsiteY36" fmla="*/ 358809 h 606722"/>
                <a:gd name="connsiteX37" fmla="*/ 546859 w 607639"/>
                <a:gd name="connsiteY37" fmla="*/ 293270 h 606722"/>
                <a:gd name="connsiteX38" fmla="*/ 556997 w 607639"/>
                <a:gd name="connsiteY38" fmla="*/ 293270 h 606722"/>
                <a:gd name="connsiteX39" fmla="*/ 567135 w 607639"/>
                <a:gd name="connsiteY39" fmla="*/ 303317 h 606722"/>
                <a:gd name="connsiteX40" fmla="*/ 556997 w 607639"/>
                <a:gd name="connsiteY40" fmla="*/ 313452 h 606722"/>
                <a:gd name="connsiteX41" fmla="*/ 546859 w 607639"/>
                <a:gd name="connsiteY41" fmla="*/ 313452 h 606722"/>
                <a:gd name="connsiteX42" fmla="*/ 536721 w 607639"/>
                <a:gd name="connsiteY42" fmla="*/ 303317 h 606722"/>
                <a:gd name="connsiteX43" fmla="*/ 546859 w 607639"/>
                <a:gd name="connsiteY43" fmla="*/ 293270 h 606722"/>
                <a:gd name="connsiteX44" fmla="*/ 486024 w 607639"/>
                <a:gd name="connsiteY44" fmla="*/ 293270 h 606722"/>
                <a:gd name="connsiteX45" fmla="*/ 506321 w 607639"/>
                <a:gd name="connsiteY45" fmla="*/ 293270 h 606722"/>
                <a:gd name="connsiteX46" fmla="*/ 516469 w 607639"/>
                <a:gd name="connsiteY46" fmla="*/ 303317 h 606722"/>
                <a:gd name="connsiteX47" fmla="*/ 506321 w 607639"/>
                <a:gd name="connsiteY47" fmla="*/ 313452 h 606722"/>
                <a:gd name="connsiteX48" fmla="*/ 486024 w 607639"/>
                <a:gd name="connsiteY48" fmla="*/ 313452 h 606722"/>
                <a:gd name="connsiteX49" fmla="*/ 475964 w 607639"/>
                <a:gd name="connsiteY49" fmla="*/ 303317 h 606722"/>
                <a:gd name="connsiteX50" fmla="*/ 486024 w 607639"/>
                <a:gd name="connsiteY50" fmla="*/ 293270 h 606722"/>
                <a:gd name="connsiteX51" fmla="*/ 101302 w 607639"/>
                <a:gd name="connsiteY51" fmla="*/ 293270 h 606722"/>
                <a:gd name="connsiteX52" fmla="*/ 121474 w 607639"/>
                <a:gd name="connsiteY52" fmla="*/ 293270 h 606722"/>
                <a:gd name="connsiteX53" fmla="*/ 131605 w 607639"/>
                <a:gd name="connsiteY53" fmla="*/ 303317 h 606722"/>
                <a:gd name="connsiteX54" fmla="*/ 121474 w 607639"/>
                <a:gd name="connsiteY54" fmla="*/ 313452 h 606722"/>
                <a:gd name="connsiteX55" fmla="*/ 101302 w 607639"/>
                <a:gd name="connsiteY55" fmla="*/ 313452 h 606722"/>
                <a:gd name="connsiteX56" fmla="*/ 91171 w 607639"/>
                <a:gd name="connsiteY56" fmla="*/ 303317 h 606722"/>
                <a:gd name="connsiteX57" fmla="*/ 101302 w 607639"/>
                <a:gd name="connsiteY57" fmla="*/ 293270 h 606722"/>
                <a:gd name="connsiteX58" fmla="*/ 50649 w 607639"/>
                <a:gd name="connsiteY58" fmla="*/ 293270 h 606722"/>
                <a:gd name="connsiteX59" fmla="*/ 60793 w 607639"/>
                <a:gd name="connsiteY59" fmla="*/ 293270 h 606722"/>
                <a:gd name="connsiteX60" fmla="*/ 70848 w 607639"/>
                <a:gd name="connsiteY60" fmla="*/ 303317 h 606722"/>
                <a:gd name="connsiteX61" fmla="*/ 60793 w 607639"/>
                <a:gd name="connsiteY61" fmla="*/ 313452 h 606722"/>
                <a:gd name="connsiteX62" fmla="*/ 50649 w 607639"/>
                <a:gd name="connsiteY62" fmla="*/ 313452 h 606722"/>
                <a:gd name="connsiteX63" fmla="*/ 40505 w 607639"/>
                <a:gd name="connsiteY63" fmla="*/ 303317 h 606722"/>
                <a:gd name="connsiteX64" fmla="*/ 50649 w 607639"/>
                <a:gd name="connsiteY64" fmla="*/ 293270 h 606722"/>
                <a:gd name="connsiteX65" fmla="*/ 433988 w 607639"/>
                <a:gd name="connsiteY65" fmla="*/ 281313 h 606722"/>
                <a:gd name="connsiteX66" fmla="*/ 445017 w 607639"/>
                <a:gd name="connsiteY66" fmla="*/ 290459 h 606722"/>
                <a:gd name="connsiteX67" fmla="*/ 445551 w 607639"/>
                <a:gd name="connsiteY67" fmla="*/ 303158 h 606722"/>
                <a:gd name="connsiteX68" fmla="*/ 445551 w 607639"/>
                <a:gd name="connsiteY68" fmla="*/ 303247 h 606722"/>
                <a:gd name="connsiteX69" fmla="*/ 445551 w 607639"/>
                <a:gd name="connsiteY69" fmla="*/ 303335 h 606722"/>
                <a:gd name="connsiteX70" fmla="*/ 438880 w 607639"/>
                <a:gd name="connsiteY70" fmla="*/ 346404 h 606722"/>
                <a:gd name="connsiteX71" fmla="*/ 426161 w 607639"/>
                <a:gd name="connsiteY71" fmla="*/ 352975 h 606722"/>
                <a:gd name="connsiteX72" fmla="*/ 419579 w 607639"/>
                <a:gd name="connsiteY72" fmla="*/ 340276 h 606722"/>
                <a:gd name="connsiteX73" fmla="*/ 425361 w 607639"/>
                <a:gd name="connsiteY73" fmla="*/ 303335 h 606722"/>
                <a:gd name="connsiteX74" fmla="*/ 425361 w 607639"/>
                <a:gd name="connsiteY74" fmla="*/ 303247 h 606722"/>
                <a:gd name="connsiteX75" fmla="*/ 425361 w 607639"/>
                <a:gd name="connsiteY75" fmla="*/ 303158 h 606722"/>
                <a:gd name="connsiteX76" fmla="*/ 424827 w 607639"/>
                <a:gd name="connsiteY76" fmla="*/ 292235 h 606722"/>
                <a:gd name="connsiteX77" fmla="*/ 433988 w 607639"/>
                <a:gd name="connsiteY77" fmla="*/ 281313 h 606722"/>
                <a:gd name="connsiteX78" fmla="*/ 179283 w 607639"/>
                <a:gd name="connsiteY78" fmla="*/ 259338 h 606722"/>
                <a:gd name="connsiteX79" fmla="*/ 186492 w 607639"/>
                <a:gd name="connsiteY79" fmla="*/ 271776 h 606722"/>
                <a:gd name="connsiteX80" fmla="*/ 182309 w 607639"/>
                <a:gd name="connsiteY80" fmla="*/ 303404 h 606722"/>
                <a:gd name="connsiteX81" fmla="*/ 182398 w 607639"/>
                <a:gd name="connsiteY81" fmla="*/ 308912 h 606722"/>
                <a:gd name="connsiteX82" fmla="*/ 172787 w 607639"/>
                <a:gd name="connsiteY82" fmla="*/ 319484 h 606722"/>
                <a:gd name="connsiteX83" fmla="*/ 162196 w 607639"/>
                <a:gd name="connsiteY83" fmla="*/ 309801 h 606722"/>
                <a:gd name="connsiteX84" fmla="*/ 162018 w 607639"/>
                <a:gd name="connsiteY84" fmla="*/ 303493 h 606722"/>
                <a:gd name="connsiteX85" fmla="*/ 166913 w 607639"/>
                <a:gd name="connsiteY85" fmla="*/ 266446 h 606722"/>
                <a:gd name="connsiteX86" fmla="*/ 179283 w 607639"/>
                <a:gd name="connsiteY86" fmla="*/ 259338 h 606722"/>
                <a:gd name="connsiteX87" fmla="*/ 303750 w 607639"/>
                <a:gd name="connsiteY87" fmla="*/ 232592 h 606722"/>
                <a:gd name="connsiteX88" fmla="*/ 232906 w 607639"/>
                <a:gd name="connsiteY88" fmla="*/ 303326 h 606722"/>
                <a:gd name="connsiteX89" fmla="*/ 303750 w 607639"/>
                <a:gd name="connsiteY89" fmla="*/ 374148 h 606722"/>
                <a:gd name="connsiteX90" fmla="*/ 374682 w 607639"/>
                <a:gd name="connsiteY90" fmla="*/ 303326 h 606722"/>
                <a:gd name="connsiteX91" fmla="*/ 303750 w 607639"/>
                <a:gd name="connsiteY91" fmla="*/ 232592 h 606722"/>
                <a:gd name="connsiteX92" fmla="*/ 303750 w 607639"/>
                <a:gd name="connsiteY92" fmla="*/ 212332 h 606722"/>
                <a:gd name="connsiteX93" fmla="*/ 394885 w 607639"/>
                <a:gd name="connsiteY93" fmla="*/ 303326 h 606722"/>
                <a:gd name="connsiteX94" fmla="*/ 303750 w 607639"/>
                <a:gd name="connsiteY94" fmla="*/ 394320 h 606722"/>
                <a:gd name="connsiteX95" fmla="*/ 212614 w 607639"/>
                <a:gd name="connsiteY95" fmla="*/ 303326 h 606722"/>
                <a:gd name="connsiteX96" fmla="*/ 303750 w 607639"/>
                <a:gd name="connsiteY96" fmla="*/ 212332 h 606722"/>
                <a:gd name="connsiteX97" fmla="*/ 395703 w 607639"/>
                <a:gd name="connsiteY97" fmla="*/ 195586 h 606722"/>
                <a:gd name="connsiteX98" fmla="*/ 424194 w 607639"/>
                <a:gd name="connsiteY98" fmla="*/ 228593 h 606722"/>
                <a:gd name="connsiteX99" fmla="*/ 420989 w 607639"/>
                <a:gd name="connsiteY99" fmla="*/ 242472 h 606722"/>
                <a:gd name="connsiteX100" fmla="*/ 407010 w 607639"/>
                <a:gd name="connsiteY100" fmla="*/ 239269 h 606722"/>
                <a:gd name="connsiteX101" fmla="*/ 382615 w 607639"/>
                <a:gd name="connsiteY101" fmla="*/ 210977 h 606722"/>
                <a:gd name="connsiteX102" fmla="*/ 381458 w 607639"/>
                <a:gd name="connsiteY102" fmla="*/ 196653 h 606722"/>
                <a:gd name="connsiteX103" fmla="*/ 395703 w 607639"/>
                <a:gd name="connsiteY103" fmla="*/ 195586 h 606722"/>
                <a:gd name="connsiteX104" fmla="*/ 231655 w 607639"/>
                <a:gd name="connsiteY104" fmla="*/ 181446 h 606722"/>
                <a:gd name="connsiteX105" fmla="*/ 245542 w 607639"/>
                <a:gd name="connsiteY105" fmla="*/ 185003 h 606722"/>
                <a:gd name="connsiteX106" fmla="*/ 241982 w 607639"/>
                <a:gd name="connsiteY106" fmla="*/ 198874 h 606722"/>
                <a:gd name="connsiteX107" fmla="*/ 213050 w 607639"/>
                <a:gd name="connsiteY107" fmla="*/ 222615 h 606722"/>
                <a:gd name="connsiteX108" fmla="*/ 198807 w 607639"/>
                <a:gd name="connsiteY108" fmla="*/ 223415 h 606722"/>
                <a:gd name="connsiteX109" fmla="*/ 197917 w 607639"/>
                <a:gd name="connsiteY109" fmla="*/ 209100 h 606722"/>
                <a:gd name="connsiteX110" fmla="*/ 231655 w 607639"/>
                <a:gd name="connsiteY110" fmla="*/ 181446 h 606722"/>
                <a:gd name="connsiteX111" fmla="*/ 303703 w 607639"/>
                <a:gd name="connsiteY111" fmla="*/ 161736 h 606722"/>
                <a:gd name="connsiteX112" fmla="*/ 337599 w 607639"/>
                <a:gd name="connsiteY112" fmla="*/ 165822 h 606722"/>
                <a:gd name="connsiteX113" fmla="*/ 345072 w 607639"/>
                <a:gd name="connsiteY113" fmla="*/ 178081 h 606722"/>
                <a:gd name="connsiteX114" fmla="*/ 332794 w 607639"/>
                <a:gd name="connsiteY114" fmla="*/ 185455 h 606722"/>
                <a:gd name="connsiteX115" fmla="*/ 303703 w 607639"/>
                <a:gd name="connsiteY115" fmla="*/ 181990 h 606722"/>
                <a:gd name="connsiteX116" fmla="*/ 295518 w 607639"/>
                <a:gd name="connsiteY116" fmla="*/ 182257 h 606722"/>
                <a:gd name="connsiteX117" fmla="*/ 284664 w 607639"/>
                <a:gd name="connsiteY117" fmla="*/ 172840 h 606722"/>
                <a:gd name="connsiteX118" fmla="*/ 294094 w 607639"/>
                <a:gd name="connsiteY118" fmla="*/ 162091 h 606722"/>
                <a:gd name="connsiteX119" fmla="*/ 303703 w 607639"/>
                <a:gd name="connsiteY119" fmla="*/ 161736 h 606722"/>
                <a:gd name="connsiteX120" fmla="*/ 303775 w 607639"/>
                <a:gd name="connsiteY120" fmla="*/ 91029 h 606722"/>
                <a:gd name="connsiteX121" fmla="*/ 313945 w 607639"/>
                <a:gd name="connsiteY121" fmla="*/ 101160 h 606722"/>
                <a:gd name="connsiteX122" fmla="*/ 313945 w 607639"/>
                <a:gd name="connsiteY122" fmla="*/ 121332 h 606722"/>
                <a:gd name="connsiteX123" fmla="*/ 303775 w 607639"/>
                <a:gd name="connsiteY123" fmla="*/ 131463 h 606722"/>
                <a:gd name="connsiteX124" fmla="*/ 293693 w 607639"/>
                <a:gd name="connsiteY124" fmla="*/ 121332 h 606722"/>
                <a:gd name="connsiteX125" fmla="*/ 293693 w 607639"/>
                <a:gd name="connsiteY125" fmla="*/ 101160 h 606722"/>
                <a:gd name="connsiteX126" fmla="*/ 303775 w 607639"/>
                <a:gd name="connsiteY126" fmla="*/ 91029 h 606722"/>
                <a:gd name="connsiteX127" fmla="*/ 303775 w 607639"/>
                <a:gd name="connsiteY127" fmla="*/ 40434 h 606722"/>
                <a:gd name="connsiteX128" fmla="*/ 313945 w 607639"/>
                <a:gd name="connsiteY128" fmla="*/ 50578 h 606722"/>
                <a:gd name="connsiteX129" fmla="*/ 313945 w 607639"/>
                <a:gd name="connsiteY129" fmla="*/ 60722 h 606722"/>
                <a:gd name="connsiteX130" fmla="*/ 303775 w 607639"/>
                <a:gd name="connsiteY130" fmla="*/ 70777 h 606722"/>
                <a:gd name="connsiteX131" fmla="*/ 293693 w 607639"/>
                <a:gd name="connsiteY131" fmla="*/ 60722 h 606722"/>
                <a:gd name="connsiteX132" fmla="*/ 293693 w 607639"/>
                <a:gd name="connsiteY132" fmla="*/ 50578 h 606722"/>
                <a:gd name="connsiteX133" fmla="*/ 303775 w 607639"/>
                <a:gd name="connsiteY133" fmla="*/ 40434 h 606722"/>
                <a:gd name="connsiteX134" fmla="*/ 243074 w 607639"/>
                <a:gd name="connsiteY134" fmla="*/ 20263 h 606722"/>
                <a:gd name="connsiteX135" fmla="*/ 243074 w 607639"/>
                <a:gd name="connsiteY135" fmla="*/ 142282 h 606722"/>
                <a:gd name="connsiteX136" fmla="*/ 236843 w 607639"/>
                <a:gd name="connsiteY136" fmla="*/ 144949 h 606722"/>
                <a:gd name="connsiteX137" fmla="*/ 145168 w 607639"/>
                <a:gd name="connsiteY137" fmla="*/ 236486 h 606722"/>
                <a:gd name="connsiteX138" fmla="*/ 142498 w 607639"/>
                <a:gd name="connsiteY138" fmla="*/ 242707 h 606722"/>
                <a:gd name="connsiteX139" fmla="*/ 20293 w 607639"/>
                <a:gd name="connsiteY139" fmla="*/ 242707 h 606722"/>
                <a:gd name="connsiteX140" fmla="*/ 20293 w 607639"/>
                <a:gd name="connsiteY140" fmla="*/ 364015 h 606722"/>
                <a:gd name="connsiteX141" fmla="*/ 142498 w 607639"/>
                <a:gd name="connsiteY141" fmla="*/ 364015 h 606722"/>
                <a:gd name="connsiteX142" fmla="*/ 145168 w 607639"/>
                <a:gd name="connsiteY142" fmla="*/ 370148 h 606722"/>
                <a:gd name="connsiteX143" fmla="*/ 236843 w 607639"/>
                <a:gd name="connsiteY143" fmla="*/ 461773 h 606722"/>
                <a:gd name="connsiteX144" fmla="*/ 243074 w 607639"/>
                <a:gd name="connsiteY144" fmla="*/ 464351 h 606722"/>
                <a:gd name="connsiteX145" fmla="*/ 243074 w 607639"/>
                <a:gd name="connsiteY145" fmla="*/ 586459 h 606722"/>
                <a:gd name="connsiteX146" fmla="*/ 364566 w 607639"/>
                <a:gd name="connsiteY146" fmla="*/ 586459 h 606722"/>
                <a:gd name="connsiteX147" fmla="*/ 364566 w 607639"/>
                <a:gd name="connsiteY147" fmla="*/ 464351 h 606722"/>
                <a:gd name="connsiteX148" fmla="*/ 370707 w 607639"/>
                <a:gd name="connsiteY148" fmla="*/ 461773 h 606722"/>
                <a:gd name="connsiteX149" fmla="*/ 462472 w 607639"/>
                <a:gd name="connsiteY149" fmla="*/ 370148 h 606722"/>
                <a:gd name="connsiteX150" fmla="*/ 465053 w 607639"/>
                <a:gd name="connsiteY150" fmla="*/ 364015 h 606722"/>
                <a:gd name="connsiteX151" fmla="*/ 587346 w 607639"/>
                <a:gd name="connsiteY151" fmla="*/ 364015 h 606722"/>
                <a:gd name="connsiteX152" fmla="*/ 587346 w 607639"/>
                <a:gd name="connsiteY152" fmla="*/ 242707 h 606722"/>
                <a:gd name="connsiteX153" fmla="*/ 465053 w 607639"/>
                <a:gd name="connsiteY153" fmla="*/ 242707 h 606722"/>
                <a:gd name="connsiteX154" fmla="*/ 462472 w 607639"/>
                <a:gd name="connsiteY154" fmla="*/ 236486 h 606722"/>
                <a:gd name="connsiteX155" fmla="*/ 370796 w 607639"/>
                <a:gd name="connsiteY155" fmla="*/ 144949 h 606722"/>
                <a:gd name="connsiteX156" fmla="*/ 364566 w 607639"/>
                <a:gd name="connsiteY156" fmla="*/ 142282 h 606722"/>
                <a:gd name="connsiteX157" fmla="*/ 364566 w 607639"/>
                <a:gd name="connsiteY157" fmla="*/ 20263 h 606722"/>
                <a:gd name="connsiteX158" fmla="*/ 222780 w 607639"/>
                <a:gd name="connsiteY158" fmla="*/ 0 h 606722"/>
                <a:gd name="connsiteX159" fmla="*/ 384859 w 607639"/>
                <a:gd name="connsiteY159" fmla="*/ 0 h 606722"/>
                <a:gd name="connsiteX160" fmla="*/ 384859 w 607639"/>
                <a:gd name="connsiteY160" fmla="*/ 129041 h 606722"/>
                <a:gd name="connsiteX161" fmla="*/ 478403 w 607639"/>
                <a:gd name="connsiteY161" fmla="*/ 222444 h 606722"/>
                <a:gd name="connsiteX162" fmla="*/ 607639 w 607639"/>
                <a:gd name="connsiteY162" fmla="*/ 222444 h 606722"/>
                <a:gd name="connsiteX163" fmla="*/ 607639 w 607639"/>
                <a:gd name="connsiteY163" fmla="*/ 384278 h 606722"/>
                <a:gd name="connsiteX164" fmla="*/ 478403 w 607639"/>
                <a:gd name="connsiteY164" fmla="*/ 384278 h 606722"/>
                <a:gd name="connsiteX165" fmla="*/ 384859 w 607639"/>
                <a:gd name="connsiteY165" fmla="*/ 477681 h 606722"/>
                <a:gd name="connsiteX166" fmla="*/ 384859 w 607639"/>
                <a:gd name="connsiteY166" fmla="*/ 606722 h 606722"/>
                <a:gd name="connsiteX167" fmla="*/ 222780 w 607639"/>
                <a:gd name="connsiteY167" fmla="*/ 606722 h 606722"/>
                <a:gd name="connsiteX168" fmla="*/ 222780 w 607639"/>
                <a:gd name="connsiteY168" fmla="*/ 477681 h 606722"/>
                <a:gd name="connsiteX169" fmla="*/ 129236 w 607639"/>
                <a:gd name="connsiteY169" fmla="*/ 384278 h 606722"/>
                <a:gd name="connsiteX170" fmla="*/ 0 w 607639"/>
                <a:gd name="connsiteY170" fmla="*/ 384278 h 606722"/>
                <a:gd name="connsiteX171" fmla="*/ 0 w 607639"/>
                <a:gd name="connsiteY171" fmla="*/ 222444 h 606722"/>
                <a:gd name="connsiteX172" fmla="*/ 129236 w 607639"/>
                <a:gd name="connsiteY172" fmla="*/ 222444 h 606722"/>
                <a:gd name="connsiteX173" fmla="*/ 222780 w 607639"/>
                <a:gd name="connsiteY173" fmla="*/ 129041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607639" h="606722">
                  <a:moveTo>
                    <a:pt x="303775" y="535874"/>
                  </a:moveTo>
                  <a:cubicBezTo>
                    <a:pt x="309395" y="535874"/>
                    <a:pt x="313945" y="540409"/>
                    <a:pt x="313945" y="546012"/>
                  </a:cubicBezTo>
                  <a:lnTo>
                    <a:pt x="313945" y="556150"/>
                  </a:lnTo>
                  <a:cubicBezTo>
                    <a:pt x="313945" y="561753"/>
                    <a:pt x="309395" y="566288"/>
                    <a:pt x="303775" y="566288"/>
                  </a:cubicBezTo>
                  <a:cubicBezTo>
                    <a:pt x="298154" y="566288"/>
                    <a:pt x="293693" y="561753"/>
                    <a:pt x="293693" y="556150"/>
                  </a:cubicBezTo>
                  <a:lnTo>
                    <a:pt x="293693" y="546012"/>
                  </a:lnTo>
                  <a:cubicBezTo>
                    <a:pt x="293693" y="540409"/>
                    <a:pt x="298154" y="535874"/>
                    <a:pt x="303775" y="535874"/>
                  </a:cubicBezTo>
                  <a:close/>
                  <a:moveTo>
                    <a:pt x="303775" y="475259"/>
                  </a:moveTo>
                  <a:cubicBezTo>
                    <a:pt x="309395" y="475259"/>
                    <a:pt x="313945" y="479710"/>
                    <a:pt x="313945" y="485318"/>
                  </a:cubicBezTo>
                  <a:lnTo>
                    <a:pt x="313945" y="505615"/>
                  </a:lnTo>
                  <a:cubicBezTo>
                    <a:pt x="313945" y="511224"/>
                    <a:pt x="309395" y="515764"/>
                    <a:pt x="303775" y="515764"/>
                  </a:cubicBezTo>
                  <a:cubicBezTo>
                    <a:pt x="298154" y="515764"/>
                    <a:pt x="293693" y="511224"/>
                    <a:pt x="293693" y="505615"/>
                  </a:cubicBezTo>
                  <a:lnTo>
                    <a:pt x="293693" y="485318"/>
                  </a:lnTo>
                  <a:cubicBezTo>
                    <a:pt x="293693" y="479710"/>
                    <a:pt x="298154" y="475259"/>
                    <a:pt x="303775" y="475259"/>
                  </a:cubicBezTo>
                  <a:close/>
                  <a:moveTo>
                    <a:pt x="269526" y="419842"/>
                  </a:moveTo>
                  <a:cubicBezTo>
                    <a:pt x="280562" y="423043"/>
                    <a:pt x="292042" y="424733"/>
                    <a:pt x="303879" y="424733"/>
                  </a:cubicBezTo>
                  <a:cubicBezTo>
                    <a:pt x="304769" y="424733"/>
                    <a:pt x="305659" y="424733"/>
                    <a:pt x="306638" y="424644"/>
                  </a:cubicBezTo>
                  <a:cubicBezTo>
                    <a:pt x="312155" y="424555"/>
                    <a:pt x="316783" y="429001"/>
                    <a:pt x="316961" y="434602"/>
                  </a:cubicBezTo>
                  <a:cubicBezTo>
                    <a:pt x="317050" y="440115"/>
                    <a:pt x="312689" y="444738"/>
                    <a:pt x="307083" y="444916"/>
                  </a:cubicBezTo>
                  <a:cubicBezTo>
                    <a:pt x="306015" y="444916"/>
                    <a:pt x="304947" y="444916"/>
                    <a:pt x="303879" y="444916"/>
                  </a:cubicBezTo>
                  <a:cubicBezTo>
                    <a:pt x="290173" y="444916"/>
                    <a:pt x="276735" y="442960"/>
                    <a:pt x="263831" y="439226"/>
                  </a:cubicBezTo>
                  <a:cubicBezTo>
                    <a:pt x="258402" y="437625"/>
                    <a:pt x="255376" y="432024"/>
                    <a:pt x="256978" y="426689"/>
                  </a:cubicBezTo>
                  <a:cubicBezTo>
                    <a:pt x="258491" y="421265"/>
                    <a:pt x="264187" y="418242"/>
                    <a:pt x="269526" y="419842"/>
                  </a:cubicBezTo>
                  <a:close/>
                  <a:moveTo>
                    <a:pt x="405062" y="387999"/>
                  </a:moveTo>
                  <a:cubicBezTo>
                    <a:pt x="409068" y="391909"/>
                    <a:pt x="409068" y="398308"/>
                    <a:pt x="405240" y="402307"/>
                  </a:cubicBezTo>
                  <a:cubicBezTo>
                    <a:pt x="395001" y="412706"/>
                    <a:pt x="383159" y="421504"/>
                    <a:pt x="370249" y="428437"/>
                  </a:cubicBezTo>
                  <a:cubicBezTo>
                    <a:pt x="365352" y="431014"/>
                    <a:pt x="359209" y="429148"/>
                    <a:pt x="356627" y="424171"/>
                  </a:cubicBezTo>
                  <a:cubicBezTo>
                    <a:pt x="353956" y="419283"/>
                    <a:pt x="355826" y="413150"/>
                    <a:pt x="360812" y="410573"/>
                  </a:cubicBezTo>
                  <a:cubicBezTo>
                    <a:pt x="371852" y="404618"/>
                    <a:pt x="381913" y="397064"/>
                    <a:pt x="390727" y="388176"/>
                  </a:cubicBezTo>
                  <a:cubicBezTo>
                    <a:pt x="394645" y="384177"/>
                    <a:pt x="401055" y="384088"/>
                    <a:pt x="405062" y="387999"/>
                  </a:cubicBezTo>
                  <a:close/>
                  <a:moveTo>
                    <a:pt x="183985" y="358809"/>
                  </a:moveTo>
                  <a:cubicBezTo>
                    <a:pt x="188878" y="356144"/>
                    <a:pt x="195017" y="357832"/>
                    <a:pt x="197775" y="362718"/>
                  </a:cubicBezTo>
                  <a:cubicBezTo>
                    <a:pt x="203913" y="373645"/>
                    <a:pt x="211742" y="383506"/>
                    <a:pt x="220905" y="392035"/>
                  </a:cubicBezTo>
                  <a:cubicBezTo>
                    <a:pt x="224997" y="395855"/>
                    <a:pt x="225175" y="402251"/>
                    <a:pt x="221350" y="406338"/>
                  </a:cubicBezTo>
                  <a:cubicBezTo>
                    <a:pt x="217524" y="410424"/>
                    <a:pt x="211119" y="410691"/>
                    <a:pt x="207027" y="406871"/>
                  </a:cubicBezTo>
                  <a:cubicBezTo>
                    <a:pt x="196351" y="396921"/>
                    <a:pt x="187277" y="385372"/>
                    <a:pt x="180160" y="372579"/>
                  </a:cubicBezTo>
                  <a:cubicBezTo>
                    <a:pt x="177402" y="367782"/>
                    <a:pt x="179092" y="361563"/>
                    <a:pt x="183985" y="358809"/>
                  </a:cubicBezTo>
                  <a:close/>
                  <a:moveTo>
                    <a:pt x="546859" y="293270"/>
                  </a:moveTo>
                  <a:lnTo>
                    <a:pt x="556997" y="293270"/>
                  </a:lnTo>
                  <a:cubicBezTo>
                    <a:pt x="562600" y="293270"/>
                    <a:pt x="567135" y="297715"/>
                    <a:pt x="567135" y="303317"/>
                  </a:cubicBezTo>
                  <a:cubicBezTo>
                    <a:pt x="567135" y="308918"/>
                    <a:pt x="562600" y="313452"/>
                    <a:pt x="556997" y="313452"/>
                  </a:cubicBezTo>
                  <a:lnTo>
                    <a:pt x="546859" y="313452"/>
                  </a:lnTo>
                  <a:cubicBezTo>
                    <a:pt x="541257" y="313452"/>
                    <a:pt x="536721" y="308918"/>
                    <a:pt x="536721" y="303317"/>
                  </a:cubicBezTo>
                  <a:cubicBezTo>
                    <a:pt x="536721" y="297804"/>
                    <a:pt x="541257" y="293270"/>
                    <a:pt x="546859" y="293270"/>
                  </a:cubicBezTo>
                  <a:close/>
                  <a:moveTo>
                    <a:pt x="486024" y="293270"/>
                  </a:moveTo>
                  <a:lnTo>
                    <a:pt x="506321" y="293270"/>
                  </a:lnTo>
                  <a:cubicBezTo>
                    <a:pt x="511929" y="293270"/>
                    <a:pt x="516469" y="297715"/>
                    <a:pt x="516469" y="303317"/>
                  </a:cubicBezTo>
                  <a:cubicBezTo>
                    <a:pt x="516469" y="308918"/>
                    <a:pt x="511929" y="313452"/>
                    <a:pt x="506321" y="313452"/>
                  </a:cubicBezTo>
                  <a:lnTo>
                    <a:pt x="486024" y="313452"/>
                  </a:lnTo>
                  <a:cubicBezTo>
                    <a:pt x="480415" y="313452"/>
                    <a:pt x="475964" y="308918"/>
                    <a:pt x="475964" y="303317"/>
                  </a:cubicBezTo>
                  <a:cubicBezTo>
                    <a:pt x="475964" y="297804"/>
                    <a:pt x="480415" y="293270"/>
                    <a:pt x="486024" y="293270"/>
                  </a:cubicBezTo>
                  <a:close/>
                  <a:moveTo>
                    <a:pt x="101302" y="293270"/>
                  </a:moveTo>
                  <a:lnTo>
                    <a:pt x="121474" y="293270"/>
                  </a:lnTo>
                  <a:cubicBezTo>
                    <a:pt x="127073" y="293270"/>
                    <a:pt x="131605" y="297715"/>
                    <a:pt x="131605" y="303317"/>
                  </a:cubicBezTo>
                  <a:cubicBezTo>
                    <a:pt x="131605" y="308918"/>
                    <a:pt x="127073" y="313452"/>
                    <a:pt x="121474" y="313452"/>
                  </a:cubicBezTo>
                  <a:lnTo>
                    <a:pt x="101302" y="313452"/>
                  </a:lnTo>
                  <a:cubicBezTo>
                    <a:pt x="95703" y="313452"/>
                    <a:pt x="91171" y="308918"/>
                    <a:pt x="91171" y="303317"/>
                  </a:cubicBezTo>
                  <a:cubicBezTo>
                    <a:pt x="91171" y="297804"/>
                    <a:pt x="95703" y="293270"/>
                    <a:pt x="101302" y="293270"/>
                  </a:cubicBezTo>
                  <a:close/>
                  <a:moveTo>
                    <a:pt x="50649" y="293270"/>
                  </a:moveTo>
                  <a:lnTo>
                    <a:pt x="60793" y="293270"/>
                  </a:lnTo>
                  <a:cubicBezTo>
                    <a:pt x="66399" y="293270"/>
                    <a:pt x="70848" y="297715"/>
                    <a:pt x="70848" y="303317"/>
                  </a:cubicBezTo>
                  <a:cubicBezTo>
                    <a:pt x="70848" y="308918"/>
                    <a:pt x="66399" y="313452"/>
                    <a:pt x="60793" y="313452"/>
                  </a:cubicBezTo>
                  <a:lnTo>
                    <a:pt x="50649" y="313452"/>
                  </a:lnTo>
                  <a:cubicBezTo>
                    <a:pt x="45043" y="313452"/>
                    <a:pt x="40505" y="308918"/>
                    <a:pt x="40505" y="303317"/>
                  </a:cubicBezTo>
                  <a:cubicBezTo>
                    <a:pt x="40505" y="297804"/>
                    <a:pt x="45043" y="293270"/>
                    <a:pt x="50649" y="293270"/>
                  </a:cubicBezTo>
                  <a:close/>
                  <a:moveTo>
                    <a:pt x="433988" y="281313"/>
                  </a:moveTo>
                  <a:cubicBezTo>
                    <a:pt x="439592" y="280780"/>
                    <a:pt x="444484" y="284865"/>
                    <a:pt x="445017" y="290459"/>
                  </a:cubicBezTo>
                  <a:cubicBezTo>
                    <a:pt x="445373" y="294633"/>
                    <a:pt x="445551" y="298895"/>
                    <a:pt x="445551" y="303158"/>
                  </a:cubicBezTo>
                  <a:cubicBezTo>
                    <a:pt x="445551" y="303158"/>
                    <a:pt x="445551" y="303247"/>
                    <a:pt x="445551" y="303247"/>
                  </a:cubicBezTo>
                  <a:cubicBezTo>
                    <a:pt x="445551" y="303247"/>
                    <a:pt x="445551" y="303335"/>
                    <a:pt x="445551" y="303335"/>
                  </a:cubicBezTo>
                  <a:cubicBezTo>
                    <a:pt x="445551" y="318076"/>
                    <a:pt x="443327" y="332551"/>
                    <a:pt x="438880" y="346404"/>
                  </a:cubicBezTo>
                  <a:cubicBezTo>
                    <a:pt x="437190" y="351732"/>
                    <a:pt x="431498" y="354662"/>
                    <a:pt x="426161" y="352975"/>
                  </a:cubicBezTo>
                  <a:cubicBezTo>
                    <a:pt x="420824" y="351199"/>
                    <a:pt x="417889" y="345516"/>
                    <a:pt x="419579" y="340276"/>
                  </a:cubicBezTo>
                  <a:cubicBezTo>
                    <a:pt x="423404" y="328466"/>
                    <a:pt x="425361" y="316034"/>
                    <a:pt x="425361" y="303335"/>
                  </a:cubicBezTo>
                  <a:cubicBezTo>
                    <a:pt x="425361" y="303335"/>
                    <a:pt x="425361" y="303335"/>
                    <a:pt x="425361" y="303247"/>
                  </a:cubicBezTo>
                  <a:cubicBezTo>
                    <a:pt x="425361" y="303247"/>
                    <a:pt x="425361" y="303247"/>
                    <a:pt x="425361" y="303158"/>
                  </a:cubicBezTo>
                  <a:cubicBezTo>
                    <a:pt x="425361" y="299517"/>
                    <a:pt x="425183" y="295876"/>
                    <a:pt x="424827" y="292235"/>
                  </a:cubicBezTo>
                  <a:cubicBezTo>
                    <a:pt x="424293" y="286730"/>
                    <a:pt x="428474" y="281846"/>
                    <a:pt x="433988" y="281313"/>
                  </a:cubicBezTo>
                  <a:close/>
                  <a:moveTo>
                    <a:pt x="179283" y="259338"/>
                  </a:moveTo>
                  <a:cubicBezTo>
                    <a:pt x="184712" y="260760"/>
                    <a:pt x="187916" y="266357"/>
                    <a:pt x="186492" y="271776"/>
                  </a:cubicBezTo>
                  <a:cubicBezTo>
                    <a:pt x="183733" y="281993"/>
                    <a:pt x="182309" y="292565"/>
                    <a:pt x="182309" y="303404"/>
                  </a:cubicBezTo>
                  <a:cubicBezTo>
                    <a:pt x="182309" y="305270"/>
                    <a:pt x="182309" y="307046"/>
                    <a:pt x="182398" y="308912"/>
                  </a:cubicBezTo>
                  <a:cubicBezTo>
                    <a:pt x="182665" y="314509"/>
                    <a:pt x="178393" y="319218"/>
                    <a:pt x="172787" y="319484"/>
                  </a:cubicBezTo>
                  <a:cubicBezTo>
                    <a:pt x="167180" y="319662"/>
                    <a:pt x="162463" y="315398"/>
                    <a:pt x="162196" y="309801"/>
                  </a:cubicBezTo>
                  <a:cubicBezTo>
                    <a:pt x="162107" y="307668"/>
                    <a:pt x="162018" y="305536"/>
                    <a:pt x="162018" y="303493"/>
                  </a:cubicBezTo>
                  <a:cubicBezTo>
                    <a:pt x="162018" y="290788"/>
                    <a:pt x="163709" y="278439"/>
                    <a:pt x="166913" y="266446"/>
                  </a:cubicBezTo>
                  <a:cubicBezTo>
                    <a:pt x="168337" y="261115"/>
                    <a:pt x="173944" y="257917"/>
                    <a:pt x="179283" y="259338"/>
                  </a:cubicBezTo>
                  <a:close/>
                  <a:moveTo>
                    <a:pt x="303750" y="232592"/>
                  </a:moveTo>
                  <a:cubicBezTo>
                    <a:pt x="264679" y="232592"/>
                    <a:pt x="232906" y="264316"/>
                    <a:pt x="232906" y="303326"/>
                  </a:cubicBezTo>
                  <a:cubicBezTo>
                    <a:pt x="232906" y="342425"/>
                    <a:pt x="264679" y="374148"/>
                    <a:pt x="303750" y="374148"/>
                  </a:cubicBezTo>
                  <a:cubicBezTo>
                    <a:pt x="342909" y="374148"/>
                    <a:pt x="374682" y="342425"/>
                    <a:pt x="374682" y="303326"/>
                  </a:cubicBezTo>
                  <a:cubicBezTo>
                    <a:pt x="374682" y="264316"/>
                    <a:pt x="342909" y="232592"/>
                    <a:pt x="303750" y="232592"/>
                  </a:cubicBezTo>
                  <a:close/>
                  <a:moveTo>
                    <a:pt x="303750" y="212332"/>
                  </a:moveTo>
                  <a:cubicBezTo>
                    <a:pt x="354123" y="212332"/>
                    <a:pt x="394885" y="253119"/>
                    <a:pt x="394885" y="303326"/>
                  </a:cubicBezTo>
                  <a:cubicBezTo>
                    <a:pt x="394885" y="353622"/>
                    <a:pt x="354123" y="394320"/>
                    <a:pt x="303750" y="394320"/>
                  </a:cubicBezTo>
                  <a:cubicBezTo>
                    <a:pt x="253465" y="394320"/>
                    <a:pt x="212614" y="353622"/>
                    <a:pt x="212614" y="303326"/>
                  </a:cubicBezTo>
                  <a:cubicBezTo>
                    <a:pt x="212614" y="253119"/>
                    <a:pt x="253465" y="212332"/>
                    <a:pt x="303750" y="212332"/>
                  </a:cubicBezTo>
                  <a:close/>
                  <a:moveTo>
                    <a:pt x="395703" y="195586"/>
                  </a:moveTo>
                  <a:cubicBezTo>
                    <a:pt x="406832" y="205016"/>
                    <a:pt x="416448" y="216137"/>
                    <a:pt x="424194" y="228593"/>
                  </a:cubicBezTo>
                  <a:cubicBezTo>
                    <a:pt x="427132" y="233308"/>
                    <a:pt x="425708" y="239536"/>
                    <a:pt x="420989" y="242472"/>
                  </a:cubicBezTo>
                  <a:cubicBezTo>
                    <a:pt x="416181" y="245497"/>
                    <a:pt x="409949" y="243985"/>
                    <a:pt x="407010" y="239269"/>
                  </a:cubicBezTo>
                  <a:cubicBezTo>
                    <a:pt x="400333" y="228682"/>
                    <a:pt x="392142" y="219073"/>
                    <a:pt x="382615" y="210977"/>
                  </a:cubicBezTo>
                  <a:cubicBezTo>
                    <a:pt x="378341" y="207330"/>
                    <a:pt x="377807" y="200924"/>
                    <a:pt x="381458" y="196653"/>
                  </a:cubicBezTo>
                  <a:cubicBezTo>
                    <a:pt x="385019" y="192472"/>
                    <a:pt x="391429" y="191938"/>
                    <a:pt x="395703" y="195586"/>
                  </a:cubicBezTo>
                  <a:close/>
                  <a:moveTo>
                    <a:pt x="231655" y="181446"/>
                  </a:moveTo>
                  <a:cubicBezTo>
                    <a:pt x="236462" y="178601"/>
                    <a:pt x="242694" y="180202"/>
                    <a:pt x="245542" y="185003"/>
                  </a:cubicBezTo>
                  <a:cubicBezTo>
                    <a:pt x="248391" y="189805"/>
                    <a:pt x="246789" y="196029"/>
                    <a:pt x="241982" y="198874"/>
                  </a:cubicBezTo>
                  <a:cubicBezTo>
                    <a:pt x="231210" y="205187"/>
                    <a:pt x="221418" y="213279"/>
                    <a:pt x="213050" y="222615"/>
                  </a:cubicBezTo>
                  <a:cubicBezTo>
                    <a:pt x="209311" y="226794"/>
                    <a:pt x="202902" y="227150"/>
                    <a:pt x="198807" y="223415"/>
                  </a:cubicBezTo>
                  <a:cubicBezTo>
                    <a:pt x="194623" y="219681"/>
                    <a:pt x="194267" y="213279"/>
                    <a:pt x="197917" y="209100"/>
                  </a:cubicBezTo>
                  <a:cubicBezTo>
                    <a:pt x="207709" y="198252"/>
                    <a:pt x="219015" y="188915"/>
                    <a:pt x="231655" y="181446"/>
                  </a:cubicBezTo>
                  <a:close/>
                  <a:moveTo>
                    <a:pt x="303703" y="161736"/>
                  </a:moveTo>
                  <a:cubicBezTo>
                    <a:pt x="315268" y="161736"/>
                    <a:pt x="326656" y="163157"/>
                    <a:pt x="337599" y="165822"/>
                  </a:cubicBezTo>
                  <a:cubicBezTo>
                    <a:pt x="343025" y="167155"/>
                    <a:pt x="346406" y="172663"/>
                    <a:pt x="345072" y="178081"/>
                  </a:cubicBezTo>
                  <a:cubicBezTo>
                    <a:pt x="343737" y="183500"/>
                    <a:pt x="338221" y="186787"/>
                    <a:pt x="332794" y="185455"/>
                  </a:cubicBezTo>
                  <a:cubicBezTo>
                    <a:pt x="323364" y="183145"/>
                    <a:pt x="313667" y="181990"/>
                    <a:pt x="303703" y="181990"/>
                  </a:cubicBezTo>
                  <a:cubicBezTo>
                    <a:pt x="300945" y="181990"/>
                    <a:pt x="298187" y="182079"/>
                    <a:pt x="295518" y="182257"/>
                  </a:cubicBezTo>
                  <a:cubicBezTo>
                    <a:pt x="289913" y="182612"/>
                    <a:pt x="285109" y="178437"/>
                    <a:pt x="284664" y="172840"/>
                  </a:cubicBezTo>
                  <a:cubicBezTo>
                    <a:pt x="284308" y="167333"/>
                    <a:pt x="288578" y="162447"/>
                    <a:pt x="294094" y="162091"/>
                  </a:cubicBezTo>
                  <a:cubicBezTo>
                    <a:pt x="297297" y="161914"/>
                    <a:pt x="300500" y="161736"/>
                    <a:pt x="303703" y="161736"/>
                  </a:cubicBezTo>
                  <a:close/>
                  <a:moveTo>
                    <a:pt x="303775" y="91029"/>
                  </a:moveTo>
                  <a:cubicBezTo>
                    <a:pt x="309395" y="91029"/>
                    <a:pt x="313945" y="95561"/>
                    <a:pt x="313945" y="101160"/>
                  </a:cubicBezTo>
                  <a:lnTo>
                    <a:pt x="313945" y="121332"/>
                  </a:lnTo>
                  <a:cubicBezTo>
                    <a:pt x="313945" y="126931"/>
                    <a:pt x="309395" y="131463"/>
                    <a:pt x="303775" y="131463"/>
                  </a:cubicBezTo>
                  <a:cubicBezTo>
                    <a:pt x="298154" y="131463"/>
                    <a:pt x="293693" y="126931"/>
                    <a:pt x="293693" y="121332"/>
                  </a:cubicBezTo>
                  <a:lnTo>
                    <a:pt x="293693" y="101160"/>
                  </a:lnTo>
                  <a:cubicBezTo>
                    <a:pt x="293693" y="95561"/>
                    <a:pt x="298154" y="91029"/>
                    <a:pt x="303775" y="91029"/>
                  </a:cubicBezTo>
                  <a:close/>
                  <a:moveTo>
                    <a:pt x="303775" y="40434"/>
                  </a:moveTo>
                  <a:cubicBezTo>
                    <a:pt x="309395" y="40434"/>
                    <a:pt x="313945" y="44972"/>
                    <a:pt x="313945" y="50578"/>
                  </a:cubicBezTo>
                  <a:lnTo>
                    <a:pt x="313945" y="60722"/>
                  </a:lnTo>
                  <a:cubicBezTo>
                    <a:pt x="313945" y="66328"/>
                    <a:pt x="309395" y="70777"/>
                    <a:pt x="303775" y="70777"/>
                  </a:cubicBezTo>
                  <a:cubicBezTo>
                    <a:pt x="298154" y="70777"/>
                    <a:pt x="293693" y="66328"/>
                    <a:pt x="293693" y="60722"/>
                  </a:cubicBezTo>
                  <a:lnTo>
                    <a:pt x="293693" y="50578"/>
                  </a:lnTo>
                  <a:cubicBezTo>
                    <a:pt x="293693" y="44972"/>
                    <a:pt x="298154" y="40434"/>
                    <a:pt x="303775" y="40434"/>
                  </a:cubicBezTo>
                  <a:close/>
                  <a:moveTo>
                    <a:pt x="243074" y="20263"/>
                  </a:moveTo>
                  <a:lnTo>
                    <a:pt x="243074" y="142282"/>
                  </a:lnTo>
                  <a:lnTo>
                    <a:pt x="236843" y="144949"/>
                  </a:lnTo>
                  <a:cubicBezTo>
                    <a:pt x="195634" y="162367"/>
                    <a:pt x="162613" y="195338"/>
                    <a:pt x="145168" y="236486"/>
                  </a:cubicBezTo>
                  <a:lnTo>
                    <a:pt x="142498" y="242707"/>
                  </a:lnTo>
                  <a:lnTo>
                    <a:pt x="20293" y="242707"/>
                  </a:lnTo>
                  <a:lnTo>
                    <a:pt x="20293" y="364015"/>
                  </a:lnTo>
                  <a:lnTo>
                    <a:pt x="142498" y="364015"/>
                  </a:lnTo>
                  <a:lnTo>
                    <a:pt x="145168" y="370148"/>
                  </a:lnTo>
                  <a:cubicBezTo>
                    <a:pt x="162613" y="411384"/>
                    <a:pt x="195634" y="444355"/>
                    <a:pt x="236843" y="461773"/>
                  </a:cubicBezTo>
                  <a:lnTo>
                    <a:pt x="243074" y="464351"/>
                  </a:lnTo>
                  <a:lnTo>
                    <a:pt x="243074" y="586459"/>
                  </a:lnTo>
                  <a:lnTo>
                    <a:pt x="364566" y="586459"/>
                  </a:lnTo>
                  <a:lnTo>
                    <a:pt x="364566" y="464351"/>
                  </a:lnTo>
                  <a:lnTo>
                    <a:pt x="370707" y="461773"/>
                  </a:lnTo>
                  <a:cubicBezTo>
                    <a:pt x="412006" y="444355"/>
                    <a:pt x="445027" y="411384"/>
                    <a:pt x="462472" y="370148"/>
                  </a:cubicBezTo>
                  <a:lnTo>
                    <a:pt x="465053" y="364015"/>
                  </a:lnTo>
                  <a:lnTo>
                    <a:pt x="587346" y="364015"/>
                  </a:lnTo>
                  <a:lnTo>
                    <a:pt x="587346" y="242707"/>
                  </a:lnTo>
                  <a:lnTo>
                    <a:pt x="465053" y="242707"/>
                  </a:lnTo>
                  <a:lnTo>
                    <a:pt x="462472" y="236486"/>
                  </a:lnTo>
                  <a:cubicBezTo>
                    <a:pt x="445027" y="195338"/>
                    <a:pt x="412006" y="162367"/>
                    <a:pt x="370796" y="144949"/>
                  </a:cubicBezTo>
                  <a:lnTo>
                    <a:pt x="364566" y="142282"/>
                  </a:lnTo>
                  <a:lnTo>
                    <a:pt x="364566" y="20263"/>
                  </a:lnTo>
                  <a:close/>
                  <a:moveTo>
                    <a:pt x="222780" y="0"/>
                  </a:moveTo>
                  <a:lnTo>
                    <a:pt x="384859" y="0"/>
                  </a:lnTo>
                  <a:lnTo>
                    <a:pt x="384859" y="129041"/>
                  </a:lnTo>
                  <a:cubicBezTo>
                    <a:pt x="425979" y="148148"/>
                    <a:pt x="459267" y="181386"/>
                    <a:pt x="478403" y="222444"/>
                  </a:cubicBezTo>
                  <a:lnTo>
                    <a:pt x="607639" y="222444"/>
                  </a:lnTo>
                  <a:lnTo>
                    <a:pt x="607639" y="384278"/>
                  </a:lnTo>
                  <a:lnTo>
                    <a:pt x="478403" y="384278"/>
                  </a:lnTo>
                  <a:cubicBezTo>
                    <a:pt x="459267" y="425336"/>
                    <a:pt x="425979" y="458574"/>
                    <a:pt x="384859" y="477681"/>
                  </a:cubicBezTo>
                  <a:lnTo>
                    <a:pt x="384859" y="606722"/>
                  </a:lnTo>
                  <a:lnTo>
                    <a:pt x="222780" y="606722"/>
                  </a:lnTo>
                  <a:lnTo>
                    <a:pt x="222780" y="477681"/>
                  </a:lnTo>
                  <a:cubicBezTo>
                    <a:pt x="181660" y="458574"/>
                    <a:pt x="148372" y="425336"/>
                    <a:pt x="129236" y="384278"/>
                  </a:cubicBezTo>
                  <a:lnTo>
                    <a:pt x="0" y="384278"/>
                  </a:lnTo>
                  <a:lnTo>
                    <a:pt x="0" y="222444"/>
                  </a:lnTo>
                  <a:lnTo>
                    <a:pt x="129236" y="222444"/>
                  </a:lnTo>
                  <a:cubicBezTo>
                    <a:pt x="148372" y="181386"/>
                    <a:pt x="181660" y="148148"/>
                    <a:pt x="222780" y="129041"/>
                  </a:cubicBezTo>
                  <a:close/>
                </a:path>
              </a:pathLst>
            </a:custGeom>
            <a:solidFill>
              <a:schemeClr val="bg1"/>
            </a:solidFill>
            <a:ln>
              <a:noFill/>
            </a:ln>
          </p:spPr>
        </p:sp>
      </p:grpSp>
      <p:grpSp>
        <p:nvGrpSpPr>
          <p:cNvPr id="10" name="组合 9"/>
          <p:cNvGrpSpPr/>
          <p:nvPr/>
        </p:nvGrpSpPr>
        <p:grpSpPr>
          <a:xfrm>
            <a:off x="3522779" y="3179358"/>
            <a:ext cx="8013092" cy="3122541"/>
            <a:chOff x="3110654" y="3063447"/>
            <a:chExt cx="8013092" cy="3122541"/>
          </a:xfrm>
        </p:grpSpPr>
        <p:pic>
          <p:nvPicPr>
            <p:cNvPr id="84" name="图片 83"/>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731073" y="3595240"/>
              <a:ext cx="540000" cy="442800"/>
            </a:xfrm>
            <a:prstGeom prst="rect">
              <a:avLst/>
            </a:prstGeom>
          </p:spPr>
        </p:pic>
        <p:sp>
          <p:nvSpPr>
            <p:cNvPr id="85" name="Text Box 9"/>
            <p:cNvSpPr txBox="1">
              <a:spLocks noChangeArrowheads="1"/>
            </p:cNvSpPr>
            <p:nvPr/>
          </p:nvSpPr>
          <p:spPr bwMode="auto">
            <a:xfrm>
              <a:off x="4795585" y="3291247"/>
              <a:ext cx="566129" cy="307777"/>
            </a:xfrm>
            <a:prstGeom prst="rect">
              <a:avLst/>
            </a:prstGeom>
            <a:noFill/>
            <a:ln w="9525">
              <a:noFill/>
              <a:miter lim="800000"/>
              <a:headEnd/>
              <a:tailEnd/>
            </a:ln>
          </p:spPr>
          <p:txBody>
            <a:bodyPr wrap="square">
              <a:spAutoFit/>
            </a:bodyPr>
            <a:lstStyle/>
            <a:p>
              <a:pPr algn="ctr"/>
              <a:r>
                <a:rPr lang="ru-RU" sz="1400" b="1" dirty="0">
                  <a:solidFill>
                    <a:schemeClr val="tx1"/>
                  </a:solidFill>
                  <a:latin typeface="Huawei Sans" panose="020C0503030203020204" pitchFamily="34" charset="0"/>
                </a:rPr>
                <a:t>AP</a:t>
              </a:r>
            </a:p>
          </p:txBody>
        </p:sp>
        <p:cxnSp>
          <p:nvCxnSpPr>
            <p:cNvPr id="86" name="直接连接符 85"/>
            <p:cNvCxnSpPr/>
            <p:nvPr/>
          </p:nvCxnSpPr>
          <p:spPr>
            <a:xfrm>
              <a:off x="3798505" y="4205988"/>
              <a:ext cx="0" cy="198000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rot="5400000" flipH="1">
              <a:off x="6251384" y="2468931"/>
              <a:ext cx="1" cy="4320000"/>
            </a:xfrm>
            <a:prstGeom prst="line">
              <a:avLst/>
            </a:prstGeom>
            <a:ln w="2540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89" name="Text Box 9"/>
            <p:cNvSpPr txBox="1">
              <a:spLocks noChangeArrowheads="1"/>
            </p:cNvSpPr>
            <p:nvPr/>
          </p:nvSpPr>
          <p:spPr bwMode="auto">
            <a:xfrm>
              <a:off x="5361714" y="4308948"/>
              <a:ext cx="1866424" cy="307777"/>
            </a:xfrm>
            <a:prstGeom prst="rect">
              <a:avLst/>
            </a:prstGeom>
            <a:noFill/>
            <a:ln w="9525">
              <a:noFill/>
              <a:miter lim="800000"/>
              <a:headEnd/>
              <a:tailEnd/>
            </a:ln>
          </p:spPr>
          <p:txBody>
            <a:bodyPr wrap="square">
              <a:spAutoFit/>
            </a:bodyPr>
            <a:lstStyle/>
            <a:p>
              <a:r>
                <a:rPr lang="ru-RU" sz="1400">
                  <a:solidFill>
                    <a:schemeClr val="tx1"/>
                  </a:solidFill>
                  <a:latin typeface="Huawei Sans" panose="020C0503030203020204" pitchFamily="34" charset="0"/>
                </a:rPr>
                <a:t>DHCP Discover</a:t>
              </a:r>
            </a:p>
          </p:txBody>
        </p:sp>
        <p:sp>
          <p:nvSpPr>
            <p:cNvPr id="91" name="Text Box 9"/>
            <p:cNvSpPr txBox="1">
              <a:spLocks noChangeArrowheads="1"/>
            </p:cNvSpPr>
            <p:nvPr/>
          </p:nvSpPr>
          <p:spPr bwMode="auto">
            <a:xfrm>
              <a:off x="7521507" y="3063447"/>
              <a:ext cx="3602239" cy="523220"/>
            </a:xfrm>
            <a:prstGeom prst="rect">
              <a:avLst/>
            </a:prstGeom>
            <a:noFill/>
            <a:ln w="9525">
              <a:noFill/>
              <a:miter lim="800000"/>
              <a:headEnd/>
              <a:tailEnd/>
            </a:ln>
          </p:spPr>
          <p:txBody>
            <a:bodyPr wrap="square">
              <a:spAutoFit/>
            </a:bodyPr>
            <a:lstStyle/>
            <a:p>
              <a:pPr algn="ctr"/>
              <a:r>
                <a:rPr lang="ru-RU" sz="1400" b="1" dirty="0">
                  <a:solidFill>
                    <a:schemeClr val="tx1"/>
                  </a:solidFill>
                  <a:latin typeface="Huawei Sans" panose="020C0503030203020204" pitchFamily="34" charset="0"/>
                </a:rPr>
                <a:t>DHCP-сервер</a:t>
              </a:r>
            </a:p>
            <a:p>
              <a:pPr algn="ctr"/>
              <a:r>
                <a:rPr lang="ru-RU" sz="1400" b="1" dirty="0">
                  <a:latin typeface="Huawei Sans" panose="020C0503030203020204" pitchFamily="34" charset="0"/>
                </a:rPr>
                <a:t>(Коммутатор агрегации)</a:t>
              </a:r>
            </a:p>
          </p:txBody>
        </p:sp>
        <p:cxnSp>
          <p:nvCxnSpPr>
            <p:cNvPr id="92" name="直接连接符 91"/>
            <p:cNvCxnSpPr/>
            <p:nvPr/>
          </p:nvCxnSpPr>
          <p:spPr>
            <a:xfrm flipH="1">
              <a:off x="8677138" y="4205988"/>
              <a:ext cx="0" cy="198000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rot="5400000" flipH="1">
              <a:off x="6251384" y="2898636"/>
              <a:ext cx="1" cy="4320000"/>
            </a:xfrm>
            <a:prstGeom prst="line">
              <a:avLst/>
            </a:prstGeom>
            <a:ln w="25400">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5" name="Text Box 9"/>
            <p:cNvSpPr txBox="1">
              <a:spLocks noChangeArrowheads="1"/>
            </p:cNvSpPr>
            <p:nvPr/>
          </p:nvSpPr>
          <p:spPr bwMode="auto">
            <a:xfrm>
              <a:off x="5361714" y="4756388"/>
              <a:ext cx="1866424" cy="307777"/>
            </a:xfrm>
            <a:prstGeom prst="rect">
              <a:avLst/>
            </a:prstGeom>
            <a:noFill/>
            <a:ln w="9525">
              <a:noFill/>
              <a:miter lim="800000"/>
              <a:headEnd/>
              <a:tailEnd/>
            </a:ln>
          </p:spPr>
          <p:txBody>
            <a:bodyPr wrap="square">
              <a:spAutoFit/>
            </a:bodyPr>
            <a:lstStyle/>
            <a:p>
              <a:r>
                <a:rPr lang="ru-RU" sz="1400">
                  <a:solidFill>
                    <a:schemeClr val="tx1"/>
                  </a:solidFill>
                  <a:latin typeface="Huawei Sans" panose="020C0503030203020204" pitchFamily="34" charset="0"/>
                </a:rPr>
                <a:t>DHCP Offer</a:t>
              </a:r>
            </a:p>
          </p:txBody>
        </p:sp>
        <p:cxnSp>
          <p:nvCxnSpPr>
            <p:cNvPr id="97" name="直接连接符 96"/>
            <p:cNvCxnSpPr/>
            <p:nvPr/>
          </p:nvCxnSpPr>
          <p:spPr>
            <a:xfrm rot="5400000" flipH="1">
              <a:off x="6251384" y="3328341"/>
              <a:ext cx="1" cy="4320000"/>
            </a:xfrm>
            <a:prstGeom prst="line">
              <a:avLst/>
            </a:prstGeom>
            <a:ln w="25400">
              <a:solidFill>
                <a:srgbClr val="00B0F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98" name="Text Box 9"/>
            <p:cNvSpPr txBox="1">
              <a:spLocks noChangeArrowheads="1"/>
            </p:cNvSpPr>
            <p:nvPr/>
          </p:nvSpPr>
          <p:spPr bwMode="auto">
            <a:xfrm>
              <a:off x="5361714" y="5168358"/>
              <a:ext cx="1866424" cy="307777"/>
            </a:xfrm>
            <a:prstGeom prst="rect">
              <a:avLst/>
            </a:prstGeom>
            <a:noFill/>
            <a:ln w="9525">
              <a:noFill/>
              <a:miter lim="800000"/>
              <a:headEnd/>
              <a:tailEnd/>
            </a:ln>
          </p:spPr>
          <p:txBody>
            <a:bodyPr wrap="square">
              <a:spAutoFit/>
            </a:bodyPr>
            <a:lstStyle/>
            <a:p>
              <a:r>
                <a:rPr lang="ru-RU" sz="1400">
                  <a:solidFill>
                    <a:schemeClr val="tx1"/>
                  </a:solidFill>
                  <a:latin typeface="Huawei Sans" panose="020C0503030203020204" pitchFamily="34" charset="0"/>
                </a:rPr>
                <a:t>DHCP Request</a:t>
              </a:r>
            </a:p>
          </p:txBody>
        </p:sp>
        <p:cxnSp>
          <p:nvCxnSpPr>
            <p:cNvPr id="100" name="直接连接符 99"/>
            <p:cNvCxnSpPr/>
            <p:nvPr/>
          </p:nvCxnSpPr>
          <p:spPr>
            <a:xfrm rot="5400000" flipH="1">
              <a:off x="6251384" y="3758046"/>
              <a:ext cx="1" cy="4320000"/>
            </a:xfrm>
            <a:prstGeom prst="line">
              <a:avLst/>
            </a:prstGeom>
            <a:ln w="25400">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1" name="Text Box 9"/>
            <p:cNvSpPr txBox="1">
              <a:spLocks noChangeArrowheads="1"/>
            </p:cNvSpPr>
            <p:nvPr/>
          </p:nvSpPr>
          <p:spPr bwMode="auto">
            <a:xfrm>
              <a:off x="5361714" y="5587203"/>
              <a:ext cx="1866424" cy="307777"/>
            </a:xfrm>
            <a:prstGeom prst="rect">
              <a:avLst/>
            </a:prstGeom>
            <a:noFill/>
            <a:ln w="9525">
              <a:noFill/>
              <a:miter lim="800000"/>
              <a:headEnd/>
              <a:tailEnd/>
            </a:ln>
          </p:spPr>
          <p:txBody>
            <a:bodyPr wrap="square">
              <a:spAutoFit/>
            </a:bodyPr>
            <a:lstStyle/>
            <a:p>
              <a:r>
                <a:rPr lang="ru-RU" sz="1400">
                  <a:solidFill>
                    <a:schemeClr val="tx1"/>
                  </a:solidFill>
                  <a:latin typeface="Huawei Sans" panose="020C0503030203020204" pitchFamily="34" charset="0"/>
                </a:rPr>
                <a:t>DHCP Ack</a:t>
              </a:r>
            </a:p>
          </p:txBody>
        </p:sp>
        <p:pic>
          <p:nvPicPr>
            <p:cNvPr id="132" name="图片 131" descr="笔记本电脑.png"/>
            <p:cNvPicPr>
              <a:picLocks noChangeAspect="1"/>
            </p:cNvPicPr>
            <p:nvPr/>
          </p:nvPicPr>
          <p:blipFill>
            <a:blip r:embed="rId4" cstate="print"/>
            <a:stretch>
              <a:fillRect/>
            </a:stretch>
          </p:blipFill>
          <p:spPr>
            <a:xfrm>
              <a:off x="3524633" y="3647440"/>
              <a:ext cx="539779" cy="338400"/>
            </a:xfrm>
            <a:prstGeom prst="rect">
              <a:avLst/>
            </a:prstGeom>
          </p:spPr>
        </p:pic>
        <p:pic>
          <p:nvPicPr>
            <p:cNvPr id="133" name="图片 132" descr="wifi信号蓝.png"/>
            <p:cNvPicPr>
              <a:picLocks noChangeAspect="1"/>
            </p:cNvPicPr>
            <p:nvPr/>
          </p:nvPicPr>
          <p:blipFill>
            <a:blip r:embed="rId5" cstate="print"/>
            <a:stretch>
              <a:fillRect/>
            </a:stretch>
          </p:blipFill>
          <p:spPr>
            <a:xfrm rot="5573912" flipV="1">
              <a:off x="4221609" y="3611010"/>
              <a:ext cx="429928" cy="360000"/>
            </a:xfrm>
            <a:prstGeom prst="rect">
              <a:avLst/>
            </a:prstGeom>
          </p:spPr>
        </p:pic>
        <p:pic>
          <p:nvPicPr>
            <p:cNvPr id="134" name="图片 13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406053" y="3594191"/>
              <a:ext cx="540000" cy="442800"/>
            </a:xfrm>
            <a:prstGeom prst="rect">
              <a:avLst/>
            </a:prstGeom>
          </p:spPr>
        </p:pic>
        <p:grpSp>
          <p:nvGrpSpPr>
            <p:cNvPr id="3" name="组合 2"/>
            <p:cNvGrpSpPr/>
            <p:nvPr/>
          </p:nvGrpSpPr>
          <p:grpSpPr>
            <a:xfrm>
              <a:off x="6163517" y="3414191"/>
              <a:ext cx="1167476" cy="802122"/>
              <a:chOff x="4763137" y="3317113"/>
              <a:chExt cx="1306335" cy="820258"/>
            </a:xfrm>
          </p:grpSpPr>
          <p:pic>
            <p:nvPicPr>
              <p:cNvPr id="135" name="图片 134"/>
              <p:cNvPicPr>
                <a:picLocks noChangeAspect="1"/>
              </p:cNvPicPr>
              <p:nvPr/>
            </p:nvPicPr>
            <p:blipFill>
              <a:blip r:embed="rId7"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4763137" y="3317113"/>
                <a:ext cx="1306335" cy="820258"/>
              </a:xfrm>
              <a:prstGeom prst="rect">
                <a:avLst/>
              </a:prstGeom>
            </p:spPr>
          </p:pic>
          <p:sp>
            <p:nvSpPr>
              <p:cNvPr id="136" name="Text Box 9"/>
              <p:cNvSpPr txBox="1">
                <a:spLocks noChangeArrowheads="1"/>
              </p:cNvSpPr>
              <p:nvPr/>
            </p:nvSpPr>
            <p:spPr bwMode="auto">
              <a:xfrm>
                <a:off x="4847844" y="3570885"/>
                <a:ext cx="1162936" cy="544601"/>
              </a:xfrm>
              <a:prstGeom prst="rect">
                <a:avLst/>
              </a:prstGeom>
              <a:noFill/>
              <a:ln w="9525">
                <a:noFill/>
                <a:miter lim="800000"/>
                <a:headEnd/>
                <a:tailEnd/>
              </a:ln>
            </p:spPr>
            <p:txBody>
              <a:bodyPr wrap="square">
                <a:noAutofit/>
              </a:bodyPr>
              <a:lstStyle/>
              <a:p>
                <a:pPr algn="ctr">
                  <a:spcBef>
                    <a:spcPct val="50000"/>
                  </a:spcBef>
                </a:pPr>
                <a:r>
                  <a:rPr lang="ru-RU" sz="1400" dirty="0">
                    <a:solidFill>
                      <a:schemeClr val="tx1"/>
                    </a:solidFill>
                    <a:latin typeface="Huawei Sans" panose="020C0503030203020204" pitchFamily="34" charset="0"/>
                  </a:rPr>
                  <a:t>IP-сеть</a:t>
                </a:r>
              </a:p>
            </p:txBody>
          </p:sp>
        </p:grpSp>
        <p:cxnSp>
          <p:nvCxnSpPr>
            <p:cNvPr id="137" name="直接连接符 136"/>
            <p:cNvCxnSpPr>
              <a:stCxn id="135" idx="3"/>
              <a:endCxn id="134" idx="1"/>
            </p:cNvCxnSpPr>
            <p:nvPr/>
          </p:nvCxnSpPr>
          <p:spPr>
            <a:xfrm>
              <a:off x="7330993" y="3815252"/>
              <a:ext cx="1075060" cy="339"/>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8" name="直接连接符 137"/>
            <p:cNvCxnSpPr>
              <a:stCxn id="84" idx="3"/>
              <a:endCxn id="135" idx="1"/>
            </p:cNvCxnSpPr>
            <p:nvPr/>
          </p:nvCxnSpPr>
          <p:spPr>
            <a:xfrm flipV="1">
              <a:off x="5271073" y="3815252"/>
              <a:ext cx="892444" cy="1388"/>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39" name="Text Box 9"/>
            <p:cNvSpPr txBox="1">
              <a:spLocks noChangeArrowheads="1"/>
            </p:cNvSpPr>
            <p:nvPr/>
          </p:nvSpPr>
          <p:spPr bwMode="auto">
            <a:xfrm>
              <a:off x="3110654" y="3314312"/>
              <a:ext cx="1378114" cy="307777"/>
            </a:xfrm>
            <a:prstGeom prst="rect">
              <a:avLst/>
            </a:prstGeom>
            <a:noFill/>
            <a:ln w="9525">
              <a:noFill/>
              <a:miter lim="800000"/>
              <a:headEnd/>
              <a:tailEnd/>
            </a:ln>
          </p:spPr>
          <p:txBody>
            <a:bodyPr wrap="square">
              <a:spAutoFit/>
            </a:bodyPr>
            <a:lstStyle/>
            <a:p>
              <a:pPr algn="ctr"/>
              <a:r>
                <a:rPr lang="ru-RU" sz="1400" b="1">
                  <a:solidFill>
                    <a:schemeClr val="tx1"/>
                  </a:solidFill>
                  <a:latin typeface="Huawei Sans" panose="020C0503030203020204" pitchFamily="34" charset="0"/>
                </a:rPr>
                <a:t>STA</a:t>
              </a:r>
            </a:p>
          </p:txBody>
        </p:sp>
      </p:grpSp>
    </p:spTree>
    <p:extLst>
      <p:ext uri="{BB962C8B-B14F-4D97-AF65-F5344CB8AC3E}">
        <p14:creationId xmlns:p14="http://schemas.microsoft.com/office/powerpoint/2010/main" val="158936627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占位符 13"/>
          <p:cNvSpPr>
            <a:spLocks noGrp="1"/>
          </p:cNvSpPr>
          <p:nvPr>
            <p:ph type="body" sz="quarter" idx="10"/>
          </p:nvPr>
        </p:nvSpPr>
        <p:spPr>
          <a:xfrm>
            <a:off x="2782888" y="1242453"/>
            <a:ext cx="8975164" cy="970443"/>
          </a:xfrm>
        </p:spPr>
        <p:txBody>
          <a:bodyPr/>
          <a:lstStyle/>
          <a:p>
            <a:r>
              <a:rPr lang="ru-RU" sz="1800" dirty="0"/>
              <a:t>Аутентификация пользователей — это архитектура, обеспечивающая комплексную защиту, которая поддерживает аутентификацию 802.1X, по</a:t>
            </a:r>
            <a:r>
              <a:rPr lang="en-US" sz="1800" dirty="0"/>
              <a:t> </a:t>
            </a:r>
            <a:r>
              <a:rPr lang="ru-RU" sz="1800" dirty="0"/>
              <a:t>MAC-адресам и на веб-портале.</a:t>
            </a:r>
          </a:p>
          <a:p>
            <a:endParaRPr lang="en-US" altLang="zh-CN" sz="1800" dirty="0"/>
          </a:p>
        </p:txBody>
      </p:sp>
      <p:sp>
        <p:nvSpPr>
          <p:cNvPr id="2" name="标题 1"/>
          <p:cNvSpPr>
            <a:spLocks noGrp="1"/>
          </p:cNvSpPr>
          <p:nvPr>
            <p:ph type="title"/>
          </p:nvPr>
        </p:nvSpPr>
        <p:spPr/>
        <p:txBody>
          <a:bodyPr/>
          <a:lstStyle/>
          <a:p>
            <a:r>
              <a:rPr lang="ru-RU"/>
              <a:t>Аутентификация пользователей</a:t>
            </a:r>
          </a:p>
        </p:txBody>
      </p:sp>
      <p:sp>
        <p:nvSpPr>
          <p:cNvPr id="4" name="五边形 3"/>
          <p:cNvSpPr/>
          <p:nvPr/>
        </p:nvSpPr>
        <p:spPr bwMode="auto">
          <a:xfrm>
            <a:off x="8148115" y="122424"/>
            <a:ext cx="900100" cy="284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Подключение AP</a:t>
            </a:r>
          </a:p>
        </p:txBody>
      </p:sp>
      <p:sp>
        <p:nvSpPr>
          <p:cNvPr id="5" name="燕尾形 4"/>
          <p:cNvSpPr/>
          <p:nvPr/>
        </p:nvSpPr>
        <p:spPr bwMode="auto">
          <a:xfrm>
            <a:off x="8964285"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Передача конфигурации</a:t>
            </a:r>
          </a:p>
        </p:txBody>
      </p:sp>
      <p:sp>
        <p:nvSpPr>
          <p:cNvPr id="6" name="燕尾形 5"/>
          <p:cNvSpPr/>
          <p:nvPr/>
        </p:nvSpPr>
        <p:spPr bwMode="auto">
          <a:xfrm>
            <a:off x="9960355" y="122424"/>
            <a:ext cx="1080000" cy="284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b="1">
                <a:solidFill>
                  <a:srgbClr val="FFFFFF"/>
                </a:solidFill>
                <a:latin typeface="Huawei Sans" panose="020C0503030203020204" pitchFamily="34" charset="0"/>
              </a:rPr>
              <a:t>Подключение STA</a:t>
            </a:r>
          </a:p>
        </p:txBody>
      </p:sp>
      <p:sp>
        <p:nvSpPr>
          <p:cNvPr id="7" name="燕尾形 6"/>
          <p:cNvSpPr/>
          <p:nvPr/>
        </p:nvSpPr>
        <p:spPr bwMode="auto">
          <a:xfrm>
            <a:off x="10956425"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Передача данных</a:t>
            </a:r>
          </a:p>
        </p:txBody>
      </p:sp>
      <p:sp>
        <p:nvSpPr>
          <p:cNvPr id="42" name="isḻïḑe">
            <a:extLst>
              <a:ext uri="{FF2B5EF4-FFF2-40B4-BE49-F238E27FC236}">
                <a16:creationId xmlns:a16="http://schemas.microsoft.com/office/drawing/2014/main" xmlns="" id="{24CBC826-002E-4B71-8291-B729E4BED0E3}"/>
              </a:ext>
            </a:extLst>
          </p:cNvPr>
          <p:cNvSpPr txBox="1"/>
          <p:nvPr/>
        </p:nvSpPr>
        <p:spPr bwMode="ltGray">
          <a:xfrm>
            <a:off x="850295" y="1667331"/>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ru-RU" sz="1200">
                <a:latin typeface="Huawei Sans" panose="020C0503030203020204" pitchFamily="34" charset="0"/>
              </a:rPr>
              <a:t>Сканирование</a:t>
            </a:r>
          </a:p>
        </p:txBody>
      </p:sp>
      <p:sp>
        <p:nvSpPr>
          <p:cNvPr id="43" name="ïšļïďe">
            <a:extLst>
              <a:ext uri="{FF2B5EF4-FFF2-40B4-BE49-F238E27FC236}">
                <a16:creationId xmlns:a16="http://schemas.microsoft.com/office/drawing/2014/main" xmlns="" id="{FB41FAD4-0BA5-4580-B72E-A6BFF22F8784}"/>
              </a:ext>
            </a:extLst>
          </p:cNvPr>
          <p:cNvSpPr txBox="1"/>
          <p:nvPr/>
        </p:nvSpPr>
        <p:spPr bwMode="ltGray">
          <a:xfrm>
            <a:off x="850295" y="2481612"/>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ru-RU" sz="1200" dirty="0">
                <a:latin typeface="Huawei Sans" panose="020C0503030203020204" pitchFamily="34" charset="0"/>
              </a:rPr>
              <a:t>Аутентификация </a:t>
            </a:r>
            <a:br>
              <a:rPr lang="ru-RU" sz="1200" dirty="0">
                <a:latin typeface="Huawei Sans" panose="020C0503030203020204" pitchFamily="34" charset="0"/>
              </a:rPr>
            </a:br>
            <a:r>
              <a:rPr lang="ru-RU" sz="1200" dirty="0">
                <a:latin typeface="Huawei Sans" panose="020C0503030203020204" pitchFamily="34" charset="0"/>
              </a:rPr>
              <a:t>канала</a:t>
            </a:r>
          </a:p>
        </p:txBody>
      </p:sp>
      <p:sp>
        <p:nvSpPr>
          <p:cNvPr id="44" name="ïṧļíḍê">
            <a:extLst>
              <a:ext uri="{FF2B5EF4-FFF2-40B4-BE49-F238E27FC236}">
                <a16:creationId xmlns:a16="http://schemas.microsoft.com/office/drawing/2014/main" xmlns="" id="{D1BCCD92-D45A-41F7-960F-30FC35568CBF}"/>
              </a:ext>
            </a:extLst>
          </p:cNvPr>
          <p:cNvSpPr txBox="1"/>
          <p:nvPr/>
        </p:nvSpPr>
        <p:spPr bwMode="ltGray">
          <a:xfrm>
            <a:off x="850295" y="4110174"/>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ru-RU" sz="1200" dirty="0">
                <a:latin typeface="Huawei Sans" panose="020C0503030203020204" pitchFamily="34" charset="0"/>
              </a:rPr>
              <a:t>Аутентификация </a:t>
            </a:r>
            <a:br>
              <a:rPr lang="ru-RU" sz="1200" dirty="0">
                <a:latin typeface="Huawei Sans" panose="020C0503030203020204" pitchFamily="34" charset="0"/>
              </a:rPr>
            </a:br>
            <a:r>
              <a:rPr lang="ru-RU" sz="1200" dirty="0">
                <a:latin typeface="Huawei Sans" panose="020C0503030203020204" pitchFamily="34" charset="0"/>
              </a:rPr>
              <a:t>доступа</a:t>
            </a:r>
          </a:p>
        </p:txBody>
      </p:sp>
      <p:sp>
        <p:nvSpPr>
          <p:cNvPr id="45" name="îş1iḍê">
            <a:extLst>
              <a:ext uri="{FF2B5EF4-FFF2-40B4-BE49-F238E27FC236}">
                <a16:creationId xmlns:a16="http://schemas.microsoft.com/office/drawing/2014/main" xmlns="" id="{F0B068A5-560A-4DB9-9ABC-E179FB4B53B1}"/>
              </a:ext>
            </a:extLst>
          </p:cNvPr>
          <p:cNvSpPr txBox="1"/>
          <p:nvPr/>
        </p:nvSpPr>
        <p:spPr bwMode="ltGray">
          <a:xfrm>
            <a:off x="850295" y="4924455"/>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ru-RU" sz="1200">
                <a:latin typeface="Huawei Sans" panose="020C0503030203020204" pitchFamily="34" charset="0"/>
              </a:rPr>
              <a:t>DHCP</a:t>
            </a:r>
          </a:p>
        </p:txBody>
      </p:sp>
      <p:sp>
        <p:nvSpPr>
          <p:cNvPr id="46" name="íşḻïďe">
            <a:extLst>
              <a:ext uri="{FF2B5EF4-FFF2-40B4-BE49-F238E27FC236}">
                <a16:creationId xmlns:a16="http://schemas.microsoft.com/office/drawing/2014/main" xmlns="" id="{05246D82-A4F5-42F2-854D-C3D348D160CE}"/>
              </a:ext>
            </a:extLst>
          </p:cNvPr>
          <p:cNvSpPr txBox="1"/>
          <p:nvPr/>
        </p:nvSpPr>
        <p:spPr bwMode="auto">
          <a:xfrm>
            <a:off x="850295" y="5738738"/>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ru-RU" sz="1200" dirty="0">
                <a:latin typeface="Huawei Sans" panose="020C0503030203020204" pitchFamily="34" charset="0"/>
              </a:rPr>
              <a:t>Аутентификация </a:t>
            </a:r>
            <a:br>
              <a:rPr lang="ru-RU" sz="1200" dirty="0">
                <a:latin typeface="Huawei Sans" panose="020C0503030203020204" pitchFamily="34" charset="0"/>
              </a:rPr>
            </a:br>
            <a:r>
              <a:rPr lang="ru-RU" sz="1200" dirty="0">
                <a:latin typeface="Huawei Sans" panose="020C0503030203020204" pitchFamily="34" charset="0"/>
              </a:rPr>
              <a:t>пользователей</a:t>
            </a:r>
          </a:p>
        </p:txBody>
      </p:sp>
      <p:cxnSp>
        <p:nvCxnSpPr>
          <p:cNvPr id="47" name="直接连接符 46">
            <a:extLst>
              <a:ext uri="{FF2B5EF4-FFF2-40B4-BE49-F238E27FC236}">
                <a16:creationId xmlns:a16="http://schemas.microsoft.com/office/drawing/2014/main" xmlns="" id="{4AA622A8-8183-4782-A4A5-6DF01B92BB53}"/>
              </a:ext>
            </a:extLst>
          </p:cNvPr>
          <p:cNvCxnSpPr/>
          <p:nvPr/>
        </p:nvCxnSpPr>
        <p:spPr bwMode="gray">
          <a:xfrm>
            <a:off x="665526" y="1567886"/>
            <a:ext cx="0" cy="4691246"/>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bwMode="ltGray">
          <a:xfrm>
            <a:off x="485526" y="4150047"/>
            <a:ext cx="360000" cy="360000"/>
            <a:chOff x="4939189" y="1253075"/>
            <a:chExt cx="532084" cy="532082"/>
          </a:xfrm>
        </p:grpSpPr>
        <p:sp>
          <p:nvSpPr>
            <p:cNvPr id="49" name="iṩ1îdè">
              <a:extLst>
                <a:ext uri="{FF2B5EF4-FFF2-40B4-BE49-F238E27FC236}">
                  <a16:creationId xmlns:a16="http://schemas.microsoft.com/office/drawing/2014/main" xmlns="" id="{7F2033B8-3D85-4EBC-B06A-35DC8DC5989D}"/>
                </a:ext>
              </a:extLst>
            </p:cNvPr>
            <p:cNvSpPr/>
            <p:nvPr/>
          </p:nvSpPr>
          <p:spPr bwMode="ltGray">
            <a:xfrm rot="10800000" flipV="1">
              <a:off x="4939189"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50" name="íṧľïḍè">
              <a:extLst>
                <a:ext uri="{FF2B5EF4-FFF2-40B4-BE49-F238E27FC236}">
                  <a16:creationId xmlns:a16="http://schemas.microsoft.com/office/drawing/2014/main" xmlns="" id="{67C630C0-B65A-4B15-BF86-DFDDDEBC1DAB}"/>
                </a:ext>
              </a:extLst>
            </p:cNvPr>
            <p:cNvSpPr/>
            <p:nvPr/>
          </p:nvSpPr>
          <p:spPr bwMode="ltGray">
            <a:xfrm>
              <a:off x="5087365" y="1401420"/>
              <a:ext cx="235733" cy="235390"/>
            </a:xfrm>
            <a:custGeom>
              <a:avLst/>
              <a:gdLst>
                <a:gd name="T0" fmla="*/ 6270 w 7104"/>
                <a:gd name="T1" fmla="*/ 835 h 7104"/>
                <a:gd name="T2" fmla="*/ 3243 w 7104"/>
                <a:gd name="T3" fmla="*/ 835 h 7104"/>
                <a:gd name="T4" fmla="*/ 3076 w 7104"/>
                <a:gd name="T5" fmla="*/ 3675 h 7104"/>
                <a:gd name="T6" fmla="*/ 2661 w 7104"/>
                <a:gd name="T7" fmla="*/ 4091 h 7104"/>
                <a:gd name="T8" fmla="*/ 2516 w 7104"/>
                <a:gd name="T9" fmla="*/ 3946 h 7104"/>
                <a:gd name="T10" fmla="*/ 2163 w 7104"/>
                <a:gd name="T11" fmla="*/ 3946 h 7104"/>
                <a:gd name="T12" fmla="*/ 275 w 7104"/>
                <a:gd name="T13" fmla="*/ 5834 h 7104"/>
                <a:gd name="T14" fmla="*/ 275 w 7104"/>
                <a:gd name="T15" fmla="*/ 6829 h 7104"/>
                <a:gd name="T16" fmla="*/ 1271 w 7104"/>
                <a:gd name="T17" fmla="*/ 6829 h 7104"/>
                <a:gd name="T18" fmla="*/ 3158 w 7104"/>
                <a:gd name="T19" fmla="*/ 4942 h 7104"/>
                <a:gd name="T20" fmla="*/ 3158 w 7104"/>
                <a:gd name="T21" fmla="*/ 4588 h 7104"/>
                <a:gd name="T22" fmla="*/ 3014 w 7104"/>
                <a:gd name="T23" fmla="*/ 4444 h 7104"/>
                <a:gd name="T24" fmla="*/ 3430 w 7104"/>
                <a:gd name="T25" fmla="*/ 4028 h 7104"/>
                <a:gd name="T26" fmla="*/ 6270 w 7104"/>
                <a:gd name="T27" fmla="*/ 3862 h 7104"/>
                <a:gd name="T28" fmla="*/ 6270 w 7104"/>
                <a:gd name="T29" fmla="*/ 835 h 7104"/>
                <a:gd name="T30" fmla="*/ 5497 w 7104"/>
                <a:gd name="T31" fmla="*/ 2856 h 7104"/>
                <a:gd name="T32" fmla="*/ 5497 w 7104"/>
                <a:gd name="T33" fmla="*/ 3356 h 7104"/>
                <a:gd name="T34" fmla="*/ 5247 w 7104"/>
                <a:gd name="T35" fmla="*/ 3606 h 7104"/>
                <a:gd name="T36" fmla="*/ 4248 w 7104"/>
                <a:gd name="T37" fmla="*/ 3606 h 7104"/>
                <a:gd name="T38" fmla="*/ 3999 w 7104"/>
                <a:gd name="T39" fmla="*/ 3356 h 7104"/>
                <a:gd name="T40" fmla="*/ 3999 w 7104"/>
                <a:gd name="T41" fmla="*/ 2856 h 7104"/>
                <a:gd name="T42" fmla="*/ 4198 w 7104"/>
                <a:gd name="T43" fmla="*/ 2348 h 7104"/>
                <a:gd name="T44" fmla="*/ 4748 w 7104"/>
                <a:gd name="T45" fmla="*/ 1091 h 7104"/>
                <a:gd name="T46" fmla="*/ 5298 w 7104"/>
                <a:gd name="T47" fmla="*/ 2348 h 7104"/>
                <a:gd name="T48" fmla="*/ 5497 w 7104"/>
                <a:gd name="T49" fmla="*/ 2856 h 7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104" h="7104">
                  <a:moveTo>
                    <a:pt x="6270" y="835"/>
                  </a:moveTo>
                  <a:cubicBezTo>
                    <a:pt x="5435" y="0"/>
                    <a:pt x="4077" y="0"/>
                    <a:pt x="3243" y="835"/>
                  </a:cubicBezTo>
                  <a:cubicBezTo>
                    <a:pt x="2468" y="1610"/>
                    <a:pt x="2412" y="2836"/>
                    <a:pt x="3076" y="3675"/>
                  </a:cubicBezTo>
                  <a:lnTo>
                    <a:pt x="2661" y="4091"/>
                  </a:lnTo>
                  <a:lnTo>
                    <a:pt x="2516" y="3946"/>
                  </a:lnTo>
                  <a:cubicBezTo>
                    <a:pt x="2419" y="3849"/>
                    <a:pt x="2261" y="3849"/>
                    <a:pt x="2163" y="3946"/>
                  </a:cubicBezTo>
                  <a:lnTo>
                    <a:pt x="275" y="5834"/>
                  </a:lnTo>
                  <a:cubicBezTo>
                    <a:pt x="0" y="6109"/>
                    <a:pt x="0" y="6554"/>
                    <a:pt x="275" y="6829"/>
                  </a:cubicBezTo>
                  <a:cubicBezTo>
                    <a:pt x="550" y="7104"/>
                    <a:pt x="996" y="7104"/>
                    <a:pt x="1271" y="6829"/>
                  </a:cubicBezTo>
                  <a:lnTo>
                    <a:pt x="3158" y="4942"/>
                  </a:lnTo>
                  <a:cubicBezTo>
                    <a:pt x="3256" y="4844"/>
                    <a:pt x="3256" y="4686"/>
                    <a:pt x="3158" y="4588"/>
                  </a:cubicBezTo>
                  <a:lnTo>
                    <a:pt x="3014" y="4444"/>
                  </a:lnTo>
                  <a:lnTo>
                    <a:pt x="3430" y="4028"/>
                  </a:lnTo>
                  <a:cubicBezTo>
                    <a:pt x="4269" y="4692"/>
                    <a:pt x="5495" y="4637"/>
                    <a:pt x="6270" y="3862"/>
                  </a:cubicBezTo>
                  <a:cubicBezTo>
                    <a:pt x="7104" y="3027"/>
                    <a:pt x="7104" y="1670"/>
                    <a:pt x="6270" y="835"/>
                  </a:cubicBezTo>
                  <a:close/>
                  <a:moveTo>
                    <a:pt x="5497" y="2856"/>
                  </a:moveTo>
                  <a:lnTo>
                    <a:pt x="5497" y="3356"/>
                  </a:lnTo>
                  <a:cubicBezTo>
                    <a:pt x="5497" y="3494"/>
                    <a:pt x="5385" y="3606"/>
                    <a:pt x="5247" y="3606"/>
                  </a:cubicBezTo>
                  <a:lnTo>
                    <a:pt x="4248" y="3606"/>
                  </a:lnTo>
                  <a:cubicBezTo>
                    <a:pt x="4110" y="3606"/>
                    <a:pt x="3999" y="3494"/>
                    <a:pt x="3999" y="3356"/>
                  </a:cubicBezTo>
                  <a:lnTo>
                    <a:pt x="3999" y="2856"/>
                  </a:lnTo>
                  <a:cubicBezTo>
                    <a:pt x="3999" y="2660"/>
                    <a:pt x="4074" y="2482"/>
                    <a:pt x="4198" y="2348"/>
                  </a:cubicBezTo>
                  <a:cubicBezTo>
                    <a:pt x="3757" y="1871"/>
                    <a:pt x="4095" y="1091"/>
                    <a:pt x="4748" y="1091"/>
                  </a:cubicBezTo>
                  <a:cubicBezTo>
                    <a:pt x="5400" y="1091"/>
                    <a:pt x="5739" y="1871"/>
                    <a:pt x="5298" y="2348"/>
                  </a:cubicBezTo>
                  <a:cubicBezTo>
                    <a:pt x="5422" y="2482"/>
                    <a:pt x="5497" y="2660"/>
                    <a:pt x="5497" y="2856"/>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51" name="组合 50"/>
          <p:cNvGrpSpPr/>
          <p:nvPr/>
        </p:nvGrpSpPr>
        <p:grpSpPr bwMode="ltGray">
          <a:xfrm>
            <a:off x="485526" y="4964845"/>
            <a:ext cx="360000" cy="360000"/>
            <a:chOff x="6792271" y="1253075"/>
            <a:chExt cx="532084" cy="532082"/>
          </a:xfrm>
        </p:grpSpPr>
        <p:sp>
          <p:nvSpPr>
            <p:cNvPr id="52" name="íŝlíďé">
              <a:extLst>
                <a:ext uri="{FF2B5EF4-FFF2-40B4-BE49-F238E27FC236}">
                  <a16:creationId xmlns:a16="http://schemas.microsoft.com/office/drawing/2014/main" xmlns="" id="{E7C05249-EC6B-4A31-B592-1B7DA1FC1C4D}"/>
                </a:ext>
              </a:extLst>
            </p:cNvPr>
            <p:cNvSpPr/>
            <p:nvPr/>
          </p:nvSpPr>
          <p:spPr bwMode="ltGray">
            <a:xfrm rot="10800000" flipV="1">
              <a:off x="6792271"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56" name="iślîḓé">
              <a:extLst>
                <a:ext uri="{FF2B5EF4-FFF2-40B4-BE49-F238E27FC236}">
                  <a16:creationId xmlns:a16="http://schemas.microsoft.com/office/drawing/2014/main" xmlns="" id="{BE7CCCC9-8065-4F6A-AAE6-681F89B69718}"/>
                </a:ext>
              </a:extLst>
            </p:cNvPr>
            <p:cNvSpPr/>
            <p:nvPr/>
          </p:nvSpPr>
          <p:spPr bwMode="ltGray">
            <a:xfrm>
              <a:off x="6940747" y="1401249"/>
              <a:ext cx="235131" cy="235732"/>
            </a:xfrm>
            <a:custGeom>
              <a:avLst/>
              <a:gdLst>
                <a:gd name="connsiteX0" fmla="*/ 283655 w 606580"/>
                <a:gd name="connsiteY0" fmla="*/ 180789 h 608133"/>
                <a:gd name="connsiteX1" fmla="*/ 463969 w 606580"/>
                <a:gd name="connsiteY1" fmla="*/ 329895 h 608133"/>
                <a:gd name="connsiteX2" fmla="*/ 467288 w 606580"/>
                <a:gd name="connsiteY2" fmla="*/ 329803 h 608133"/>
                <a:gd name="connsiteX3" fmla="*/ 606580 w 606580"/>
                <a:gd name="connsiteY3" fmla="*/ 468968 h 608133"/>
                <a:gd name="connsiteX4" fmla="*/ 467288 w 606580"/>
                <a:gd name="connsiteY4" fmla="*/ 608133 h 608133"/>
                <a:gd name="connsiteX5" fmla="*/ 92278 w 606580"/>
                <a:gd name="connsiteY5" fmla="*/ 608133 h 608133"/>
                <a:gd name="connsiteX6" fmla="*/ 0 w 606580"/>
                <a:gd name="connsiteY6" fmla="*/ 508177 h 608133"/>
                <a:gd name="connsiteX7" fmla="*/ 100113 w 606580"/>
                <a:gd name="connsiteY7" fmla="*/ 408221 h 608133"/>
                <a:gd name="connsiteX8" fmla="*/ 105829 w 606580"/>
                <a:gd name="connsiteY8" fmla="*/ 408774 h 608133"/>
                <a:gd name="connsiteX9" fmla="*/ 100113 w 606580"/>
                <a:gd name="connsiteY9" fmla="*/ 364042 h 608133"/>
                <a:gd name="connsiteX10" fmla="*/ 283655 w 606580"/>
                <a:gd name="connsiteY10" fmla="*/ 180789 h 608133"/>
                <a:gd name="connsiteX11" fmla="*/ 399230 w 606580"/>
                <a:gd name="connsiteY11" fmla="*/ 97945 h 608133"/>
                <a:gd name="connsiteX12" fmla="*/ 506377 w 606580"/>
                <a:gd name="connsiteY12" fmla="*/ 204910 h 608133"/>
                <a:gd name="connsiteX13" fmla="*/ 476133 w 606580"/>
                <a:gd name="connsiteY13" fmla="*/ 235195 h 608133"/>
                <a:gd name="connsiteX14" fmla="*/ 445888 w 606580"/>
                <a:gd name="connsiteY14" fmla="*/ 204910 h 608133"/>
                <a:gd name="connsiteX15" fmla="*/ 399230 w 606580"/>
                <a:gd name="connsiteY15" fmla="*/ 158424 h 608133"/>
                <a:gd name="connsiteX16" fmla="*/ 368986 w 606580"/>
                <a:gd name="connsiteY16" fmla="*/ 128230 h 608133"/>
                <a:gd name="connsiteX17" fmla="*/ 399230 w 606580"/>
                <a:gd name="connsiteY17" fmla="*/ 97945 h 608133"/>
                <a:gd name="connsiteX18" fmla="*/ 403459 w 606580"/>
                <a:gd name="connsiteY18" fmla="*/ 0 h 608133"/>
                <a:gd name="connsiteX19" fmla="*/ 403552 w 606580"/>
                <a:gd name="connsiteY19" fmla="*/ 0 h 608133"/>
                <a:gd name="connsiteX20" fmla="*/ 604533 w 606580"/>
                <a:gd name="connsiteY20" fmla="*/ 200633 h 608133"/>
                <a:gd name="connsiteX21" fmla="*/ 574294 w 606580"/>
                <a:gd name="connsiteY21" fmla="*/ 230820 h 608133"/>
                <a:gd name="connsiteX22" fmla="*/ 574201 w 606580"/>
                <a:gd name="connsiteY22" fmla="*/ 230820 h 608133"/>
                <a:gd name="connsiteX23" fmla="*/ 543962 w 606580"/>
                <a:gd name="connsiteY23" fmla="*/ 200633 h 608133"/>
                <a:gd name="connsiteX24" fmla="*/ 403552 w 606580"/>
                <a:gd name="connsiteY24" fmla="*/ 60466 h 608133"/>
                <a:gd name="connsiteX25" fmla="*/ 403459 w 606580"/>
                <a:gd name="connsiteY25" fmla="*/ 60466 h 608133"/>
                <a:gd name="connsiteX26" fmla="*/ 373220 w 606580"/>
                <a:gd name="connsiteY26" fmla="*/ 30187 h 608133"/>
                <a:gd name="connsiteX27" fmla="*/ 403459 w 606580"/>
                <a:gd name="connsiteY27" fmla="*/ 0 h 608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06580" h="608133">
                  <a:moveTo>
                    <a:pt x="283655" y="180789"/>
                  </a:moveTo>
                  <a:cubicBezTo>
                    <a:pt x="373351" y="180789"/>
                    <a:pt x="447929" y="245034"/>
                    <a:pt x="463969" y="329895"/>
                  </a:cubicBezTo>
                  <a:cubicBezTo>
                    <a:pt x="465075" y="329895"/>
                    <a:pt x="466089" y="329803"/>
                    <a:pt x="467288" y="329803"/>
                  </a:cubicBezTo>
                  <a:cubicBezTo>
                    <a:pt x="544263" y="329803"/>
                    <a:pt x="606580" y="392022"/>
                    <a:pt x="606580" y="468968"/>
                  </a:cubicBezTo>
                  <a:cubicBezTo>
                    <a:pt x="606580" y="545730"/>
                    <a:pt x="544263" y="608133"/>
                    <a:pt x="467288" y="608133"/>
                  </a:cubicBezTo>
                  <a:lnTo>
                    <a:pt x="92278" y="608133"/>
                  </a:lnTo>
                  <a:cubicBezTo>
                    <a:pt x="40101" y="604636"/>
                    <a:pt x="0" y="561101"/>
                    <a:pt x="0" y="508177"/>
                  </a:cubicBezTo>
                  <a:cubicBezTo>
                    <a:pt x="0" y="452953"/>
                    <a:pt x="44802" y="408221"/>
                    <a:pt x="100113" y="408221"/>
                  </a:cubicBezTo>
                  <a:cubicBezTo>
                    <a:pt x="102049" y="408221"/>
                    <a:pt x="103893" y="408589"/>
                    <a:pt x="105829" y="408774"/>
                  </a:cubicBezTo>
                  <a:cubicBezTo>
                    <a:pt x="102234" y="394415"/>
                    <a:pt x="100113" y="379505"/>
                    <a:pt x="100113" y="364042"/>
                  </a:cubicBezTo>
                  <a:cubicBezTo>
                    <a:pt x="100113" y="262797"/>
                    <a:pt x="182251" y="180789"/>
                    <a:pt x="283655" y="180789"/>
                  </a:cubicBezTo>
                  <a:close/>
                  <a:moveTo>
                    <a:pt x="399230" y="97945"/>
                  </a:moveTo>
                  <a:cubicBezTo>
                    <a:pt x="458336" y="97945"/>
                    <a:pt x="506377" y="145997"/>
                    <a:pt x="506377" y="204910"/>
                  </a:cubicBezTo>
                  <a:cubicBezTo>
                    <a:pt x="506377" y="221664"/>
                    <a:pt x="492822" y="235195"/>
                    <a:pt x="476133" y="235195"/>
                  </a:cubicBezTo>
                  <a:cubicBezTo>
                    <a:pt x="459443" y="235195"/>
                    <a:pt x="445888" y="221664"/>
                    <a:pt x="445888" y="204910"/>
                  </a:cubicBezTo>
                  <a:cubicBezTo>
                    <a:pt x="445888" y="179227"/>
                    <a:pt x="424957" y="158424"/>
                    <a:pt x="399230" y="158424"/>
                  </a:cubicBezTo>
                  <a:cubicBezTo>
                    <a:pt x="382541" y="158424"/>
                    <a:pt x="368986" y="144892"/>
                    <a:pt x="368986" y="128230"/>
                  </a:cubicBezTo>
                  <a:cubicBezTo>
                    <a:pt x="368986" y="111477"/>
                    <a:pt x="382541" y="97945"/>
                    <a:pt x="399230" y="97945"/>
                  </a:cubicBezTo>
                  <a:close/>
                  <a:moveTo>
                    <a:pt x="403459" y="0"/>
                  </a:moveTo>
                  <a:lnTo>
                    <a:pt x="403552" y="0"/>
                  </a:lnTo>
                  <a:cubicBezTo>
                    <a:pt x="514276" y="0"/>
                    <a:pt x="604441" y="90009"/>
                    <a:pt x="604533" y="200633"/>
                  </a:cubicBezTo>
                  <a:cubicBezTo>
                    <a:pt x="604533" y="217291"/>
                    <a:pt x="590981" y="230820"/>
                    <a:pt x="574294" y="230820"/>
                  </a:cubicBezTo>
                  <a:lnTo>
                    <a:pt x="574201" y="230820"/>
                  </a:lnTo>
                  <a:cubicBezTo>
                    <a:pt x="557514" y="230820"/>
                    <a:pt x="543962" y="217291"/>
                    <a:pt x="543962" y="200633"/>
                  </a:cubicBezTo>
                  <a:cubicBezTo>
                    <a:pt x="543962" y="123325"/>
                    <a:pt x="480902" y="60466"/>
                    <a:pt x="403552" y="60466"/>
                  </a:cubicBezTo>
                  <a:lnTo>
                    <a:pt x="403459" y="60466"/>
                  </a:lnTo>
                  <a:cubicBezTo>
                    <a:pt x="386772" y="60466"/>
                    <a:pt x="373220" y="46937"/>
                    <a:pt x="373220" y="30187"/>
                  </a:cubicBezTo>
                  <a:cubicBezTo>
                    <a:pt x="373220" y="13529"/>
                    <a:pt x="386772" y="0"/>
                    <a:pt x="403459"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71" name="组合 70"/>
          <p:cNvGrpSpPr/>
          <p:nvPr/>
        </p:nvGrpSpPr>
        <p:grpSpPr bwMode="blackGray">
          <a:xfrm>
            <a:off x="485526" y="5779642"/>
            <a:ext cx="360000" cy="360000"/>
            <a:chOff x="8645353" y="1253075"/>
            <a:chExt cx="532084" cy="532082"/>
          </a:xfrm>
        </p:grpSpPr>
        <p:sp>
          <p:nvSpPr>
            <p:cNvPr id="72" name="íṡ1íḋê">
              <a:extLst>
                <a:ext uri="{FF2B5EF4-FFF2-40B4-BE49-F238E27FC236}">
                  <a16:creationId xmlns:a16="http://schemas.microsoft.com/office/drawing/2014/main" xmlns="" id="{87A1502E-FF5A-402F-AE9A-604F51135206}"/>
                </a:ext>
              </a:extLst>
            </p:cNvPr>
            <p:cNvSpPr/>
            <p:nvPr/>
          </p:nvSpPr>
          <p:spPr bwMode="blackGray">
            <a:xfrm rot="10800000" flipV="1">
              <a:off x="8645353"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0B0F0"/>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dirty="0">
                <a:latin typeface="Huawei Sans" panose="020C0503030203020204" pitchFamily="34" charset="0"/>
              </a:endParaRPr>
            </a:p>
          </p:txBody>
        </p:sp>
        <p:sp>
          <p:nvSpPr>
            <p:cNvPr id="73" name="iṡļidè">
              <a:extLst>
                <a:ext uri="{FF2B5EF4-FFF2-40B4-BE49-F238E27FC236}">
                  <a16:creationId xmlns:a16="http://schemas.microsoft.com/office/drawing/2014/main" xmlns="" id="{D2F2F0A0-455D-459F-90E5-A8674554530D}"/>
                </a:ext>
              </a:extLst>
            </p:cNvPr>
            <p:cNvSpPr/>
            <p:nvPr/>
          </p:nvSpPr>
          <p:spPr bwMode="blackGray">
            <a:xfrm>
              <a:off x="8806407" y="1420044"/>
              <a:ext cx="235733" cy="198142"/>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w="9525">
              <a:noFill/>
              <a:round/>
              <a:headEnd/>
              <a:tailEnd/>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dirty="0">
                <a:latin typeface="Huawei Sans" panose="020C0503030203020204" pitchFamily="34" charset="0"/>
              </a:endParaRPr>
            </a:p>
          </p:txBody>
        </p:sp>
      </p:grpSp>
      <p:grpSp>
        <p:nvGrpSpPr>
          <p:cNvPr id="74" name="组合 73"/>
          <p:cNvGrpSpPr/>
          <p:nvPr/>
        </p:nvGrpSpPr>
        <p:grpSpPr bwMode="ltGray">
          <a:xfrm>
            <a:off x="485526" y="1705653"/>
            <a:ext cx="360000" cy="360000"/>
            <a:chOff x="1233025" y="1253075"/>
            <a:chExt cx="532084" cy="532082"/>
          </a:xfrm>
        </p:grpSpPr>
        <p:sp>
          <p:nvSpPr>
            <p:cNvPr id="75" name="íṩlíḓê">
              <a:extLst>
                <a:ext uri="{FF2B5EF4-FFF2-40B4-BE49-F238E27FC236}">
                  <a16:creationId xmlns:a16="http://schemas.microsoft.com/office/drawing/2014/main" xmlns="" id="{FBC6DF09-FCD2-4E57-B557-9F103A335C85}"/>
                </a:ext>
              </a:extLst>
            </p:cNvPr>
            <p:cNvSpPr/>
            <p:nvPr/>
          </p:nvSpPr>
          <p:spPr bwMode="ltGray">
            <a:xfrm rot="10800000" flipV="1">
              <a:off x="1233025"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76" name="cloud-computing_161788"/>
            <p:cNvSpPr>
              <a:spLocks noChangeAspect="1"/>
            </p:cNvSpPr>
            <p:nvPr/>
          </p:nvSpPr>
          <p:spPr bwMode="ltGray">
            <a:xfrm>
              <a:off x="1352309" y="1372594"/>
              <a:ext cx="293519" cy="293040"/>
            </a:xfrm>
            <a:custGeom>
              <a:avLst/>
              <a:gdLst>
                <a:gd name="connsiteX0" fmla="*/ 46142 w 606580"/>
                <a:gd name="connsiteY0" fmla="*/ 341782 h 605592"/>
                <a:gd name="connsiteX1" fmla="*/ 46142 w 606580"/>
                <a:gd name="connsiteY1" fmla="*/ 468218 h 605592"/>
                <a:gd name="connsiteX2" fmla="*/ 251785 w 606580"/>
                <a:gd name="connsiteY2" fmla="*/ 468218 h 605592"/>
                <a:gd name="connsiteX3" fmla="*/ 251785 w 606580"/>
                <a:gd name="connsiteY3" fmla="*/ 341782 h 605592"/>
                <a:gd name="connsiteX4" fmla="*/ 0 w 606580"/>
                <a:gd name="connsiteY4" fmla="*/ 297010 h 605592"/>
                <a:gd name="connsiteX5" fmla="*/ 297927 w 606580"/>
                <a:gd name="connsiteY5" fmla="*/ 297010 h 605592"/>
                <a:gd name="connsiteX6" fmla="*/ 297927 w 606580"/>
                <a:gd name="connsiteY6" fmla="*/ 512433 h 605592"/>
                <a:gd name="connsiteX7" fmla="*/ 197844 w 606580"/>
                <a:gd name="connsiteY7" fmla="*/ 512433 h 605592"/>
                <a:gd name="connsiteX8" fmla="*/ 207128 w 606580"/>
                <a:gd name="connsiteY8" fmla="*/ 562860 h 605592"/>
                <a:gd name="connsiteX9" fmla="*/ 237766 w 606580"/>
                <a:gd name="connsiteY9" fmla="*/ 562860 h 605592"/>
                <a:gd name="connsiteX10" fmla="*/ 237766 w 606580"/>
                <a:gd name="connsiteY10" fmla="*/ 605592 h 605592"/>
                <a:gd name="connsiteX11" fmla="*/ 60625 w 606580"/>
                <a:gd name="connsiteY11" fmla="*/ 605592 h 605592"/>
                <a:gd name="connsiteX12" fmla="*/ 60625 w 606580"/>
                <a:gd name="connsiteY12" fmla="*/ 562860 h 605592"/>
                <a:gd name="connsiteX13" fmla="*/ 90891 w 606580"/>
                <a:gd name="connsiteY13" fmla="*/ 562860 h 605592"/>
                <a:gd name="connsiteX14" fmla="*/ 100176 w 606580"/>
                <a:gd name="connsiteY14" fmla="*/ 512433 h 605592"/>
                <a:gd name="connsiteX15" fmla="*/ 0 w 606580"/>
                <a:gd name="connsiteY15" fmla="*/ 512433 h 605592"/>
                <a:gd name="connsiteX16" fmla="*/ 440020 w 606580"/>
                <a:gd name="connsiteY16" fmla="*/ 278733 h 605592"/>
                <a:gd name="connsiteX17" fmla="*/ 453483 w 606580"/>
                <a:gd name="connsiteY17" fmla="*/ 292178 h 605592"/>
                <a:gd name="connsiteX18" fmla="*/ 453483 w 606580"/>
                <a:gd name="connsiteY18" fmla="*/ 415781 h 605592"/>
                <a:gd name="connsiteX19" fmla="*/ 440484 w 606580"/>
                <a:gd name="connsiteY19" fmla="*/ 429319 h 605592"/>
                <a:gd name="connsiteX20" fmla="*/ 354788 w 606580"/>
                <a:gd name="connsiteY20" fmla="*/ 429319 h 605592"/>
                <a:gd name="connsiteX21" fmla="*/ 341325 w 606580"/>
                <a:gd name="connsiteY21" fmla="*/ 415781 h 605592"/>
                <a:gd name="connsiteX22" fmla="*/ 354788 w 606580"/>
                <a:gd name="connsiteY22" fmla="*/ 402336 h 605592"/>
                <a:gd name="connsiteX23" fmla="*/ 426465 w 606580"/>
                <a:gd name="connsiteY23" fmla="*/ 402336 h 605592"/>
                <a:gd name="connsiteX24" fmla="*/ 426465 w 606580"/>
                <a:gd name="connsiteY24" fmla="*/ 292178 h 605592"/>
                <a:gd name="connsiteX25" fmla="*/ 440020 w 606580"/>
                <a:gd name="connsiteY25" fmla="*/ 278733 h 605592"/>
                <a:gd name="connsiteX26" fmla="*/ 410109 w 606580"/>
                <a:gd name="connsiteY26" fmla="*/ 0 h 605592"/>
                <a:gd name="connsiteX27" fmla="*/ 485782 w 606580"/>
                <a:gd name="connsiteY27" fmla="*/ 36057 h 605592"/>
                <a:gd name="connsiteX28" fmla="*/ 542328 w 606580"/>
                <a:gd name="connsiteY28" fmla="*/ 52185 h 605592"/>
                <a:gd name="connsiteX29" fmla="*/ 562291 w 606580"/>
                <a:gd name="connsiteY29" fmla="*/ 103350 h 605592"/>
                <a:gd name="connsiteX30" fmla="*/ 606580 w 606580"/>
                <a:gd name="connsiteY30" fmla="*/ 168697 h 605592"/>
                <a:gd name="connsiteX31" fmla="*/ 536293 w 606580"/>
                <a:gd name="connsiteY31" fmla="*/ 238864 h 605592"/>
                <a:gd name="connsiteX32" fmla="*/ 311502 w 606580"/>
                <a:gd name="connsiteY32" fmla="*/ 238864 h 605592"/>
                <a:gd name="connsiteX33" fmla="*/ 241122 w 606580"/>
                <a:gd name="connsiteY33" fmla="*/ 168697 h 605592"/>
                <a:gd name="connsiteX34" fmla="*/ 311502 w 606580"/>
                <a:gd name="connsiteY34" fmla="*/ 98530 h 605592"/>
                <a:gd name="connsiteX35" fmla="*/ 410109 w 606580"/>
                <a:gd name="connsiteY35"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6580" h="605592">
                  <a:moveTo>
                    <a:pt x="46142" y="341782"/>
                  </a:moveTo>
                  <a:lnTo>
                    <a:pt x="46142" y="468218"/>
                  </a:lnTo>
                  <a:lnTo>
                    <a:pt x="251785" y="468218"/>
                  </a:lnTo>
                  <a:lnTo>
                    <a:pt x="251785" y="341782"/>
                  </a:lnTo>
                  <a:close/>
                  <a:moveTo>
                    <a:pt x="0" y="297010"/>
                  </a:moveTo>
                  <a:lnTo>
                    <a:pt x="297927" y="297010"/>
                  </a:lnTo>
                  <a:lnTo>
                    <a:pt x="297927" y="512433"/>
                  </a:lnTo>
                  <a:lnTo>
                    <a:pt x="197844" y="512433"/>
                  </a:lnTo>
                  <a:lnTo>
                    <a:pt x="207128" y="562860"/>
                  </a:lnTo>
                  <a:lnTo>
                    <a:pt x="237766" y="562860"/>
                  </a:lnTo>
                  <a:lnTo>
                    <a:pt x="237766" y="605592"/>
                  </a:lnTo>
                  <a:lnTo>
                    <a:pt x="60625" y="605592"/>
                  </a:lnTo>
                  <a:lnTo>
                    <a:pt x="60625" y="562860"/>
                  </a:lnTo>
                  <a:lnTo>
                    <a:pt x="90891" y="562860"/>
                  </a:lnTo>
                  <a:lnTo>
                    <a:pt x="100176" y="512433"/>
                  </a:lnTo>
                  <a:lnTo>
                    <a:pt x="0" y="512433"/>
                  </a:lnTo>
                  <a:close/>
                  <a:moveTo>
                    <a:pt x="440020" y="278733"/>
                  </a:moveTo>
                  <a:cubicBezTo>
                    <a:pt x="447634" y="278733"/>
                    <a:pt x="453483" y="285038"/>
                    <a:pt x="453483" y="292178"/>
                  </a:cubicBezTo>
                  <a:lnTo>
                    <a:pt x="453483" y="415781"/>
                  </a:lnTo>
                  <a:cubicBezTo>
                    <a:pt x="453947" y="423477"/>
                    <a:pt x="447634" y="429319"/>
                    <a:pt x="440484" y="429319"/>
                  </a:cubicBezTo>
                  <a:lnTo>
                    <a:pt x="354788" y="429319"/>
                  </a:lnTo>
                  <a:cubicBezTo>
                    <a:pt x="347174" y="429319"/>
                    <a:pt x="341325" y="423014"/>
                    <a:pt x="341325" y="415781"/>
                  </a:cubicBezTo>
                  <a:cubicBezTo>
                    <a:pt x="341325" y="408641"/>
                    <a:pt x="347639" y="402336"/>
                    <a:pt x="354788" y="402336"/>
                  </a:cubicBezTo>
                  <a:lnTo>
                    <a:pt x="426465" y="402336"/>
                  </a:lnTo>
                  <a:lnTo>
                    <a:pt x="426465" y="292178"/>
                  </a:lnTo>
                  <a:cubicBezTo>
                    <a:pt x="426465" y="284482"/>
                    <a:pt x="432778" y="278733"/>
                    <a:pt x="440020" y="278733"/>
                  </a:cubicBezTo>
                  <a:close/>
                  <a:moveTo>
                    <a:pt x="410109" y="0"/>
                  </a:moveTo>
                  <a:cubicBezTo>
                    <a:pt x="440935" y="0"/>
                    <a:pt x="468419" y="13996"/>
                    <a:pt x="485782" y="36057"/>
                  </a:cubicBezTo>
                  <a:cubicBezTo>
                    <a:pt x="508530" y="30495"/>
                    <a:pt x="531000" y="41247"/>
                    <a:pt x="542328" y="52185"/>
                  </a:cubicBezTo>
                  <a:cubicBezTo>
                    <a:pt x="554584" y="63771"/>
                    <a:pt x="562940" y="81197"/>
                    <a:pt x="562291" y="103350"/>
                  </a:cubicBezTo>
                  <a:cubicBezTo>
                    <a:pt x="588289" y="113917"/>
                    <a:pt x="606580" y="138943"/>
                    <a:pt x="606580" y="168697"/>
                  </a:cubicBezTo>
                  <a:cubicBezTo>
                    <a:pt x="606580" y="207627"/>
                    <a:pt x="574825" y="238864"/>
                    <a:pt x="536293" y="238864"/>
                  </a:cubicBezTo>
                  <a:lnTo>
                    <a:pt x="311502" y="238864"/>
                  </a:lnTo>
                  <a:cubicBezTo>
                    <a:pt x="272505" y="238864"/>
                    <a:pt x="241122" y="207627"/>
                    <a:pt x="241122" y="168697"/>
                  </a:cubicBezTo>
                  <a:cubicBezTo>
                    <a:pt x="241122" y="129767"/>
                    <a:pt x="272970" y="98530"/>
                    <a:pt x="311502" y="98530"/>
                  </a:cubicBezTo>
                  <a:cubicBezTo>
                    <a:pt x="311502" y="44213"/>
                    <a:pt x="355792" y="0"/>
                    <a:pt x="410109" y="0"/>
                  </a:cubicBezTo>
                  <a:close/>
                </a:path>
              </a:pathLst>
            </a:custGeom>
            <a:solidFill>
              <a:schemeClr val="bg1"/>
            </a:solidFill>
            <a:ln>
              <a:noFill/>
            </a:ln>
          </p:spPr>
        </p:sp>
      </p:grpSp>
      <p:sp>
        <p:nvSpPr>
          <p:cNvPr id="77" name="ïšļïďe">
            <a:extLst>
              <a:ext uri="{FF2B5EF4-FFF2-40B4-BE49-F238E27FC236}">
                <a16:creationId xmlns:a16="http://schemas.microsoft.com/office/drawing/2014/main" xmlns="" id="{FB41FAD4-0BA5-4580-B72E-A6BFF22F8784}"/>
              </a:ext>
            </a:extLst>
          </p:cNvPr>
          <p:cNvSpPr txBox="1"/>
          <p:nvPr/>
        </p:nvSpPr>
        <p:spPr bwMode="ltGray">
          <a:xfrm>
            <a:off x="850295" y="3295893"/>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a:solidFill>
                  <a:schemeClr val="bg1">
                    <a:lumMod val="65000"/>
                  </a:schemeClr>
                </a:solidFill>
              </a:defRPr>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pPr algn="l"/>
            <a:r>
              <a:rPr lang="ru-RU" sz="1200">
                <a:latin typeface="Huawei Sans" panose="020C0503030203020204" pitchFamily="34" charset="0"/>
              </a:rPr>
              <a:t>Ассоциация</a:t>
            </a:r>
          </a:p>
        </p:txBody>
      </p:sp>
      <p:grpSp>
        <p:nvGrpSpPr>
          <p:cNvPr id="78" name="组合 77"/>
          <p:cNvGrpSpPr/>
          <p:nvPr/>
        </p:nvGrpSpPr>
        <p:grpSpPr bwMode="ltGray">
          <a:xfrm>
            <a:off x="485526" y="3335249"/>
            <a:ext cx="360000" cy="360000"/>
            <a:chOff x="3086107" y="1253075"/>
            <a:chExt cx="532084" cy="532082"/>
          </a:xfrm>
        </p:grpSpPr>
        <p:sp>
          <p:nvSpPr>
            <p:cNvPr id="79" name="iṡ1ïdé">
              <a:extLst>
                <a:ext uri="{FF2B5EF4-FFF2-40B4-BE49-F238E27FC236}">
                  <a16:creationId xmlns:a16="http://schemas.microsoft.com/office/drawing/2014/main" xmlns="" id="{3FC487D0-A815-4107-8A36-7C156E98B5FA}"/>
                </a:ext>
              </a:extLst>
            </p:cNvPr>
            <p:cNvSpPr/>
            <p:nvPr/>
          </p:nvSpPr>
          <p:spPr bwMode="ltGray">
            <a:xfrm rot="10800000" flipV="1">
              <a:off x="3086107" y="1253075"/>
              <a:ext cx="532084" cy="53208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80" name="basic-rainbow_61924"/>
            <p:cNvSpPr>
              <a:spLocks noChangeAspect="1"/>
            </p:cNvSpPr>
            <p:nvPr/>
          </p:nvSpPr>
          <p:spPr bwMode="ltGray">
            <a:xfrm>
              <a:off x="3182722" y="1438186"/>
              <a:ext cx="339705" cy="180000"/>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540" h="2940">
                  <a:moveTo>
                    <a:pt x="2770" y="0"/>
                  </a:moveTo>
                  <a:cubicBezTo>
                    <a:pt x="1243" y="0"/>
                    <a:pt x="0" y="1243"/>
                    <a:pt x="0" y="2770"/>
                  </a:cubicBezTo>
                  <a:cubicBezTo>
                    <a:pt x="0" y="2864"/>
                    <a:pt x="76" y="2940"/>
                    <a:pt x="170" y="2940"/>
                  </a:cubicBezTo>
                  <a:lnTo>
                    <a:pt x="194" y="2940"/>
                  </a:lnTo>
                  <a:lnTo>
                    <a:pt x="1452" y="2940"/>
                  </a:lnTo>
                  <a:lnTo>
                    <a:pt x="1476" y="2940"/>
                  </a:lnTo>
                  <a:cubicBezTo>
                    <a:pt x="1570" y="2940"/>
                    <a:pt x="1646" y="2864"/>
                    <a:pt x="1646" y="2770"/>
                  </a:cubicBezTo>
                  <a:cubicBezTo>
                    <a:pt x="1646" y="2150"/>
                    <a:pt x="2151" y="1646"/>
                    <a:pt x="2770" y="1646"/>
                  </a:cubicBezTo>
                  <a:cubicBezTo>
                    <a:pt x="3390" y="1646"/>
                    <a:pt x="3894" y="2150"/>
                    <a:pt x="3894" y="2770"/>
                  </a:cubicBezTo>
                  <a:cubicBezTo>
                    <a:pt x="3894" y="2864"/>
                    <a:pt x="3970" y="2940"/>
                    <a:pt x="4064" y="2940"/>
                  </a:cubicBezTo>
                  <a:lnTo>
                    <a:pt x="4089" y="2940"/>
                  </a:lnTo>
                  <a:lnTo>
                    <a:pt x="5346" y="2940"/>
                  </a:lnTo>
                  <a:lnTo>
                    <a:pt x="5370" y="2940"/>
                  </a:lnTo>
                  <a:cubicBezTo>
                    <a:pt x="5464" y="2940"/>
                    <a:pt x="5540" y="2864"/>
                    <a:pt x="5540" y="2770"/>
                  </a:cubicBezTo>
                  <a:cubicBezTo>
                    <a:pt x="5540" y="1243"/>
                    <a:pt x="4298" y="0"/>
                    <a:pt x="2770" y="0"/>
                  </a:cubicBezTo>
                  <a:close/>
                  <a:moveTo>
                    <a:pt x="2770" y="341"/>
                  </a:moveTo>
                  <a:cubicBezTo>
                    <a:pt x="4053" y="341"/>
                    <a:pt x="5105" y="1339"/>
                    <a:pt x="5193" y="2600"/>
                  </a:cubicBezTo>
                  <a:lnTo>
                    <a:pt x="4909" y="2600"/>
                  </a:lnTo>
                  <a:cubicBezTo>
                    <a:pt x="4821" y="1496"/>
                    <a:pt x="3896" y="624"/>
                    <a:pt x="2770" y="624"/>
                  </a:cubicBezTo>
                  <a:cubicBezTo>
                    <a:pt x="1644" y="624"/>
                    <a:pt x="719" y="1496"/>
                    <a:pt x="632" y="2600"/>
                  </a:cubicBezTo>
                  <a:lnTo>
                    <a:pt x="347" y="2600"/>
                  </a:lnTo>
                  <a:cubicBezTo>
                    <a:pt x="435" y="1339"/>
                    <a:pt x="1488" y="341"/>
                    <a:pt x="2770" y="341"/>
                  </a:cubicBezTo>
                  <a:close/>
                  <a:moveTo>
                    <a:pt x="2770" y="1306"/>
                  </a:moveTo>
                  <a:cubicBezTo>
                    <a:pt x="2020" y="1306"/>
                    <a:pt x="1401" y="1872"/>
                    <a:pt x="1316" y="2600"/>
                  </a:cubicBezTo>
                  <a:lnTo>
                    <a:pt x="974" y="2600"/>
                  </a:lnTo>
                  <a:cubicBezTo>
                    <a:pt x="1060" y="1684"/>
                    <a:pt x="1832" y="965"/>
                    <a:pt x="2770" y="965"/>
                  </a:cubicBezTo>
                  <a:cubicBezTo>
                    <a:pt x="3708" y="965"/>
                    <a:pt x="4481" y="1684"/>
                    <a:pt x="4567" y="2600"/>
                  </a:cubicBezTo>
                  <a:lnTo>
                    <a:pt x="4224" y="2600"/>
                  </a:lnTo>
                  <a:cubicBezTo>
                    <a:pt x="4139" y="1872"/>
                    <a:pt x="3520" y="1306"/>
                    <a:pt x="2770" y="1306"/>
                  </a:cubicBezTo>
                  <a:close/>
                </a:path>
              </a:pathLst>
            </a:custGeom>
            <a:solidFill>
              <a:schemeClr val="bg1"/>
            </a:solidFill>
            <a:ln>
              <a:noFill/>
            </a:ln>
          </p:spPr>
        </p:sp>
      </p:grpSp>
      <p:grpSp>
        <p:nvGrpSpPr>
          <p:cNvPr id="81" name="组合 80"/>
          <p:cNvGrpSpPr/>
          <p:nvPr/>
        </p:nvGrpSpPr>
        <p:grpSpPr bwMode="ltGray">
          <a:xfrm>
            <a:off x="485526" y="2520451"/>
            <a:ext cx="360000" cy="360000"/>
            <a:chOff x="485526" y="2520451"/>
            <a:chExt cx="360000" cy="360000"/>
          </a:xfrm>
        </p:grpSpPr>
        <p:sp>
          <p:nvSpPr>
            <p:cNvPr id="82" name="iṡ1ïdé">
              <a:extLst>
                <a:ext uri="{FF2B5EF4-FFF2-40B4-BE49-F238E27FC236}">
                  <a16:creationId xmlns:a16="http://schemas.microsoft.com/office/drawing/2014/main" xmlns="" id="{3FC487D0-A815-4107-8A36-7C156E98B5FA}"/>
                </a:ext>
              </a:extLst>
            </p:cNvPr>
            <p:cNvSpPr/>
            <p:nvPr/>
          </p:nvSpPr>
          <p:spPr bwMode="ltGray">
            <a:xfrm rot="10800000" flipV="1">
              <a:off x="485526" y="2520451"/>
              <a:ext cx="360000" cy="36000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tx1">
                <a:lumMod val="50000"/>
                <a:lumOff val="50000"/>
              </a:schemeClr>
            </a:solidFill>
            <a:ln w="38100" cap="flat" cmpd="sng" algn="ctr">
              <a:solidFill>
                <a:schemeClr val="bg1">
                  <a:lumMod val="9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endParaRPr lang="en-US" dirty="0">
                <a:latin typeface="Huawei Sans" panose="020C0503030203020204" pitchFamily="34" charset="0"/>
              </a:endParaRPr>
            </a:p>
          </p:txBody>
        </p:sp>
        <p:sp>
          <p:nvSpPr>
            <p:cNvPr id="83" name="road_358611"/>
            <p:cNvSpPr>
              <a:spLocks noChangeAspect="1"/>
            </p:cNvSpPr>
            <p:nvPr/>
          </p:nvSpPr>
          <p:spPr bwMode="ltGray">
            <a:xfrm>
              <a:off x="550326" y="2585425"/>
              <a:ext cx="230400" cy="230052"/>
            </a:xfrm>
            <a:custGeom>
              <a:avLst/>
              <a:gdLst>
                <a:gd name="connsiteX0" fmla="*/ 303775 w 607639"/>
                <a:gd name="connsiteY0" fmla="*/ 535874 h 606722"/>
                <a:gd name="connsiteX1" fmla="*/ 313945 w 607639"/>
                <a:gd name="connsiteY1" fmla="*/ 546012 h 606722"/>
                <a:gd name="connsiteX2" fmla="*/ 313945 w 607639"/>
                <a:gd name="connsiteY2" fmla="*/ 556150 h 606722"/>
                <a:gd name="connsiteX3" fmla="*/ 303775 w 607639"/>
                <a:gd name="connsiteY3" fmla="*/ 566288 h 606722"/>
                <a:gd name="connsiteX4" fmla="*/ 293693 w 607639"/>
                <a:gd name="connsiteY4" fmla="*/ 556150 h 606722"/>
                <a:gd name="connsiteX5" fmla="*/ 293693 w 607639"/>
                <a:gd name="connsiteY5" fmla="*/ 546012 h 606722"/>
                <a:gd name="connsiteX6" fmla="*/ 303775 w 607639"/>
                <a:gd name="connsiteY6" fmla="*/ 535874 h 606722"/>
                <a:gd name="connsiteX7" fmla="*/ 303775 w 607639"/>
                <a:gd name="connsiteY7" fmla="*/ 475259 h 606722"/>
                <a:gd name="connsiteX8" fmla="*/ 313945 w 607639"/>
                <a:gd name="connsiteY8" fmla="*/ 485318 h 606722"/>
                <a:gd name="connsiteX9" fmla="*/ 313945 w 607639"/>
                <a:gd name="connsiteY9" fmla="*/ 505615 h 606722"/>
                <a:gd name="connsiteX10" fmla="*/ 303775 w 607639"/>
                <a:gd name="connsiteY10" fmla="*/ 515764 h 606722"/>
                <a:gd name="connsiteX11" fmla="*/ 293693 w 607639"/>
                <a:gd name="connsiteY11" fmla="*/ 505615 h 606722"/>
                <a:gd name="connsiteX12" fmla="*/ 293693 w 607639"/>
                <a:gd name="connsiteY12" fmla="*/ 485318 h 606722"/>
                <a:gd name="connsiteX13" fmla="*/ 303775 w 607639"/>
                <a:gd name="connsiteY13" fmla="*/ 475259 h 606722"/>
                <a:gd name="connsiteX14" fmla="*/ 269526 w 607639"/>
                <a:gd name="connsiteY14" fmla="*/ 419842 h 606722"/>
                <a:gd name="connsiteX15" fmla="*/ 303879 w 607639"/>
                <a:gd name="connsiteY15" fmla="*/ 424733 h 606722"/>
                <a:gd name="connsiteX16" fmla="*/ 306638 w 607639"/>
                <a:gd name="connsiteY16" fmla="*/ 424644 h 606722"/>
                <a:gd name="connsiteX17" fmla="*/ 316961 w 607639"/>
                <a:gd name="connsiteY17" fmla="*/ 434602 h 606722"/>
                <a:gd name="connsiteX18" fmla="*/ 307083 w 607639"/>
                <a:gd name="connsiteY18" fmla="*/ 444916 h 606722"/>
                <a:gd name="connsiteX19" fmla="*/ 303879 w 607639"/>
                <a:gd name="connsiteY19" fmla="*/ 444916 h 606722"/>
                <a:gd name="connsiteX20" fmla="*/ 263831 w 607639"/>
                <a:gd name="connsiteY20" fmla="*/ 439226 h 606722"/>
                <a:gd name="connsiteX21" fmla="*/ 256978 w 607639"/>
                <a:gd name="connsiteY21" fmla="*/ 426689 h 606722"/>
                <a:gd name="connsiteX22" fmla="*/ 269526 w 607639"/>
                <a:gd name="connsiteY22" fmla="*/ 419842 h 606722"/>
                <a:gd name="connsiteX23" fmla="*/ 405062 w 607639"/>
                <a:gd name="connsiteY23" fmla="*/ 387999 h 606722"/>
                <a:gd name="connsiteX24" fmla="*/ 405240 w 607639"/>
                <a:gd name="connsiteY24" fmla="*/ 402307 h 606722"/>
                <a:gd name="connsiteX25" fmla="*/ 370249 w 607639"/>
                <a:gd name="connsiteY25" fmla="*/ 428437 h 606722"/>
                <a:gd name="connsiteX26" fmla="*/ 356627 w 607639"/>
                <a:gd name="connsiteY26" fmla="*/ 424171 h 606722"/>
                <a:gd name="connsiteX27" fmla="*/ 360812 w 607639"/>
                <a:gd name="connsiteY27" fmla="*/ 410573 h 606722"/>
                <a:gd name="connsiteX28" fmla="*/ 390727 w 607639"/>
                <a:gd name="connsiteY28" fmla="*/ 388176 h 606722"/>
                <a:gd name="connsiteX29" fmla="*/ 405062 w 607639"/>
                <a:gd name="connsiteY29" fmla="*/ 387999 h 606722"/>
                <a:gd name="connsiteX30" fmla="*/ 183985 w 607639"/>
                <a:gd name="connsiteY30" fmla="*/ 358809 h 606722"/>
                <a:gd name="connsiteX31" fmla="*/ 197775 w 607639"/>
                <a:gd name="connsiteY31" fmla="*/ 362718 h 606722"/>
                <a:gd name="connsiteX32" fmla="*/ 220905 w 607639"/>
                <a:gd name="connsiteY32" fmla="*/ 392035 h 606722"/>
                <a:gd name="connsiteX33" fmla="*/ 221350 w 607639"/>
                <a:gd name="connsiteY33" fmla="*/ 406338 h 606722"/>
                <a:gd name="connsiteX34" fmla="*/ 207027 w 607639"/>
                <a:gd name="connsiteY34" fmla="*/ 406871 h 606722"/>
                <a:gd name="connsiteX35" fmla="*/ 180160 w 607639"/>
                <a:gd name="connsiteY35" fmla="*/ 372579 h 606722"/>
                <a:gd name="connsiteX36" fmla="*/ 183985 w 607639"/>
                <a:gd name="connsiteY36" fmla="*/ 358809 h 606722"/>
                <a:gd name="connsiteX37" fmla="*/ 546859 w 607639"/>
                <a:gd name="connsiteY37" fmla="*/ 293270 h 606722"/>
                <a:gd name="connsiteX38" fmla="*/ 556997 w 607639"/>
                <a:gd name="connsiteY38" fmla="*/ 293270 h 606722"/>
                <a:gd name="connsiteX39" fmla="*/ 567135 w 607639"/>
                <a:gd name="connsiteY39" fmla="*/ 303317 h 606722"/>
                <a:gd name="connsiteX40" fmla="*/ 556997 w 607639"/>
                <a:gd name="connsiteY40" fmla="*/ 313452 h 606722"/>
                <a:gd name="connsiteX41" fmla="*/ 546859 w 607639"/>
                <a:gd name="connsiteY41" fmla="*/ 313452 h 606722"/>
                <a:gd name="connsiteX42" fmla="*/ 536721 w 607639"/>
                <a:gd name="connsiteY42" fmla="*/ 303317 h 606722"/>
                <a:gd name="connsiteX43" fmla="*/ 546859 w 607639"/>
                <a:gd name="connsiteY43" fmla="*/ 293270 h 606722"/>
                <a:gd name="connsiteX44" fmla="*/ 486024 w 607639"/>
                <a:gd name="connsiteY44" fmla="*/ 293270 h 606722"/>
                <a:gd name="connsiteX45" fmla="*/ 506321 w 607639"/>
                <a:gd name="connsiteY45" fmla="*/ 293270 h 606722"/>
                <a:gd name="connsiteX46" fmla="*/ 516469 w 607639"/>
                <a:gd name="connsiteY46" fmla="*/ 303317 h 606722"/>
                <a:gd name="connsiteX47" fmla="*/ 506321 w 607639"/>
                <a:gd name="connsiteY47" fmla="*/ 313452 h 606722"/>
                <a:gd name="connsiteX48" fmla="*/ 486024 w 607639"/>
                <a:gd name="connsiteY48" fmla="*/ 313452 h 606722"/>
                <a:gd name="connsiteX49" fmla="*/ 475964 w 607639"/>
                <a:gd name="connsiteY49" fmla="*/ 303317 h 606722"/>
                <a:gd name="connsiteX50" fmla="*/ 486024 w 607639"/>
                <a:gd name="connsiteY50" fmla="*/ 293270 h 606722"/>
                <a:gd name="connsiteX51" fmla="*/ 101302 w 607639"/>
                <a:gd name="connsiteY51" fmla="*/ 293270 h 606722"/>
                <a:gd name="connsiteX52" fmla="*/ 121474 w 607639"/>
                <a:gd name="connsiteY52" fmla="*/ 293270 h 606722"/>
                <a:gd name="connsiteX53" fmla="*/ 131605 w 607639"/>
                <a:gd name="connsiteY53" fmla="*/ 303317 h 606722"/>
                <a:gd name="connsiteX54" fmla="*/ 121474 w 607639"/>
                <a:gd name="connsiteY54" fmla="*/ 313452 h 606722"/>
                <a:gd name="connsiteX55" fmla="*/ 101302 w 607639"/>
                <a:gd name="connsiteY55" fmla="*/ 313452 h 606722"/>
                <a:gd name="connsiteX56" fmla="*/ 91171 w 607639"/>
                <a:gd name="connsiteY56" fmla="*/ 303317 h 606722"/>
                <a:gd name="connsiteX57" fmla="*/ 101302 w 607639"/>
                <a:gd name="connsiteY57" fmla="*/ 293270 h 606722"/>
                <a:gd name="connsiteX58" fmla="*/ 50649 w 607639"/>
                <a:gd name="connsiteY58" fmla="*/ 293270 h 606722"/>
                <a:gd name="connsiteX59" fmla="*/ 60793 w 607639"/>
                <a:gd name="connsiteY59" fmla="*/ 293270 h 606722"/>
                <a:gd name="connsiteX60" fmla="*/ 70848 w 607639"/>
                <a:gd name="connsiteY60" fmla="*/ 303317 h 606722"/>
                <a:gd name="connsiteX61" fmla="*/ 60793 w 607639"/>
                <a:gd name="connsiteY61" fmla="*/ 313452 h 606722"/>
                <a:gd name="connsiteX62" fmla="*/ 50649 w 607639"/>
                <a:gd name="connsiteY62" fmla="*/ 313452 h 606722"/>
                <a:gd name="connsiteX63" fmla="*/ 40505 w 607639"/>
                <a:gd name="connsiteY63" fmla="*/ 303317 h 606722"/>
                <a:gd name="connsiteX64" fmla="*/ 50649 w 607639"/>
                <a:gd name="connsiteY64" fmla="*/ 293270 h 606722"/>
                <a:gd name="connsiteX65" fmla="*/ 433988 w 607639"/>
                <a:gd name="connsiteY65" fmla="*/ 281313 h 606722"/>
                <a:gd name="connsiteX66" fmla="*/ 445017 w 607639"/>
                <a:gd name="connsiteY66" fmla="*/ 290459 h 606722"/>
                <a:gd name="connsiteX67" fmla="*/ 445551 w 607639"/>
                <a:gd name="connsiteY67" fmla="*/ 303158 h 606722"/>
                <a:gd name="connsiteX68" fmla="*/ 445551 w 607639"/>
                <a:gd name="connsiteY68" fmla="*/ 303247 h 606722"/>
                <a:gd name="connsiteX69" fmla="*/ 445551 w 607639"/>
                <a:gd name="connsiteY69" fmla="*/ 303335 h 606722"/>
                <a:gd name="connsiteX70" fmla="*/ 438880 w 607639"/>
                <a:gd name="connsiteY70" fmla="*/ 346404 h 606722"/>
                <a:gd name="connsiteX71" fmla="*/ 426161 w 607639"/>
                <a:gd name="connsiteY71" fmla="*/ 352975 h 606722"/>
                <a:gd name="connsiteX72" fmla="*/ 419579 w 607639"/>
                <a:gd name="connsiteY72" fmla="*/ 340276 h 606722"/>
                <a:gd name="connsiteX73" fmla="*/ 425361 w 607639"/>
                <a:gd name="connsiteY73" fmla="*/ 303335 h 606722"/>
                <a:gd name="connsiteX74" fmla="*/ 425361 w 607639"/>
                <a:gd name="connsiteY74" fmla="*/ 303247 h 606722"/>
                <a:gd name="connsiteX75" fmla="*/ 425361 w 607639"/>
                <a:gd name="connsiteY75" fmla="*/ 303158 h 606722"/>
                <a:gd name="connsiteX76" fmla="*/ 424827 w 607639"/>
                <a:gd name="connsiteY76" fmla="*/ 292235 h 606722"/>
                <a:gd name="connsiteX77" fmla="*/ 433988 w 607639"/>
                <a:gd name="connsiteY77" fmla="*/ 281313 h 606722"/>
                <a:gd name="connsiteX78" fmla="*/ 179283 w 607639"/>
                <a:gd name="connsiteY78" fmla="*/ 259338 h 606722"/>
                <a:gd name="connsiteX79" fmla="*/ 186492 w 607639"/>
                <a:gd name="connsiteY79" fmla="*/ 271776 h 606722"/>
                <a:gd name="connsiteX80" fmla="*/ 182309 w 607639"/>
                <a:gd name="connsiteY80" fmla="*/ 303404 h 606722"/>
                <a:gd name="connsiteX81" fmla="*/ 182398 w 607639"/>
                <a:gd name="connsiteY81" fmla="*/ 308912 h 606722"/>
                <a:gd name="connsiteX82" fmla="*/ 172787 w 607639"/>
                <a:gd name="connsiteY82" fmla="*/ 319484 h 606722"/>
                <a:gd name="connsiteX83" fmla="*/ 162196 w 607639"/>
                <a:gd name="connsiteY83" fmla="*/ 309801 h 606722"/>
                <a:gd name="connsiteX84" fmla="*/ 162018 w 607639"/>
                <a:gd name="connsiteY84" fmla="*/ 303493 h 606722"/>
                <a:gd name="connsiteX85" fmla="*/ 166913 w 607639"/>
                <a:gd name="connsiteY85" fmla="*/ 266446 h 606722"/>
                <a:gd name="connsiteX86" fmla="*/ 179283 w 607639"/>
                <a:gd name="connsiteY86" fmla="*/ 259338 h 606722"/>
                <a:gd name="connsiteX87" fmla="*/ 303750 w 607639"/>
                <a:gd name="connsiteY87" fmla="*/ 232592 h 606722"/>
                <a:gd name="connsiteX88" fmla="*/ 232906 w 607639"/>
                <a:gd name="connsiteY88" fmla="*/ 303326 h 606722"/>
                <a:gd name="connsiteX89" fmla="*/ 303750 w 607639"/>
                <a:gd name="connsiteY89" fmla="*/ 374148 h 606722"/>
                <a:gd name="connsiteX90" fmla="*/ 374682 w 607639"/>
                <a:gd name="connsiteY90" fmla="*/ 303326 h 606722"/>
                <a:gd name="connsiteX91" fmla="*/ 303750 w 607639"/>
                <a:gd name="connsiteY91" fmla="*/ 232592 h 606722"/>
                <a:gd name="connsiteX92" fmla="*/ 303750 w 607639"/>
                <a:gd name="connsiteY92" fmla="*/ 212332 h 606722"/>
                <a:gd name="connsiteX93" fmla="*/ 394885 w 607639"/>
                <a:gd name="connsiteY93" fmla="*/ 303326 h 606722"/>
                <a:gd name="connsiteX94" fmla="*/ 303750 w 607639"/>
                <a:gd name="connsiteY94" fmla="*/ 394320 h 606722"/>
                <a:gd name="connsiteX95" fmla="*/ 212614 w 607639"/>
                <a:gd name="connsiteY95" fmla="*/ 303326 h 606722"/>
                <a:gd name="connsiteX96" fmla="*/ 303750 w 607639"/>
                <a:gd name="connsiteY96" fmla="*/ 212332 h 606722"/>
                <a:gd name="connsiteX97" fmla="*/ 395703 w 607639"/>
                <a:gd name="connsiteY97" fmla="*/ 195586 h 606722"/>
                <a:gd name="connsiteX98" fmla="*/ 424194 w 607639"/>
                <a:gd name="connsiteY98" fmla="*/ 228593 h 606722"/>
                <a:gd name="connsiteX99" fmla="*/ 420989 w 607639"/>
                <a:gd name="connsiteY99" fmla="*/ 242472 h 606722"/>
                <a:gd name="connsiteX100" fmla="*/ 407010 w 607639"/>
                <a:gd name="connsiteY100" fmla="*/ 239269 h 606722"/>
                <a:gd name="connsiteX101" fmla="*/ 382615 w 607639"/>
                <a:gd name="connsiteY101" fmla="*/ 210977 h 606722"/>
                <a:gd name="connsiteX102" fmla="*/ 381458 w 607639"/>
                <a:gd name="connsiteY102" fmla="*/ 196653 h 606722"/>
                <a:gd name="connsiteX103" fmla="*/ 395703 w 607639"/>
                <a:gd name="connsiteY103" fmla="*/ 195586 h 606722"/>
                <a:gd name="connsiteX104" fmla="*/ 231655 w 607639"/>
                <a:gd name="connsiteY104" fmla="*/ 181446 h 606722"/>
                <a:gd name="connsiteX105" fmla="*/ 245542 w 607639"/>
                <a:gd name="connsiteY105" fmla="*/ 185003 h 606722"/>
                <a:gd name="connsiteX106" fmla="*/ 241982 w 607639"/>
                <a:gd name="connsiteY106" fmla="*/ 198874 h 606722"/>
                <a:gd name="connsiteX107" fmla="*/ 213050 w 607639"/>
                <a:gd name="connsiteY107" fmla="*/ 222615 h 606722"/>
                <a:gd name="connsiteX108" fmla="*/ 198807 w 607639"/>
                <a:gd name="connsiteY108" fmla="*/ 223415 h 606722"/>
                <a:gd name="connsiteX109" fmla="*/ 197917 w 607639"/>
                <a:gd name="connsiteY109" fmla="*/ 209100 h 606722"/>
                <a:gd name="connsiteX110" fmla="*/ 231655 w 607639"/>
                <a:gd name="connsiteY110" fmla="*/ 181446 h 606722"/>
                <a:gd name="connsiteX111" fmla="*/ 303703 w 607639"/>
                <a:gd name="connsiteY111" fmla="*/ 161736 h 606722"/>
                <a:gd name="connsiteX112" fmla="*/ 337599 w 607639"/>
                <a:gd name="connsiteY112" fmla="*/ 165822 h 606722"/>
                <a:gd name="connsiteX113" fmla="*/ 345072 w 607639"/>
                <a:gd name="connsiteY113" fmla="*/ 178081 h 606722"/>
                <a:gd name="connsiteX114" fmla="*/ 332794 w 607639"/>
                <a:gd name="connsiteY114" fmla="*/ 185455 h 606722"/>
                <a:gd name="connsiteX115" fmla="*/ 303703 w 607639"/>
                <a:gd name="connsiteY115" fmla="*/ 181990 h 606722"/>
                <a:gd name="connsiteX116" fmla="*/ 295518 w 607639"/>
                <a:gd name="connsiteY116" fmla="*/ 182257 h 606722"/>
                <a:gd name="connsiteX117" fmla="*/ 284664 w 607639"/>
                <a:gd name="connsiteY117" fmla="*/ 172840 h 606722"/>
                <a:gd name="connsiteX118" fmla="*/ 294094 w 607639"/>
                <a:gd name="connsiteY118" fmla="*/ 162091 h 606722"/>
                <a:gd name="connsiteX119" fmla="*/ 303703 w 607639"/>
                <a:gd name="connsiteY119" fmla="*/ 161736 h 606722"/>
                <a:gd name="connsiteX120" fmla="*/ 303775 w 607639"/>
                <a:gd name="connsiteY120" fmla="*/ 91029 h 606722"/>
                <a:gd name="connsiteX121" fmla="*/ 313945 w 607639"/>
                <a:gd name="connsiteY121" fmla="*/ 101160 h 606722"/>
                <a:gd name="connsiteX122" fmla="*/ 313945 w 607639"/>
                <a:gd name="connsiteY122" fmla="*/ 121332 h 606722"/>
                <a:gd name="connsiteX123" fmla="*/ 303775 w 607639"/>
                <a:gd name="connsiteY123" fmla="*/ 131463 h 606722"/>
                <a:gd name="connsiteX124" fmla="*/ 293693 w 607639"/>
                <a:gd name="connsiteY124" fmla="*/ 121332 h 606722"/>
                <a:gd name="connsiteX125" fmla="*/ 293693 w 607639"/>
                <a:gd name="connsiteY125" fmla="*/ 101160 h 606722"/>
                <a:gd name="connsiteX126" fmla="*/ 303775 w 607639"/>
                <a:gd name="connsiteY126" fmla="*/ 91029 h 606722"/>
                <a:gd name="connsiteX127" fmla="*/ 303775 w 607639"/>
                <a:gd name="connsiteY127" fmla="*/ 40434 h 606722"/>
                <a:gd name="connsiteX128" fmla="*/ 313945 w 607639"/>
                <a:gd name="connsiteY128" fmla="*/ 50578 h 606722"/>
                <a:gd name="connsiteX129" fmla="*/ 313945 w 607639"/>
                <a:gd name="connsiteY129" fmla="*/ 60722 h 606722"/>
                <a:gd name="connsiteX130" fmla="*/ 303775 w 607639"/>
                <a:gd name="connsiteY130" fmla="*/ 70777 h 606722"/>
                <a:gd name="connsiteX131" fmla="*/ 293693 w 607639"/>
                <a:gd name="connsiteY131" fmla="*/ 60722 h 606722"/>
                <a:gd name="connsiteX132" fmla="*/ 293693 w 607639"/>
                <a:gd name="connsiteY132" fmla="*/ 50578 h 606722"/>
                <a:gd name="connsiteX133" fmla="*/ 303775 w 607639"/>
                <a:gd name="connsiteY133" fmla="*/ 40434 h 606722"/>
                <a:gd name="connsiteX134" fmla="*/ 243074 w 607639"/>
                <a:gd name="connsiteY134" fmla="*/ 20263 h 606722"/>
                <a:gd name="connsiteX135" fmla="*/ 243074 w 607639"/>
                <a:gd name="connsiteY135" fmla="*/ 142282 h 606722"/>
                <a:gd name="connsiteX136" fmla="*/ 236843 w 607639"/>
                <a:gd name="connsiteY136" fmla="*/ 144949 h 606722"/>
                <a:gd name="connsiteX137" fmla="*/ 145168 w 607639"/>
                <a:gd name="connsiteY137" fmla="*/ 236486 h 606722"/>
                <a:gd name="connsiteX138" fmla="*/ 142498 w 607639"/>
                <a:gd name="connsiteY138" fmla="*/ 242707 h 606722"/>
                <a:gd name="connsiteX139" fmla="*/ 20293 w 607639"/>
                <a:gd name="connsiteY139" fmla="*/ 242707 h 606722"/>
                <a:gd name="connsiteX140" fmla="*/ 20293 w 607639"/>
                <a:gd name="connsiteY140" fmla="*/ 364015 h 606722"/>
                <a:gd name="connsiteX141" fmla="*/ 142498 w 607639"/>
                <a:gd name="connsiteY141" fmla="*/ 364015 h 606722"/>
                <a:gd name="connsiteX142" fmla="*/ 145168 w 607639"/>
                <a:gd name="connsiteY142" fmla="*/ 370148 h 606722"/>
                <a:gd name="connsiteX143" fmla="*/ 236843 w 607639"/>
                <a:gd name="connsiteY143" fmla="*/ 461773 h 606722"/>
                <a:gd name="connsiteX144" fmla="*/ 243074 w 607639"/>
                <a:gd name="connsiteY144" fmla="*/ 464351 h 606722"/>
                <a:gd name="connsiteX145" fmla="*/ 243074 w 607639"/>
                <a:gd name="connsiteY145" fmla="*/ 586459 h 606722"/>
                <a:gd name="connsiteX146" fmla="*/ 364566 w 607639"/>
                <a:gd name="connsiteY146" fmla="*/ 586459 h 606722"/>
                <a:gd name="connsiteX147" fmla="*/ 364566 w 607639"/>
                <a:gd name="connsiteY147" fmla="*/ 464351 h 606722"/>
                <a:gd name="connsiteX148" fmla="*/ 370707 w 607639"/>
                <a:gd name="connsiteY148" fmla="*/ 461773 h 606722"/>
                <a:gd name="connsiteX149" fmla="*/ 462472 w 607639"/>
                <a:gd name="connsiteY149" fmla="*/ 370148 h 606722"/>
                <a:gd name="connsiteX150" fmla="*/ 465053 w 607639"/>
                <a:gd name="connsiteY150" fmla="*/ 364015 h 606722"/>
                <a:gd name="connsiteX151" fmla="*/ 587346 w 607639"/>
                <a:gd name="connsiteY151" fmla="*/ 364015 h 606722"/>
                <a:gd name="connsiteX152" fmla="*/ 587346 w 607639"/>
                <a:gd name="connsiteY152" fmla="*/ 242707 h 606722"/>
                <a:gd name="connsiteX153" fmla="*/ 465053 w 607639"/>
                <a:gd name="connsiteY153" fmla="*/ 242707 h 606722"/>
                <a:gd name="connsiteX154" fmla="*/ 462472 w 607639"/>
                <a:gd name="connsiteY154" fmla="*/ 236486 h 606722"/>
                <a:gd name="connsiteX155" fmla="*/ 370796 w 607639"/>
                <a:gd name="connsiteY155" fmla="*/ 144949 h 606722"/>
                <a:gd name="connsiteX156" fmla="*/ 364566 w 607639"/>
                <a:gd name="connsiteY156" fmla="*/ 142282 h 606722"/>
                <a:gd name="connsiteX157" fmla="*/ 364566 w 607639"/>
                <a:gd name="connsiteY157" fmla="*/ 20263 h 606722"/>
                <a:gd name="connsiteX158" fmla="*/ 222780 w 607639"/>
                <a:gd name="connsiteY158" fmla="*/ 0 h 606722"/>
                <a:gd name="connsiteX159" fmla="*/ 384859 w 607639"/>
                <a:gd name="connsiteY159" fmla="*/ 0 h 606722"/>
                <a:gd name="connsiteX160" fmla="*/ 384859 w 607639"/>
                <a:gd name="connsiteY160" fmla="*/ 129041 h 606722"/>
                <a:gd name="connsiteX161" fmla="*/ 478403 w 607639"/>
                <a:gd name="connsiteY161" fmla="*/ 222444 h 606722"/>
                <a:gd name="connsiteX162" fmla="*/ 607639 w 607639"/>
                <a:gd name="connsiteY162" fmla="*/ 222444 h 606722"/>
                <a:gd name="connsiteX163" fmla="*/ 607639 w 607639"/>
                <a:gd name="connsiteY163" fmla="*/ 384278 h 606722"/>
                <a:gd name="connsiteX164" fmla="*/ 478403 w 607639"/>
                <a:gd name="connsiteY164" fmla="*/ 384278 h 606722"/>
                <a:gd name="connsiteX165" fmla="*/ 384859 w 607639"/>
                <a:gd name="connsiteY165" fmla="*/ 477681 h 606722"/>
                <a:gd name="connsiteX166" fmla="*/ 384859 w 607639"/>
                <a:gd name="connsiteY166" fmla="*/ 606722 h 606722"/>
                <a:gd name="connsiteX167" fmla="*/ 222780 w 607639"/>
                <a:gd name="connsiteY167" fmla="*/ 606722 h 606722"/>
                <a:gd name="connsiteX168" fmla="*/ 222780 w 607639"/>
                <a:gd name="connsiteY168" fmla="*/ 477681 h 606722"/>
                <a:gd name="connsiteX169" fmla="*/ 129236 w 607639"/>
                <a:gd name="connsiteY169" fmla="*/ 384278 h 606722"/>
                <a:gd name="connsiteX170" fmla="*/ 0 w 607639"/>
                <a:gd name="connsiteY170" fmla="*/ 384278 h 606722"/>
                <a:gd name="connsiteX171" fmla="*/ 0 w 607639"/>
                <a:gd name="connsiteY171" fmla="*/ 222444 h 606722"/>
                <a:gd name="connsiteX172" fmla="*/ 129236 w 607639"/>
                <a:gd name="connsiteY172" fmla="*/ 222444 h 606722"/>
                <a:gd name="connsiteX173" fmla="*/ 222780 w 607639"/>
                <a:gd name="connsiteY173" fmla="*/ 129041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607639" h="606722">
                  <a:moveTo>
                    <a:pt x="303775" y="535874"/>
                  </a:moveTo>
                  <a:cubicBezTo>
                    <a:pt x="309395" y="535874"/>
                    <a:pt x="313945" y="540409"/>
                    <a:pt x="313945" y="546012"/>
                  </a:cubicBezTo>
                  <a:lnTo>
                    <a:pt x="313945" y="556150"/>
                  </a:lnTo>
                  <a:cubicBezTo>
                    <a:pt x="313945" y="561753"/>
                    <a:pt x="309395" y="566288"/>
                    <a:pt x="303775" y="566288"/>
                  </a:cubicBezTo>
                  <a:cubicBezTo>
                    <a:pt x="298154" y="566288"/>
                    <a:pt x="293693" y="561753"/>
                    <a:pt x="293693" y="556150"/>
                  </a:cubicBezTo>
                  <a:lnTo>
                    <a:pt x="293693" y="546012"/>
                  </a:lnTo>
                  <a:cubicBezTo>
                    <a:pt x="293693" y="540409"/>
                    <a:pt x="298154" y="535874"/>
                    <a:pt x="303775" y="535874"/>
                  </a:cubicBezTo>
                  <a:close/>
                  <a:moveTo>
                    <a:pt x="303775" y="475259"/>
                  </a:moveTo>
                  <a:cubicBezTo>
                    <a:pt x="309395" y="475259"/>
                    <a:pt x="313945" y="479710"/>
                    <a:pt x="313945" y="485318"/>
                  </a:cubicBezTo>
                  <a:lnTo>
                    <a:pt x="313945" y="505615"/>
                  </a:lnTo>
                  <a:cubicBezTo>
                    <a:pt x="313945" y="511224"/>
                    <a:pt x="309395" y="515764"/>
                    <a:pt x="303775" y="515764"/>
                  </a:cubicBezTo>
                  <a:cubicBezTo>
                    <a:pt x="298154" y="515764"/>
                    <a:pt x="293693" y="511224"/>
                    <a:pt x="293693" y="505615"/>
                  </a:cubicBezTo>
                  <a:lnTo>
                    <a:pt x="293693" y="485318"/>
                  </a:lnTo>
                  <a:cubicBezTo>
                    <a:pt x="293693" y="479710"/>
                    <a:pt x="298154" y="475259"/>
                    <a:pt x="303775" y="475259"/>
                  </a:cubicBezTo>
                  <a:close/>
                  <a:moveTo>
                    <a:pt x="269526" y="419842"/>
                  </a:moveTo>
                  <a:cubicBezTo>
                    <a:pt x="280562" y="423043"/>
                    <a:pt x="292042" y="424733"/>
                    <a:pt x="303879" y="424733"/>
                  </a:cubicBezTo>
                  <a:cubicBezTo>
                    <a:pt x="304769" y="424733"/>
                    <a:pt x="305659" y="424733"/>
                    <a:pt x="306638" y="424644"/>
                  </a:cubicBezTo>
                  <a:cubicBezTo>
                    <a:pt x="312155" y="424555"/>
                    <a:pt x="316783" y="429001"/>
                    <a:pt x="316961" y="434602"/>
                  </a:cubicBezTo>
                  <a:cubicBezTo>
                    <a:pt x="317050" y="440115"/>
                    <a:pt x="312689" y="444738"/>
                    <a:pt x="307083" y="444916"/>
                  </a:cubicBezTo>
                  <a:cubicBezTo>
                    <a:pt x="306015" y="444916"/>
                    <a:pt x="304947" y="444916"/>
                    <a:pt x="303879" y="444916"/>
                  </a:cubicBezTo>
                  <a:cubicBezTo>
                    <a:pt x="290173" y="444916"/>
                    <a:pt x="276735" y="442960"/>
                    <a:pt x="263831" y="439226"/>
                  </a:cubicBezTo>
                  <a:cubicBezTo>
                    <a:pt x="258402" y="437625"/>
                    <a:pt x="255376" y="432024"/>
                    <a:pt x="256978" y="426689"/>
                  </a:cubicBezTo>
                  <a:cubicBezTo>
                    <a:pt x="258491" y="421265"/>
                    <a:pt x="264187" y="418242"/>
                    <a:pt x="269526" y="419842"/>
                  </a:cubicBezTo>
                  <a:close/>
                  <a:moveTo>
                    <a:pt x="405062" y="387999"/>
                  </a:moveTo>
                  <a:cubicBezTo>
                    <a:pt x="409068" y="391909"/>
                    <a:pt x="409068" y="398308"/>
                    <a:pt x="405240" y="402307"/>
                  </a:cubicBezTo>
                  <a:cubicBezTo>
                    <a:pt x="395001" y="412706"/>
                    <a:pt x="383159" y="421504"/>
                    <a:pt x="370249" y="428437"/>
                  </a:cubicBezTo>
                  <a:cubicBezTo>
                    <a:pt x="365352" y="431014"/>
                    <a:pt x="359209" y="429148"/>
                    <a:pt x="356627" y="424171"/>
                  </a:cubicBezTo>
                  <a:cubicBezTo>
                    <a:pt x="353956" y="419283"/>
                    <a:pt x="355826" y="413150"/>
                    <a:pt x="360812" y="410573"/>
                  </a:cubicBezTo>
                  <a:cubicBezTo>
                    <a:pt x="371852" y="404618"/>
                    <a:pt x="381913" y="397064"/>
                    <a:pt x="390727" y="388176"/>
                  </a:cubicBezTo>
                  <a:cubicBezTo>
                    <a:pt x="394645" y="384177"/>
                    <a:pt x="401055" y="384088"/>
                    <a:pt x="405062" y="387999"/>
                  </a:cubicBezTo>
                  <a:close/>
                  <a:moveTo>
                    <a:pt x="183985" y="358809"/>
                  </a:moveTo>
                  <a:cubicBezTo>
                    <a:pt x="188878" y="356144"/>
                    <a:pt x="195017" y="357832"/>
                    <a:pt x="197775" y="362718"/>
                  </a:cubicBezTo>
                  <a:cubicBezTo>
                    <a:pt x="203913" y="373645"/>
                    <a:pt x="211742" y="383506"/>
                    <a:pt x="220905" y="392035"/>
                  </a:cubicBezTo>
                  <a:cubicBezTo>
                    <a:pt x="224997" y="395855"/>
                    <a:pt x="225175" y="402251"/>
                    <a:pt x="221350" y="406338"/>
                  </a:cubicBezTo>
                  <a:cubicBezTo>
                    <a:pt x="217524" y="410424"/>
                    <a:pt x="211119" y="410691"/>
                    <a:pt x="207027" y="406871"/>
                  </a:cubicBezTo>
                  <a:cubicBezTo>
                    <a:pt x="196351" y="396921"/>
                    <a:pt x="187277" y="385372"/>
                    <a:pt x="180160" y="372579"/>
                  </a:cubicBezTo>
                  <a:cubicBezTo>
                    <a:pt x="177402" y="367782"/>
                    <a:pt x="179092" y="361563"/>
                    <a:pt x="183985" y="358809"/>
                  </a:cubicBezTo>
                  <a:close/>
                  <a:moveTo>
                    <a:pt x="546859" y="293270"/>
                  </a:moveTo>
                  <a:lnTo>
                    <a:pt x="556997" y="293270"/>
                  </a:lnTo>
                  <a:cubicBezTo>
                    <a:pt x="562600" y="293270"/>
                    <a:pt x="567135" y="297715"/>
                    <a:pt x="567135" y="303317"/>
                  </a:cubicBezTo>
                  <a:cubicBezTo>
                    <a:pt x="567135" y="308918"/>
                    <a:pt x="562600" y="313452"/>
                    <a:pt x="556997" y="313452"/>
                  </a:cubicBezTo>
                  <a:lnTo>
                    <a:pt x="546859" y="313452"/>
                  </a:lnTo>
                  <a:cubicBezTo>
                    <a:pt x="541257" y="313452"/>
                    <a:pt x="536721" y="308918"/>
                    <a:pt x="536721" y="303317"/>
                  </a:cubicBezTo>
                  <a:cubicBezTo>
                    <a:pt x="536721" y="297804"/>
                    <a:pt x="541257" y="293270"/>
                    <a:pt x="546859" y="293270"/>
                  </a:cubicBezTo>
                  <a:close/>
                  <a:moveTo>
                    <a:pt x="486024" y="293270"/>
                  </a:moveTo>
                  <a:lnTo>
                    <a:pt x="506321" y="293270"/>
                  </a:lnTo>
                  <a:cubicBezTo>
                    <a:pt x="511929" y="293270"/>
                    <a:pt x="516469" y="297715"/>
                    <a:pt x="516469" y="303317"/>
                  </a:cubicBezTo>
                  <a:cubicBezTo>
                    <a:pt x="516469" y="308918"/>
                    <a:pt x="511929" y="313452"/>
                    <a:pt x="506321" y="313452"/>
                  </a:cubicBezTo>
                  <a:lnTo>
                    <a:pt x="486024" y="313452"/>
                  </a:lnTo>
                  <a:cubicBezTo>
                    <a:pt x="480415" y="313452"/>
                    <a:pt x="475964" y="308918"/>
                    <a:pt x="475964" y="303317"/>
                  </a:cubicBezTo>
                  <a:cubicBezTo>
                    <a:pt x="475964" y="297804"/>
                    <a:pt x="480415" y="293270"/>
                    <a:pt x="486024" y="293270"/>
                  </a:cubicBezTo>
                  <a:close/>
                  <a:moveTo>
                    <a:pt x="101302" y="293270"/>
                  </a:moveTo>
                  <a:lnTo>
                    <a:pt x="121474" y="293270"/>
                  </a:lnTo>
                  <a:cubicBezTo>
                    <a:pt x="127073" y="293270"/>
                    <a:pt x="131605" y="297715"/>
                    <a:pt x="131605" y="303317"/>
                  </a:cubicBezTo>
                  <a:cubicBezTo>
                    <a:pt x="131605" y="308918"/>
                    <a:pt x="127073" y="313452"/>
                    <a:pt x="121474" y="313452"/>
                  </a:cubicBezTo>
                  <a:lnTo>
                    <a:pt x="101302" y="313452"/>
                  </a:lnTo>
                  <a:cubicBezTo>
                    <a:pt x="95703" y="313452"/>
                    <a:pt x="91171" y="308918"/>
                    <a:pt x="91171" y="303317"/>
                  </a:cubicBezTo>
                  <a:cubicBezTo>
                    <a:pt x="91171" y="297804"/>
                    <a:pt x="95703" y="293270"/>
                    <a:pt x="101302" y="293270"/>
                  </a:cubicBezTo>
                  <a:close/>
                  <a:moveTo>
                    <a:pt x="50649" y="293270"/>
                  </a:moveTo>
                  <a:lnTo>
                    <a:pt x="60793" y="293270"/>
                  </a:lnTo>
                  <a:cubicBezTo>
                    <a:pt x="66399" y="293270"/>
                    <a:pt x="70848" y="297715"/>
                    <a:pt x="70848" y="303317"/>
                  </a:cubicBezTo>
                  <a:cubicBezTo>
                    <a:pt x="70848" y="308918"/>
                    <a:pt x="66399" y="313452"/>
                    <a:pt x="60793" y="313452"/>
                  </a:cubicBezTo>
                  <a:lnTo>
                    <a:pt x="50649" y="313452"/>
                  </a:lnTo>
                  <a:cubicBezTo>
                    <a:pt x="45043" y="313452"/>
                    <a:pt x="40505" y="308918"/>
                    <a:pt x="40505" y="303317"/>
                  </a:cubicBezTo>
                  <a:cubicBezTo>
                    <a:pt x="40505" y="297804"/>
                    <a:pt x="45043" y="293270"/>
                    <a:pt x="50649" y="293270"/>
                  </a:cubicBezTo>
                  <a:close/>
                  <a:moveTo>
                    <a:pt x="433988" y="281313"/>
                  </a:moveTo>
                  <a:cubicBezTo>
                    <a:pt x="439592" y="280780"/>
                    <a:pt x="444484" y="284865"/>
                    <a:pt x="445017" y="290459"/>
                  </a:cubicBezTo>
                  <a:cubicBezTo>
                    <a:pt x="445373" y="294633"/>
                    <a:pt x="445551" y="298895"/>
                    <a:pt x="445551" y="303158"/>
                  </a:cubicBezTo>
                  <a:cubicBezTo>
                    <a:pt x="445551" y="303158"/>
                    <a:pt x="445551" y="303247"/>
                    <a:pt x="445551" y="303247"/>
                  </a:cubicBezTo>
                  <a:cubicBezTo>
                    <a:pt x="445551" y="303247"/>
                    <a:pt x="445551" y="303335"/>
                    <a:pt x="445551" y="303335"/>
                  </a:cubicBezTo>
                  <a:cubicBezTo>
                    <a:pt x="445551" y="318076"/>
                    <a:pt x="443327" y="332551"/>
                    <a:pt x="438880" y="346404"/>
                  </a:cubicBezTo>
                  <a:cubicBezTo>
                    <a:pt x="437190" y="351732"/>
                    <a:pt x="431498" y="354662"/>
                    <a:pt x="426161" y="352975"/>
                  </a:cubicBezTo>
                  <a:cubicBezTo>
                    <a:pt x="420824" y="351199"/>
                    <a:pt x="417889" y="345516"/>
                    <a:pt x="419579" y="340276"/>
                  </a:cubicBezTo>
                  <a:cubicBezTo>
                    <a:pt x="423404" y="328466"/>
                    <a:pt x="425361" y="316034"/>
                    <a:pt x="425361" y="303335"/>
                  </a:cubicBezTo>
                  <a:cubicBezTo>
                    <a:pt x="425361" y="303335"/>
                    <a:pt x="425361" y="303335"/>
                    <a:pt x="425361" y="303247"/>
                  </a:cubicBezTo>
                  <a:cubicBezTo>
                    <a:pt x="425361" y="303247"/>
                    <a:pt x="425361" y="303247"/>
                    <a:pt x="425361" y="303158"/>
                  </a:cubicBezTo>
                  <a:cubicBezTo>
                    <a:pt x="425361" y="299517"/>
                    <a:pt x="425183" y="295876"/>
                    <a:pt x="424827" y="292235"/>
                  </a:cubicBezTo>
                  <a:cubicBezTo>
                    <a:pt x="424293" y="286730"/>
                    <a:pt x="428474" y="281846"/>
                    <a:pt x="433988" y="281313"/>
                  </a:cubicBezTo>
                  <a:close/>
                  <a:moveTo>
                    <a:pt x="179283" y="259338"/>
                  </a:moveTo>
                  <a:cubicBezTo>
                    <a:pt x="184712" y="260760"/>
                    <a:pt x="187916" y="266357"/>
                    <a:pt x="186492" y="271776"/>
                  </a:cubicBezTo>
                  <a:cubicBezTo>
                    <a:pt x="183733" y="281993"/>
                    <a:pt x="182309" y="292565"/>
                    <a:pt x="182309" y="303404"/>
                  </a:cubicBezTo>
                  <a:cubicBezTo>
                    <a:pt x="182309" y="305270"/>
                    <a:pt x="182309" y="307046"/>
                    <a:pt x="182398" y="308912"/>
                  </a:cubicBezTo>
                  <a:cubicBezTo>
                    <a:pt x="182665" y="314509"/>
                    <a:pt x="178393" y="319218"/>
                    <a:pt x="172787" y="319484"/>
                  </a:cubicBezTo>
                  <a:cubicBezTo>
                    <a:pt x="167180" y="319662"/>
                    <a:pt x="162463" y="315398"/>
                    <a:pt x="162196" y="309801"/>
                  </a:cubicBezTo>
                  <a:cubicBezTo>
                    <a:pt x="162107" y="307668"/>
                    <a:pt x="162018" y="305536"/>
                    <a:pt x="162018" y="303493"/>
                  </a:cubicBezTo>
                  <a:cubicBezTo>
                    <a:pt x="162018" y="290788"/>
                    <a:pt x="163709" y="278439"/>
                    <a:pt x="166913" y="266446"/>
                  </a:cubicBezTo>
                  <a:cubicBezTo>
                    <a:pt x="168337" y="261115"/>
                    <a:pt x="173944" y="257917"/>
                    <a:pt x="179283" y="259338"/>
                  </a:cubicBezTo>
                  <a:close/>
                  <a:moveTo>
                    <a:pt x="303750" y="232592"/>
                  </a:moveTo>
                  <a:cubicBezTo>
                    <a:pt x="264679" y="232592"/>
                    <a:pt x="232906" y="264316"/>
                    <a:pt x="232906" y="303326"/>
                  </a:cubicBezTo>
                  <a:cubicBezTo>
                    <a:pt x="232906" y="342425"/>
                    <a:pt x="264679" y="374148"/>
                    <a:pt x="303750" y="374148"/>
                  </a:cubicBezTo>
                  <a:cubicBezTo>
                    <a:pt x="342909" y="374148"/>
                    <a:pt x="374682" y="342425"/>
                    <a:pt x="374682" y="303326"/>
                  </a:cubicBezTo>
                  <a:cubicBezTo>
                    <a:pt x="374682" y="264316"/>
                    <a:pt x="342909" y="232592"/>
                    <a:pt x="303750" y="232592"/>
                  </a:cubicBezTo>
                  <a:close/>
                  <a:moveTo>
                    <a:pt x="303750" y="212332"/>
                  </a:moveTo>
                  <a:cubicBezTo>
                    <a:pt x="354123" y="212332"/>
                    <a:pt x="394885" y="253119"/>
                    <a:pt x="394885" y="303326"/>
                  </a:cubicBezTo>
                  <a:cubicBezTo>
                    <a:pt x="394885" y="353622"/>
                    <a:pt x="354123" y="394320"/>
                    <a:pt x="303750" y="394320"/>
                  </a:cubicBezTo>
                  <a:cubicBezTo>
                    <a:pt x="253465" y="394320"/>
                    <a:pt x="212614" y="353622"/>
                    <a:pt x="212614" y="303326"/>
                  </a:cubicBezTo>
                  <a:cubicBezTo>
                    <a:pt x="212614" y="253119"/>
                    <a:pt x="253465" y="212332"/>
                    <a:pt x="303750" y="212332"/>
                  </a:cubicBezTo>
                  <a:close/>
                  <a:moveTo>
                    <a:pt x="395703" y="195586"/>
                  </a:moveTo>
                  <a:cubicBezTo>
                    <a:pt x="406832" y="205016"/>
                    <a:pt x="416448" y="216137"/>
                    <a:pt x="424194" y="228593"/>
                  </a:cubicBezTo>
                  <a:cubicBezTo>
                    <a:pt x="427132" y="233308"/>
                    <a:pt x="425708" y="239536"/>
                    <a:pt x="420989" y="242472"/>
                  </a:cubicBezTo>
                  <a:cubicBezTo>
                    <a:pt x="416181" y="245497"/>
                    <a:pt x="409949" y="243985"/>
                    <a:pt x="407010" y="239269"/>
                  </a:cubicBezTo>
                  <a:cubicBezTo>
                    <a:pt x="400333" y="228682"/>
                    <a:pt x="392142" y="219073"/>
                    <a:pt x="382615" y="210977"/>
                  </a:cubicBezTo>
                  <a:cubicBezTo>
                    <a:pt x="378341" y="207330"/>
                    <a:pt x="377807" y="200924"/>
                    <a:pt x="381458" y="196653"/>
                  </a:cubicBezTo>
                  <a:cubicBezTo>
                    <a:pt x="385019" y="192472"/>
                    <a:pt x="391429" y="191938"/>
                    <a:pt x="395703" y="195586"/>
                  </a:cubicBezTo>
                  <a:close/>
                  <a:moveTo>
                    <a:pt x="231655" y="181446"/>
                  </a:moveTo>
                  <a:cubicBezTo>
                    <a:pt x="236462" y="178601"/>
                    <a:pt x="242694" y="180202"/>
                    <a:pt x="245542" y="185003"/>
                  </a:cubicBezTo>
                  <a:cubicBezTo>
                    <a:pt x="248391" y="189805"/>
                    <a:pt x="246789" y="196029"/>
                    <a:pt x="241982" y="198874"/>
                  </a:cubicBezTo>
                  <a:cubicBezTo>
                    <a:pt x="231210" y="205187"/>
                    <a:pt x="221418" y="213279"/>
                    <a:pt x="213050" y="222615"/>
                  </a:cubicBezTo>
                  <a:cubicBezTo>
                    <a:pt x="209311" y="226794"/>
                    <a:pt x="202902" y="227150"/>
                    <a:pt x="198807" y="223415"/>
                  </a:cubicBezTo>
                  <a:cubicBezTo>
                    <a:pt x="194623" y="219681"/>
                    <a:pt x="194267" y="213279"/>
                    <a:pt x="197917" y="209100"/>
                  </a:cubicBezTo>
                  <a:cubicBezTo>
                    <a:pt x="207709" y="198252"/>
                    <a:pt x="219015" y="188915"/>
                    <a:pt x="231655" y="181446"/>
                  </a:cubicBezTo>
                  <a:close/>
                  <a:moveTo>
                    <a:pt x="303703" y="161736"/>
                  </a:moveTo>
                  <a:cubicBezTo>
                    <a:pt x="315268" y="161736"/>
                    <a:pt x="326656" y="163157"/>
                    <a:pt x="337599" y="165822"/>
                  </a:cubicBezTo>
                  <a:cubicBezTo>
                    <a:pt x="343025" y="167155"/>
                    <a:pt x="346406" y="172663"/>
                    <a:pt x="345072" y="178081"/>
                  </a:cubicBezTo>
                  <a:cubicBezTo>
                    <a:pt x="343737" y="183500"/>
                    <a:pt x="338221" y="186787"/>
                    <a:pt x="332794" y="185455"/>
                  </a:cubicBezTo>
                  <a:cubicBezTo>
                    <a:pt x="323364" y="183145"/>
                    <a:pt x="313667" y="181990"/>
                    <a:pt x="303703" y="181990"/>
                  </a:cubicBezTo>
                  <a:cubicBezTo>
                    <a:pt x="300945" y="181990"/>
                    <a:pt x="298187" y="182079"/>
                    <a:pt x="295518" y="182257"/>
                  </a:cubicBezTo>
                  <a:cubicBezTo>
                    <a:pt x="289913" y="182612"/>
                    <a:pt x="285109" y="178437"/>
                    <a:pt x="284664" y="172840"/>
                  </a:cubicBezTo>
                  <a:cubicBezTo>
                    <a:pt x="284308" y="167333"/>
                    <a:pt x="288578" y="162447"/>
                    <a:pt x="294094" y="162091"/>
                  </a:cubicBezTo>
                  <a:cubicBezTo>
                    <a:pt x="297297" y="161914"/>
                    <a:pt x="300500" y="161736"/>
                    <a:pt x="303703" y="161736"/>
                  </a:cubicBezTo>
                  <a:close/>
                  <a:moveTo>
                    <a:pt x="303775" y="91029"/>
                  </a:moveTo>
                  <a:cubicBezTo>
                    <a:pt x="309395" y="91029"/>
                    <a:pt x="313945" y="95561"/>
                    <a:pt x="313945" y="101160"/>
                  </a:cubicBezTo>
                  <a:lnTo>
                    <a:pt x="313945" y="121332"/>
                  </a:lnTo>
                  <a:cubicBezTo>
                    <a:pt x="313945" y="126931"/>
                    <a:pt x="309395" y="131463"/>
                    <a:pt x="303775" y="131463"/>
                  </a:cubicBezTo>
                  <a:cubicBezTo>
                    <a:pt x="298154" y="131463"/>
                    <a:pt x="293693" y="126931"/>
                    <a:pt x="293693" y="121332"/>
                  </a:cubicBezTo>
                  <a:lnTo>
                    <a:pt x="293693" y="101160"/>
                  </a:lnTo>
                  <a:cubicBezTo>
                    <a:pt x="293693" y="95561"/>
                    <a:pt x="298154" y="91029"/>
                    <a:pt x="303775" y="91029"/>
                  </a:cubicBezTo>
                  <a:close/>
                  <a:moveTo>
                    <a:pt x="303775" y="40434"/>
                  </a:moveTo>
                  <a:cubicBezTo>
                    <a:pt x="309395" y="40434"/>
                    <a:pt x="313945" y="44972"/>
                    <a:pt x="313945" y="50578"/>
                  </a:cubicBezTo>
                  <a:lnTo>
                    <a:pt x="313945" y="60722"/>
                  </a:lnTo>
                  <a:cubicBezTo>
                    <a:pt x="313945" y="66328"/>
                    <a:pt x="309395" y="70777"/>
                    <a:pt x="303775" y="70777"/>
                  </a:cubicBezTo>
                  <a:cubicBezTo>
                    <a:pt x="298154" y="70777"/>
                    <a:pt x="293693" y="66328"/>
                    <a:pt x="293693" y="60722"/>
                  </a:cubicBezTo>
                  <a:lnTo>
                    <a:pt x="293693" y="50578"/>
                  </a:lnTo>
                  <a:cubicBezTo>
                    <a:pt x="293693" y="44972"/>
                    <a:pt x="298154" y="40434"/>
                    <a:pt x="303775" y="40434"/>
                  </a:cubicBezTo>
                  <a:close/>
                  <a:moveTo>
                    <a:pt x="243074" y="20263"/>
                  </a:moveTo>
                  <a:lnTo>
                    <a:pt x="243074" y="142282"/>
                  </a:lnTo>
                  <a:lnTo>
                    <a:pt x="236843" y="144949"/>
                  </a:lnTo>
                  <a:cubicBezTo>
                    <a:pt x="195634" y="162367"/>
                    <a:pt x="162613" y="195338"/>
                    <a:pt x="145168" y="236486"/>
                  </a:cubicBezTo>
                  <a:lnTo>
                    <a:pt x="142498" y="242707"/>
                  </a:lnTo>
                  <a:lnTo>
                    <a:pt x="20293" y="242707"/>
                  </a:lnTo>
                  <a:lnTo>
                    <a:pt x="20293" y="364015"/>
                  </a:lnTo>
                  <a:lnTo>
                    <a:pt x="142498" y="364015"/>
                  </a:lnTo>
                  <a:lnTo>
                    <a:pt x="145168" y="370148"/>
                  </a:lnTo>
                  <a:cubicBezTo>
                    <a:pt x="162613" y="411384"/>
                    <a:pt x="195634" y="444355"/>
                    <a:pt x="236843" y="461773"/>
                  </a:cubicBezTo>
                  <a:lnTo>
                    <a:pt x="243074" y="464351"/>
                  </a:lnTo>
                  <a:lnTo>
                    <a:pt x="243074" y="586459"/>
                  </a:lnTo>
                  <a:lnTo>
                    <a:pt x="364566" y="586459"/>
                  </a:lnTo>
                  <a:lnTo>
                    <a:pt x="364566" y="464351"/>
                  </a:lnTo>
                  <a:lnTo>
                    <a:pt x="370707" y="461773"/>
                  </a:lnTo>
                  <a:cubicBezTo>
                    <a:pt x="412006" y="444355"/>
                    <a:pt x="445027" y="411384"/>
                    <a:pt x="462472" y="370148"/>
                  </a:cubicBezTo>
                  <a:lnTo>
                    <a:pt x="465053" y="364015"/>
                  </a:lnTo>
                  <a:lnTo>
                    <a:pt x="587346" y="364015"/>
                  </a:lnTo>
                  <a:lnTo>
                    <a:pt x="587346" y="242707"/>
                  </a:lnTo>
                  <a:lnTo>
                    <a:pt x="465053" y="242707"/>
                  </a:lnTo>
                  <a:lnTo>
                    <a:pt x="462472" y="236486"/>
                  </a:lnTo>
                  <a:cubicBezTo>
                    <a:pt x="445027" y="195338"/>
                    <a:pt x="412006" y="162367"/>
                    <a:pt x="370796" y="144949"/>
                  </a:cubicBezTo>
                  <a:lnTo>
                    <a:pt x="364566" y="142282"/>
                  </a:lnTo>
                  <a:lnTo>
                    <a:pt x="364566" y="20263"/>
                  </a:lnTo>
                  <a:close/>
                  <a:moveTo>
                    <a:pt x="222780" y="0"/>
                  </a:moveTo>
                  <a:lnTo>
                    <a:pt x="384859" y="0"/>
                  </a:lnTo>
                  <a:lnTo>
                    <a:pt x="384859" y="129041"/>
                  </a:lnTo>
                  <a:cubicBezTo>
                    <a:pt x="425979" y="148148"/>
                    <a:pt x="459267" y="181386"/>
                    <a:pt x="478403" y="222444"/>
                  </a:cubicBezTo>
                  <a:lnTo>
                    <a:pt x="607639" y="222444"/>
                  </a:lnTo>
                  <a:lnTo>
                    <a:pt x="607639" y="384278"/>
                  </a:lnTo>
                  <a:lnTo>
                    <a:pt x="478403" y="384278"/>
                  </a:lnTo>
                  <a:cubicBezTo>
                    <a:pt x="459267" y="425336"/>
                    <a:pt x="425979" y="458574"/>
                    <a:pt x="384859" y="477681"/>
                  </a:cubicBezTo>
                  <a:lnTo>
                    <a:pt x="384859" y="606722"/>
                  </a:lnTo>
                  <a:lnTo>
                    <a:pt x="222780" y="606722"/>
                  </a:lnTo>
                  <a:lnTo>
                    <a:pt x="222780" y="477681"/>
                  </a:lnTo>
                  <a:cubicBezTo>
                    <a:pt x="181660" y="458574"/>
                    <a:pt x="148372" y="425336"/>
                    <a:pt x="129236" y="384278"/>
                  </a:cubicBezTo>
                  <a:lnTo>
                    <a:pt x="0" y="384278"/>
                  </a:lnTo>
                  <a:lnTo>
                    <a:pt x="0" y="222444"/>
                  </a:lnTo>
                  <a:lnTo>
                    <a:pt x="129236" y="222444"/>
                  </a:lnTo>
                  <a:cubicBezTo>
                    <a:pt x="148372" y="181386"/>
                    <a:pt x="181660" y="148148"/>
                    <a:pt x="222780" y="129041"/>
                  </a:cubicBezTo>
                  <a:close/>
                </a:path>
              </a:pathLst>
            </a:custGeom>
            <a:solidFill>
              <a:schemeClr val="bg1"/>
            </a:solidFill>
            <a:ln>
              <a:noFill/>
            </a:ln>
          </p:spPr>
        </p:sp>
      </p:grpSp>
      <p:sp>
        <p:nvSpPr>
          <p:cNvPr id="70" name="圆角矩形 75"/>
          <p:cNvSpPr/>
          <p:nvPr/>
        </p:nvSpPr>
        <p:spPr>
          <a:xfrm>
            <a:off x="3156665" y="2862349"/>
            <a:ext cx="4121211" cy="39402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ru-RU" b="1" dirty="0">
                <a:solidFill>
                  <a:prstClr val="white"/>
                </a:solidFill>
                <a:latin typeface="Huawei Sans" panose="020C0503030203020204" pitchFamily="34" charset="0"/>
              </a:rPr>
              <a:t>Аутентификация </a:t>
            </a:r>
            <a:r>
              <a:rPr lang="ru-RU" b="1" dirty="0">
                <a:solidFill>
                  <a:prstClr val="white"/>
                </a:solidFill>
                <a:latin typeface="Huawei Sans" panose="020C0503030203020204" pitchFamily="34" charset="0"/>
              </a:rPr>
              <a:t>на</a:t>
            </a:r>
            <a:r>
              <a:rPr lang="ru-RU" b="1" dirty="0">
                <a:solidFill>
                  <a:srgbClr val="FF0000"/>
                </a:solidFill>
                <a:latin typeface="Huawei Sans" panose="020C0503030203020204" pitchFamily="34" charset="0"/>
              </a:rPr>
              <a:t> </a:t>
            </a:r>
            <a:r>
              <a:rPr lang="ru-RU" b="1" dirty="0">
                <a:solidFill>
                  <a:prstClr val="white"/>
                </a:solidFill>
                <a:latin typeface="Huawei Sans" panose="020C0503030203020204" pitchFamily="34" charset="0"/>
              </a:rPr>
              <a:t>портале</a:t>
            </a:r>
          </a:p>
        </p:txBody>
      </p:sp>
      <p:sp>
        <p:nvSpPr>
          <p:cNvPr id="87" name="圆角矩形 75"/>
          <p:cNvSpPr/>
          <p:nvPr/>
        </p:nvSpPr>
        <p:spPr>
          <a:xfrm>
            <a:off x="3155252" y="3293853"/>
            <a:ext cx="4122625" cy="2493159"/>
          </a:xfrm>
          <a:prstGeom prst="roundRect">
            <a:avLst>
              <a:gd name="adj" fmla="val 874"/>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ctr" anchorCtr="0">
            <a:noAutofit/>
          </a:bodyPr>
          <a:lstStyle/>
          <a:p>
            <a:pPr marL="177800" lvl="1" indent="-177800">
              <a:spcAft>
                <a:spcPts val="600"/>
              </a:spcAft>
              <a:buFont typeface="Arial" panose="020B0604020202020204" pitchFamily="34" charset="0"/>
              <a:buChar char="•"/>
            </a:pPr>
            <a:r>
              <a:rPr lang="ru-RU" sz="1600" dirty="0">
                <a:solidFill>
                  <a:prstClr val="black"/>
                </a:solidFill>
                <a:latin typeface="Huawei Sans" panose="020C0503030203020204" pitchFamily="34" charset="0"/>
              </a:rPr>
              <a:t>Аутентификация </a:t>
            </a:r>
            <a:r>
              <a:rPr lang="ru-RU" sz="1600" dirty="0">
                <a:solidFill>
                  <a:schemeClr val="tx1"/>
                </a:solidFill>
                <a:latin typeface="Huawei Sans" panose="020C0503030203020204" pitchFamily="34" charset="0"/>
              </a:rPr>
              <a:t>на</a:t>
            </a:r>
            <a:r>
              <a:rPr lang="ru-RU" sz="1600" dirty="0">
                <a:solidFill>
                  <a:srgbClr val="FF0000"/>
                </a:solidFill>
                <a:latin typeface="Huawei Sans" panose="020C0503030203020204" pitchFamily="34" charset="0"/>
              </a:rPr>
              <a:t> </a:t>
            </a:r>
            <a:r>
              <a:rPr lang="ru-RU" sz="1600" dirty="0">
                <a:solidFill>
                  <a:schemeClr val="tx1"/>
                </a:solidFill>
                <a:latin typeface="Huawei Sans" panose="020C0503030203020204" pitchFamily="34" charset="0"/>
              </a:rPr>
              <a:t>портале</a:t>
            </a:r>
            <a:r>
              <a:rPr lang="ru-RU" sz="1600" dirty="0">
                <a:solidFill>
                  <a:prstClr val="black"/>
                </a:solidFill>
                <a:latin typeface="Huawei Sans" panose="020C0503030203020204" pitchFamily="34" charset="0"/>
              </a:rPr>
              <a:t> также известна как веб-аутентификация. </a:t>
            </a:r>
            <a:r>
              <a:rPr lang="ru-RU" sz="1600" dirty="0">
                <a:solidFill>
                  <a:schemeClr val="tx1"/>
                </a:solidFill>
                <a:latin typeface="Huawei Sans" panose="020C0503030203020204" pitchFamily="34" charset="0"/>
              </a:rPr>
              <a:t>Веб-сайты для такой аутентификации называются</a:t>
            </a:r>
            <a:r>
              <a:rPr lang="ru-RU" sz="1600" dirty="0">
                <a:solidFill>
                  <a:srgbClr val="FF0000"/>
                </a:solidFill>
                <a:latin typeface="Huawei Sans" panose="020C0503030203020204" pitchFamily="34" charset="0"/>
              </a:rPr>
              <a:t> </a:t>
            </a:r>
            <a:r>
              <a:rPr lang="ru-RU" sz="1600" dirty="0">
                <a:solidFill>
                  <a:schemeClr val="tx1"/>
                </a:solidFill>
                <a:latin typeface="Huawei Sans" panose="020C0503030203020204" pitchFamily="34" charset="0"/>
              </a:rPr>
              <a:t>веб-порталами.</a:t>
            </a:r>
          </a:p>
          <a:p>
            <a:pPr marL="177800" lvl="1" indent="-177800">
              <a:spcAft>
                <a:spcPts val="600"/>
              </a:spcAft>
              <a:buFont typeface="Arial" panose="020B0604020202020204" pitchFamily="34" charset="0"/>
              <a:buChar char="•"/>
            </a:pPr>
            <a:r>
              <a:rPr lang="ru-RU" sz="1600" dirty="0">
                <a:solidFill>
                  <a:schemeClr val="tx1"/>
                </a:solidFill>
                <a:latin typeface="Huawei Sans" panose="020C0503030203020204" pitchFamily="34" charset="0"/>
              </a:rPr>
              <a:t>Для доступа в Интернет пользователи должны пройти аутентификацию на веб-порталах. </a:t>
            </a:r>
            <a:r>
              <a:rPr lang="ru-RU" sz="1600" dirty="0">
                <a:solidFill>
                  <a:srgbClr val="EC7061"/>
                </a:solidFill>
                <a:latin typeface="Huawei Sans" panose="020C0503030203020204" pitchFamily="34" charset="0"/>
              </a:rPr>
              <a:t>Пользователи могут получить доступ к сетевым ресурсам только после успешной аутентификации.</a:t>
            </a:r>
          </a:p>
        </p:txBody>
      </p:sp>
      <p:grpSp>
        <p:nvGrpSpPr>
          <p:cNvPr id="10" name="组合 9"/>
          <p:cNvGrpSpPr/>
          <p:nvPr/>
        </p:nvGrpSpPr>
        <p:grpSpPr>
          <a:xfrm>
            <a:off x="7818065" y="2326053"/>
            <a:ext cx="2292439" cy="3516668"/>
            <a:chOff x="7868992" y="2375943"/>
            <a:chExt cx="2292439" cy="3516668"/>
          </a:xfrm>
        </p:grpSpPr>
        <p:sp>
          <p:nvSpPr>
            <p:cNvPr id="3" name="圆角矩形 2"/>
            <p:cNvSpPr/>
            <p:nvPr/>
          </p:nvSpPr>
          <p:spPr>
            <a:xfrm>
              <a:off x="7868992" y="2375943"/>
              <a:ext cx="2292439" cy="3516668"/>
            </a:xfrm>
            <a:prstGeom prst="roundRect">
              <a:avLst>
                <a:gd name="adj" fmla="val 7803"/>
              </a:avLst>
            </a:prstGeom>
            <a:solidFill>
              <a:srgbClr val="F4FBFE"/>
            </a:solidFill>
            <a:ln w="12700">
              <a:solidFill>
                <a:srgbClr val="99DFF9"/>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ndParaRPr>
            </a:p>
          </p:txBody>
        </p:sp>
        <p:pic>
          <p:nvPicPr>
            <p:cNvPr id="66" name="图片 65" descr="wifi信号蓝.png"/>
            <p:cNvPicPr>
              <a:picLocks noChangeAspect="1"/>
            </p:cNvPicPr>
            <p:nvPr/>
          </p:nvPicPr>
          <p:blipFill>
            <a:blip r:embed="rId3" cstate="print"/>
            <a:stretch>
              <a:fillRect/>
            </a:stretch>
          </p:blipFill>
          <p:spPr>
            <a:xfrm rot="10800000" flipV="1">
              <a:off x="8593558" y="2688644"/>
              <a:ext cx="843307" cy="706143"/>
            </a:xfrm>
            <a:prstGeom prst="rect">
              <a:avLst/>
            </a:prstGeom>
          </p:spPr>
        </p:pic>
        <p:sp>
          <p:nvSpPr>
            <p:cNvPr id="84" name="íşḻïďe">
              <a:extLst>
                <a:ext uri="{FF2B5EF4-FFF2-40B4-BE49-F238E27FC236}">
                  <a16:creationId xmlns:a16="http://schemas.microsoft.com/office/drawing/2014/main" xmlns="" id="{05246D82-A4F5-42F2-854D-C3D348D160CE}"/>
                </a:ext>
              </a:extLst>
            </p:cNvPr>
            <p:cNvSpPr txBox="1"/>
            <p:nvPr/>
          </p:nvSpPr>
          <p:spPr bwMode="auto">
            <a:xfrm>
              <a:off x="8225015" y="3495435"/>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r>
                <a:rPr lang="ru-RU" sz="1600">
                  <a:solidFill>
                    <a:srgbClr val="0263AA"/>
                  </a:solidFill>
                  <a:latin typeface="Huawei Sans" panose="020C0503030203020204" pitchFamily="34" charset="0"/>
                </a:rPr>
                <a:t>Huawei-Guest</a:t>
              </a:r>
            </a:p>
          </p:txBody>
        </p:sp>
        <p:sp>
          <p:nvSpPr>
            <p:cNvPr id="85" name="íşḻïďe">
              <a:extLst>
                <a:ext uri="{FF2B5EF4-FFF2-40B4-BE49-F238E27FC236}">
                  <a16:creationId xmlns:a16="http://schemas.microsoft.com/office/drawing/2014/main" xmlns="" id="{05246D82-A4F5-42F2-854D-C3D348D160CE}"/>
                </a:ext>
              </a:extLst>
            </p:cNvPr>
            <p:cNvSpPr txBox="1"/>
            <p:nvPr/>
          </p:nvSpPr>
          <p:spPr bwMode="auto">
            <a:xfrm>
              <a:off x="8253612" y="3787955"/>
              <a:ext cx="158039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oAutofit/>
            </a:bodyPr>
            <a:lstStyle>
              <a:defPPr>
                <a:defRPr lang="en-US"/>
              </a:defPPr>
              <a:lvl1pPr algn="ctr" defTabSz="914377">
                <a:lnSpc>
                  <a:spcPct val="100000"/>
                </a:lnSpc>
                <a:spcBef>
                  <a:spcPct val="0"/>
                </a:spcBef>
                <a:defRPr sz="1400" b="1"/>
              </a:lvl1pPr>
              <a:lvl2pPr marL="457189" defTabSz="914377"/>
              <a:lvl3pPr marL="914377" defTabSz="914377"/>
              <a:lvl4pPr marL="1371566" defTabSz="914377"/>
              <a:lvl5pPr marL="1828754" defTabSz="914377"/>
              <a:lvl6pPr marL="2285943" defTabSz="914377"/>
              <a:lvl7pPr marL="2743131" defTabSz="914377"/>
              <a:lvl8pPr marL="3200320" defTabSz="914377"/>
              <a:lvl9pPr marL="3657509" defTabSz="914377"/>
            </a:lstStyle>
            <a:p>
              <a:r>
                <a:rPr lang="ru-RU" sz="1200">
                  <a:solidFill>
                    <a:schemeClr val="bg1">
                      <a:lumMod val="65000"/>
                    </a:schemeClr>
                  </a:solidFill>
                  <a:latin typeface="Huawei Sans" panose="020C0503030203020204" pitchFamily="34" charset="0"/>
                </a:rPr>
                <a:t>Только для гостей</a:t>
              </a:r>
            </a:p>
          </p:txBody>
        </p:sp>
        <p:sp>
          <p:nvSpPr>
            <p:cNvPr id="86" name="圆角矩形 85"/>
            <p:cNvSpPr/>
            <p:nvPr/>
          </p:nvSpPr>
          <p:spPr>
            <a:xfrm>
              <a:off x="7958651" y="4307902"/>
              <a:ext cx="718948" cy="432000"/>
            </a:xfrm>
            <a:prstGeom prst="roundRect">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ru-RU" sz="1200">
                  <a:solidFill>
                    <a:srgbClr val="1D1D1A"/>
                  </a:solidFill>
                  <a:latin typeface="Huawei Sans" panose="020C0503030203020204" pitchFamily="34" charset="0"/>
                </a:rPr>
                <a:t>+86</a:t>
              </a:r>
            </a:p>
          </p:txBody>
        </p:sp>
        <p:sp>
          <p:nvSpPr>
            <p:cNvPr id="88" name="圆角矩形 87"/>
            <p:cNvSpPr/>
            <p:nvPr/>
          </p:nvSpPr>
          <p:spPr>
            <a:xfrm>
              <a:off x="8774674" y="4307902"/>
              <a:ext cx="1297262" cy="432000"/>
            </a:xfrm>
            <a:prstGeom prst="roundRect">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ru-RU" sz="1200">
                  <a:solidFill>
                    <a:srgbClr val="1D1D1A"/>
                  </a:solidFill>
                  <a:latin typeface="Huawei Sans" panose="020C0503030203020204" pitchFamily="34" charset="0"/>
                </a:rPr>
                <a:t>Телефон</a:t>
              </a:r>
            </a:p>
          </p:txBody>
        </p:sp>
        <p:sp>
          <p:nvSpPr>
            <p:cNvPr id="89" name="圆角矩形 88"/>
            <p:cNvSpPr/>
            <p:nvPr/>
          </p:nvSpPr>
          <p:spPr>
            <a:xfrm>
              <a:off x="7958651" y="4808772"/>
              <a:ext cx="1089564" cy="432000"/>
            </a:xfrm>
            <a:prstGeom prst="roundRect">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ru-RU" sz="1200">
                  <a:solidFill>
                    <a:srgbClr val="1D1D1A"/>
                  </a:solidFill>
                  <a:latin typeface="Huawei Sans" panose="020C0503030203020204" pitchFamily="34" charset="0"/>
                </a:rPr>
                <a:t>Пароль</a:t>
              </a:r>
            </a:p>
          </p:txBody>
        </p:sp>
        <p:sp>
          <p:nvSpPr>
            <p:cNvPr id="91" name="圆角矩形 90"/>
            <p:cNvSpPr/>
            <p:nvPr/>
          </p:nvSpPr>
          <p:spPr>
            <a:xfrm>
              <a:off x="9137873" y="4808772"/>
              <a:ext cx="915975" cy="432000"/>
            </a:xfrm>
            <a:prstGeom prst="roundRect">
              <a:avLst/>
            </a:prstGeom>
            <a:solidFill>
              <a:srgbClr val="00B0F0"/>
            </a:solidFill>
            <a:ln w="12700">
              <a:solidFill>
                <a:srgbClr val="0097DD"/>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ru-RU" sz="1200" dirty="0">
                  <a:solidFill>
                    <a:schemeClr val="bg1"/>
                  </a:solidFill>
                  <a:latin typeface="Huawei Sans" panose="020C0503030203020204" pitchFamily="34" charset="0"/>
                </a:rPr>
                <a:t>Получить пароль</a:t>
              </a:r>
            </a:p>
          </p:txBody>
        </p:sp>
        <p:sp>
          <p:nvSpPr>
            <p:cNvPr id="92" name="圆角矩形 91"/>
            <p:cNvSpPr/>
            <p:nvPr/>
          </p:nvSpPr>
          <p:spPr>
            <a:xfrm>
              <a:off x="7958651" y="5312144"/>
              <a:ext cx="2095198" cy="432000"/>
            </a:xfrm>
            <a:prstGeom prst="roundRect">
              <a:avLst/>
            </a:prstGeom>
            <a:solidFill>
              <a:srgbClr val="00B0F0"/>
            </a:solidFill>
            <a:ln w="12700">
              <a:solidFill>
                <a:srgbClr val="0097D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a:solidFill>
                    <a:schemeClr val="bg1"/>
                  </a:solidFill>
                  <a:latin typeface="Huawei Sans" panose="020C0503030203020204" pitchFamily="34" charset="0"/>
                </a:rPr>
                <a:t>Войти</a:t>
              </a:r>
            </a:p>
          </p:txBody>
        </p:sp>
      </p:grpSp>
    </p:spTree>
    <p:extLst>
      <p:ext uri="{BB962C8B-B14F-4D97-AF65-F5344CB8AC3E}">
        <p14:creationId xmlns:p14="http://schemas.microsoft.com/office/powerpoint/2010/main" val="5820037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圆角矩形 88"/>
          <p:cNvSpPr/>
          <p:nvPr/>
        </p:nvSpPr>
        <p:spPr>
          <a:xfrm>
            <a:off x="5628573" y="2334532"/>
            <a:ext cx="5713930" cy="3888000"/>
          </a:xfrm>
          <a:prstGeom prst="roundRect">
            <a:avLst>
              <a:gd name="adj" fmla="val 2222"/>
            </a:avLst>
          </a:prstGeom>
          <a:noFill/>
          <a:ln w="12700">
            <a:solidFill>
              <a:srgbClr val="99DFF9"/>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t" anchorCtr="0"/>
          <a:lstStyle/>
          <a:p>
            <a:pPr marL="285750" indent="-200025">
              <a:lnSpc>
                <a:spcPts val="2400"/>
              </a:lnSpc>
              <a:spcAft>
                <a:spcPts val="600"/>
              </a:spcAft>
              <a:buFont typeface="Arial" panose="020B0604020202020204" pitchFamily="34" charset="0"/>
              <a:buChar char="•"/>
            </a:pPr>
            <a:endParaRPr lang="en-US" altLang="zh-CN" sz="1400" dirty="0">
              <a:solidFill>
                <a:schemeClr val="tx1">
                  <a:lumMod val="75000"/>
                  <a:lumOff val="25000"/>
                </a:schemeClr>
              </a:solidFill>
              <a:latin typeface="Huawei Sans" panose="020C0503030203020204" pitchFamily="34" charset="0"/>
            </a:endParaRPr>
          </a:p>
        </p:txBody>
      </p:sp>
      <p:sp>
        <p:nvSpPr>
          <p:cNvPr id="3" name="标题 2"/>
          <p:cNvSpPr>
            <a:spLocks noGrp="1"/>
          </p:cNvSpPr>
          <p:nvPr>
            <p:ph type="title"/>
          </p:nvPr>
        </p:nvSpPr>
        <p:spPr/>
        <p:txBody>
          <a:bodyPr/>
          <a:lstStyle/>
          <a:p>
            <a:r>
              <a:rPr lang="ru-RU" dirty="0"/>
              <a:t>Процесс</a:t>
            </a:r>
            <a:r>
              <a:rPr lang="ru-RU" dirty="0">
                <a:solidFill>
                  <a:srgbClr val="FF0000"/>
                </a:solidFill>
              </a:rPr>
              <a:t> </a:t>
            </a:r>
            <a:r>
              <a:rPr lang="ru-RU" dirty="0"/>
              <a:t>работы</a:t>
            </a:r>
            <a:r>
              <a:rPr lang="ru-RU" dirty="0">
                <a:solidFill>
                  <a:srgbClr val="FF0000"/>
                </a:solidFill>
              </a:rPr>
              <a:t> </a:t>
            </a:r>
            <a:r>
              <a:rPr lang="ru-RU" dirty="0"/>
              <a:t> WLAN: Этап 4</a:t>
            </a:r>
          </a:p>
        </p:txBody>
      </p:sp>
      <p:sp>
        <p:nvSpPr>
          <p:cNvPr id="51" name="五边形 50"/>
          <p:cNvSpPr/>
          <p:nvPr/>
        </p:nvSpPr>
        <p:spPr bwMode="auto">
          <a:xfrm>
            <a:off x="8148115" y="122424"/>
            <a:ext cx="900100" cy="284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Подключение AP</a:t>
            </a:r>
          </a:p>
        </p:txBody>
      </p:sp>
      <p:sp>
        <p:nvSpPr>
          <p:cNvPr id="53" name="燕尾形 52"/>
          <p:cNvSpPr/>
          <p:nvPr/>
        </p:nvSpPr>
        <p:spPr bwMode="auto">
          <a:xfrm>
            <a:off x="8964285"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Передача конфигурации</a:t>
            </a:r>
          </a:p>
        </p:txBody>
      </p:sp>
      <p:sp>
        <p:nvSpPr>
          <p:cNvPr id="54" name="燕尾形 53"/>
          <p:cNvSpPr/>
          <p:nvPr/>
        </p:nvSpPr>
        <p:spPr bwMode="auto">
          <a:xfrm>
            <a:off x="9960355"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Подключение пользователя</a:t>
            </a:r>
          </a:p>
        </p:txBody>
      </p:sp>
      <p:sp>
        <p:nvSpPr>
          <p:cNvPr id="55" name="燕尾形 54"/>
          <p:cNvSpPr/>
          <p:nvPr/>
        </p:nvSpPr>
        <p:spPr bwMode="auto">
          <a:xfrm>
            <a:off x="10956425" y="122424"/>
            <a:ext cx="1080000" cy="284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b="1">
                <a:solidFill>
                  <a:srgbClr val="FFFFFF"/>
                </a:solidFill>
                <a:latin typeface="Huawei Sans" panose="020C0503030203020204" pitchFamily="34" charset="0"/>
              </a:rPr>
              <a:t>Передача данных</a:t>
            </a:r>
          </a:p>
        </p:txBody>
      </p:sp>
      <p:sp>
        <p:nvSpPr>
          <p:cNvPr id="87" name="圆角矩形 86"/>
          <p:cNvSpPr/>
          <p:nvPr/>
        </p:nvSpPr>
        <p:spPr>
          <a:xfrm>
            <a:off x="5868941" y="4408703"/>
            <a:ext cx="5233192" cy="1699996"/>
          </a:xfrm>
          <a:prstGeom prst="roundRect">
            <a:avLst>
              <a:gd name="adj" fmla="val 0"/>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lIns="72000" tIns="72000" rIns="288000" bIns="72000" rtlCol="0" anchor="ctr"/>
          <a:lstStyle/>
          <a:p>
            <a:r>
              <a:rPr lang="ru-RU" sz="1400">
                <a:solidFill>
                  <a:prstClr val="black"/>
                </a:solidFill>
                <a:latin typeface="Huawei Sans" panose="020C0503030203020204" pitchFamily="34" charset="0"/>
              </a:rPr>
              <a:t>По туннелям CAPWAP передаются управляющие пакеты и пакеты данных.</a:t>
            </a:r>
          </a:p>
          <a:p>
            <a:pPr marL="285750" indent="-285750">
              <a:buFont typeface="Arial" panose="020B0604020202020204" pitchFamily="34" charset="0"/>
              <a:buChar char="•"/>
            </a:pPr>
            <a:r>
              <a:rPr lang="ru-RU" sz="1400">
                <a:solidFill>
                  <a:prstClr val="black"/>
                </a:solidFill>
                <a:latin typeface="Huawei Sans" panose="020C0503030203020204" pitchFamily="34" charset="0"/>
              </a:rPr>
              <a:t>Управляющие пакеты передаются по туннелям управления CAPWAP.</a:t>
            </a:r>
          </a:p>
          <a:p>
            <a:pPr marL="285750" indent="-285750">
              <a:buFont typeface="Arial" panose="020B0604020202020204" pitchFamily="34" charset="0"/>
              <a:buChar char="•"/>
            </a:pPr>
            <a:r>
              <a:rPr lang="ru-RU" sz="1400">
                <a:solidFill>
                  <a:prstClr val="black"/>
                </a:solidFill>
                <a:latin typeface="Huawei Sans" panose="020C0503030203020204" pitchFamily="34" charset="0"/>
              </a:rPr>
              <a:t>Пакеты пользовательских данных пересылаются в режиме туннельной передачи (централизованная передача) или прямой передачи (локальная передача).</a:t>
            </a:r>
          </a:p>
        </p:txBody>
      </p:sp>
      <p:sp>
        <p:nvSpPr>
          <p:cNvPr id="88" name="圆角矩形 87"/>
          <p:cNvSpPr/>
          <p:nvPr/>
        </p:nvSpPr>
        <p:spPr>
          <a:xfrm>
            <a:off x="5628573" y="1881806"/>
            <a:ext cx="5713930" cy="364249"/>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ru-RU" b="1">
                <a:solidFill>
                  <a:prstClr val="white"/>
                </a:solidFill>
                <a:latin typeface="Huawei Sans" panose="020C0503030203020204" pitchFamily="34" charset="0"/>
              </a:rPr>
              <a:t>Рабочий процесс WLAN</a:t>
            </a:r>
          </a:p>
        </p:txBody>
      </p:sp>
      <p:sp>
        <p:nvSpPr>
          <p:cNvPr id="90" name="圆角矩形 89"/>
          <p:cNvSpPr/>
          <p:nvPr/>
        </p:nvSpPr>
        <p:spPr>
          <a:xfrm>
            <a:off x="5868941" y="2536690"/>
            <a:ext cx="5233192" cy="364249"/>
          </a:xfrm>
          <a:prstGeom prst="roundRect">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504000" tIns="0" rIns="0" bIns="0" numCol="1" spcCol="0" rtlCol="0" fromWordArt="0" anchor="ctr" anchorCtr="0" forceAA="0" compatLnSpc="1">
            <a:prstTxWarp prst="textNoShape">
              <a:avLst/>
            </a:prstTxWarp>
            <a:noAutofit/>
          </a:bodyPr>
          <a:lstStyle/>
          <a:p>
            <a:r>
              <a:rPr lang="ru-RU" sz="1600" dirty="0">
                <a:solidFill>
                  <a:srgbClr val="1D1D1A"/>
                </a:solidFill>
                <a:latin typeface="Huawei Sans" panose="020C0503030203020204" pitchFamily="34" charset="0"/>
              </a:rPr>
              <a:t>Подключение AP</a:t>
            </a:r>
          </a:p>
        </p:txBody>
      </p:sp>
      <p:sp>
        <p:nvSpPr>
          <p:cNvPr id="91" name="椭圆 90"/>
          <p:cNvSpPr>
            <a:spLocks noChangeAspect="1"/>
          </p:cNvSpPr>
          <p:nvPr/>
        </p:nvSpPr>
        <p:spPr>
          <a:xfrm>
            <a:off x="6063311" y="2616873"/>
            <a:ext cx="203882" cy="203882"/>
          </a:xfrm>
          <a:prstGeom prst="ellipse">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ru-RU" sz="1400">
                <a:solidFill>
                  <a:srgbClr val="00B0F0"/>
                </a:solidFill>
                <a:latin typeface="Huawei Sans" panose="020C0503030203020204" pitchFamily="34" charset="0"/>
              </a:rPr>
              <a:t>1</a:t>
            </a:r>
          </a:p>
        </p:txBody>
      </p:sp>
      <p:sp>
        <p:nvSpPr>
          <p:cNvPr id="93" name="圆角矩形 92"/>
          <p:cNvSpPr/>
          <p:nvPr/>
        </p:nvSpPr>
        <p:spPr>
          <a:xfrm>
            <a:off x="5868941" y="2981122"/>
            <a:ext cx="5233192" cy="364249"/>
          </a:xfrm>
          <a:prstGeom prst="roundRect">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504000" tIns="0" rIns="0" bIns="0" numCol="1" spcCol="0" rtlCol="0" fromWordArt="0" anchor="ctr" anchorCtr="0" forceAA="0" compatLnSpc="1">
            <a:prstTxWarp prst="textNoShape">
              <a:avLst/>
            </a:prstTxWarp>
            <a:noAutofit/>
          </a:bodyPr>
          <a:lstStyle/>
          <a:p>
            <a:r>
              <a:rPr lang="ru-RU" sz="1600">
                <a:solidFill>
                  <a:srgbClr val="1D1D1A"/>
                </a:solidFill>
                <a:latin typeface="Huawei Sans" panose="020C0503030203020204" pitchFamily="34" charset="0"/>
              </a:rPr>
              <a:t>Получение сервисной конфигурации WLAN</a:t>
            </a:r>
          </a:p>
        </p:txBody>
      </p:sp>
      <p:sp>
        <p:nvSpPr>
          <p:cNvPr id="94" name="椭圆 93"/>
          <p:cNvSpPr>
            <a:spLocks noChangeAspect="1"/>
          </p:cNvSpPr>
          <p:nvPr/>
        </p:nvSpPr>
        <p:spPr>
          <a:xfrm>
            <a:off x="6063311" y="3061305"/>
            <a:ext cx="203882" cy="203882"/>
          </a:xfrm>
          <a:prstGeom prst="ellipse">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ru-RU" sz="1400">
                <a:solidFill>
                  <a:srgbClr val="00B0F0"/>
                </a:solidFill>
                <a:latin typeface="Huawei Sans" panose="020C0503030203020204" pitchFamily="34" charset="0"/>
              </a:rPr>
              <a:t>2</a:t>
            </a:r>
          </a:p>
        </p:txBody>
      </p:sp>
      <p:sp>
        <p:nvSpPr>
          <p:cNvPr id="95" name="圆角矩形 94"/>
          <p:cNvSpPr/>
          <p:nvPr/>
        </p:nvSpPr>
        <p:spPr>
          <a:xfrm>
            <a:off x="5868941" y="3440167"/>
            <a:ext cx="5233192" cy="364249"/>
          </a:xfrm>
          <a:prstGeom prst="roundRect">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504000" tIns="0" rIns="0" bIns="0" numCol="1" spcCol="0" rtlCol="0" fromWordArt="0" anchor="ctr" anchorCtr="0" forceAA="0" compatLnSpc="1">
            <a:prstTxWarp prst="textNoShape">
              <a:avLst/>
            </a:prstTxWarp>
            <a:noAutofit/>
          </a:bodyPr>
          <a:lstStyle/>
          <a:p>
            <a:r>
              <a:rPr lang="ru-RU" sz="1600">
                <a:solidFill>
                  <a:srgbClr val="1D1D1A"/>
                </a:solidFill>
                <a:latin typeface="Huawei Sans" panose="020C0503030203020204" pitchFamily="34" charset="0"/>
              </a:rPr>
              <a:t>Подключение STA</a:t>
            </a:r>
          </a:p>
        </p:txBody>
      </p:sp>
      <p:sp>
        <p:nvSpPr>
          <p:cNvPr id="96" name="椭圆 95"/>
          <p:cNvSpPr>
            <a:spLocks noChangeAspect="1"/>
          </p:cNvSpPr>
          <p:nvPr/>
        </p:nvSpPr>
        <p:spPr>
          <a:xfrm>
            <a:off x="6063311" y="3520350"/>
            <a:ext cx="203882" cy="203882"/>
          </a:xfrm>
          <a:prstGeom prst="ellipse">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ru-RU" sz="1400">
                <a:solidFill>
                  <a:srgbClr val="00B0F0"/>
                </a:solidFill>
                <a:latin typeface="Huawei Sans" panose="020C0503030203020204" pitchFamily="34" charset="0"/>
              </a:rPr>
              <a:t>3</a:t>
            </a:r>
          </a:p>
        </p:txBody>
      </p:sp>
      <p:sp>
        <p:nvSpPr>
          <p:cNvPr id="98" name="圆角矩形 97"/>
          <p:cNvSpPr/>
          <p:nvPr/>
        </p:nvSpPr>
        <p:spPr>
          <a:xfrm>
            <a:off x="5868941" y="3890109"/>
            <a:ext cx="5233192" cy="364249"/>
          </a:xfrm>
          <a:prstGeom prst="roundRect">
            <a:avLst/>
          </a:prstGeom>
          <a:solidFill>
            <a:srgbClr val="1AABE2">
              <a:alpha val="5000"/>
            </a:srgbClr>
          </a:solidFill>
          <a:ln w="12700" cap="flat" cmpd="sng" algn="ctr">
            <a:solidFill>
              <a:srgbClr val="1AABE2"/>
            </a:solidFill>
            <a:prstDash val="solid"/>
            <a:miter lim="800000"/>
          </a:ln>
          <a:effectLst/>
        </p:spPr>
        <p:txBody>
          <a:bodyPr rot="0" spcFirstLastPara="0" vertOverflow="overflow" horzOverflow="overflow" vert="horz" wrap="square" lIns="504000" tIns="0" rIns="0" bIns="0" numCol="1" spcCol="0" rtlCol="0" fromWordArt="0" anchor="ctr" anchorCtr="0" forceAA="0" compatLnSpc="1">
            <a:prstTxWarp prst="textNoShape">
              <a:avLst/>
            </a:prstTxWarp>
            <a:noAutofit/>
          </a:bodyPr>
          <a:lstStyle/>
          <a:p>
            <a:r>
              <a:rPr lang="ru-RU" sz="1600">
                <a:solidFill>
                  <a:srgbClr val="1D1D1A"/>
                </a:solidFill>
                <a:latin typeface="Huawei Sans" panose="020C0503030203020204" pitchFamily="34" charset="0"/>
              </a:rPr>
              <a:t>Передача сервисных данных WLAN</a:t>
            </a:r>
          </a:p>
        </p:txBody>
      </p:sp>
      <p:sp>
        <p:nvSpPr>
          <p:cNvPr id="99" name="椭圆 98"/>
          <p:cNvSpPr>
            <a:spLocks noChangeAspect="1"/>
          </p:cNvSpPr>
          <p:nvPr/>
        </p:nvSpPr>
        <p:spPr>
          <a:xfrm>
            <a:off x="6039252" y="3946233"/>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ru-RU" sz="1400" b="1">
                <a:solidFill>
                  <a:schemeClr val="bg1"/>
                </a:solidFill>
                <a:latin typeface="Huawei Sans" panose="020C0503030203020204" pitchFamily="34" charset="0"/>
              </a:rPr>
              <a:t>4</a:t>
            </a:r>
          </a:p>
        </p:txBody>
      </p:sp>
      <p:cxnSp>
        <p:nvCxnSpPr>
          <p:cNvPr id="105" name="直接连接符 104"/>
          <p:cNvCxnSpPr/>
          <p:nvPr/>
        </p:nvCxnSpPr>
        <p:spPr>
          <a:xfrm flipH="1">
            <a:off x="2970944" y="3496260"/>
            <a:ext cx="117048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a:off x="2738669" y="1881806"/>
            <a:ext cx="0" cy="266824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07" name="图片 102" descr="AC-蓝.png"/>
          <p:cNvPicPr>
            <a:picLocks noChangeAspect="1"/>
          </p:cNvPicPr>
          <p:nvPr/>
        </p:nvPicPr>
        <p:blipFill>
          <a:blip r:embed="rId3" cstate="print"/>
          <a:stretch>
            <a:fillRect/>
          </a:stretch>
        </p:blipFill>
        <p:spPr>
          <a:xfrm>
            <a:off x="3902727" y="3275053"/>
            <a:ext cx="541200" cy="442800"/>
          </a:xfrm>
          <a:prstGeom prst="rect">
            <a:avLst/>
          </a:prstGeom>
        </p:spPr>
      </p:pic>
      <p:sp>
        <p:nvSpPr>
          <p:cNvPr id="108" name="文本框 107"/>
          <p:cNvSpPr txBox="1"/>
          <p:nvPr/>
        </p:nvSpPr>
        <p:spPr>
          <a:xfrm>
            <a:off x="3969366" y="2981980"/>
            <a:ext cx="386644" cy="276999"/>
          </a:xfrm>
          <a:prstGeom prst="rect">
            <a:avLst/>
          </a:prstGeom>
          <a:noFill/>
        </p:spPr>
        <p:txBody>
          <a:bodyPr wrap="none" rtlCol="0">
            <a:spAutoFit/>
          </a:bodyPr>
          <a:lstStyle/>
          <a:p>
            <a:r>
              <a:rPr lang="ru-RU" sz="1200" b="1">
                <a:latin typeface="Huawei Sans" panose="020C0503030203020204" pitchFamily="34" charset="0"/>
              </a:rPr>
              <a:t>AC</a:t>
            </a:r>
          </a:p>
        </p:txBody>
      </p:sp>
      <p:grpSp>
        <p:nvGrpSpPr>
          <p:cNvPr id="109" name="Group 165"/>
          <p:cNvGrpSpPr/>
          <p:nvPr/>
        </p:nvGrpSpPr>
        <p:grpSpPr>
          <a:xfrm rot="10800000">
            <a:off x="1334982" y="4378591"/>
            <a:ext cx="2818362" cy="896978"/>
            <a:chOff x="-1233037" y="914446"/>
            <a:chExt cx="1573823" cy="778776"/>
          </a:xfrm>
        </p:grpSpPr>
        <p:cxnSp>
          <p:nvCxnSpPr>
            <p:cNvPr id="126" name="Straight Connector 166"/>
            <p:cNvCxnSpPr/>
            <p:nvPr/>
          </p:nvCxnSpPr>
          <p:spPr>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7" name="Straight Connector 167"/>
            <p:cNvCxnSpPr/>
            <p:nvPr/>
          </p:nvCxnSpPr>
          <p:spPr>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110" name="图片 76" descr="接入交换机.png"/>
          <p:cNvPicPr>
            <a:picLocks noChangeAspect="1"/>
          </p:cNvPicPr>
          <p:nvPr/>
        </p:nvPicPr>
        <p:blipFill>
          <a:blip r:embed="rId4" cstate="print"/>
          <a:stretch>
            <a:fillRect/>
          </a:stretch>
        </p:blipFill>
        <p:spPr>
          <a:xfrm>
            <a:off x="2466949" y="4180866"/>
            <a:ext cx="541200" cy="442800"/>
          </a:xfrm>
          <a:prstGeom prst="rect">
            <a:avLst/>
          </a:prstGeom>
        </p:spPr>
      </p:pic>
      <p:grpSp>
        <p:nvGrpSpPr>
          <p:cNvPr id="111" name="Group 3"/>
          <p:cNvGrpSpPr/>
          <p:nvPr/>
        </p:nvGrpSpPr>
        <p:grpSpPr>
          <a:xfrm>
            <a:off x="2615463" y="5159441"/>
            <a:ext cx="261965" cy="61979"/>
            <a:chOff x="559282" y="6488261"/>
            <a:chExt cx="261965" cy="61979"/>
          </a:xfrm>
          <a:solidFill>
            <a:schemeClr val="bg1">
              <a:lumMod val="50000"/>
            </a:schemeClr>
          </a:solidFill>
        </p:grpSpPr>
        <p:sp>
          <p:nvSpPr>
            <p:cNvPr id="123" name="Oval 1"/>
            <p:cNvSpPr>
              <a:spLocks noChangeAspect="1"/>
            </p:cNvSpPr>
            <p:nvPr/>
          </p:nvSpPr>
          <p:spPr>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sp>
          <p:nvSpPr>
            <p:cNvPr id="124" name="Oval 174"/>
            <p:cNvSpPr>
              <a:spLocks noChangeAspect="1"/>
            </p:cNvSpPr>
            <p:nvPr/>
          </p:nvSpPr>
          <p:spPr>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sp>
          <p:nvSpPr>
            <p:cNvPr id="125" name="Oval 175"/>
            <p:cNvSpPr>
              <a:spLocks noChangeAspect="1"/>
            </p:cNvSpPr>
            <p:nvPr/>
          </p:nvSpPr>
          <p:spPr>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grpSp>
      <p:cxnSp>
        <p:nvCxnSpPr>
          <p:cNvPr id="112" name="直接连接符 111"/>
          <p:cNvCxnSpPr/>
          <p:nvPr/>
        </p:nvCxnSpPr>
        <p:spPr>
          <a:xfrm flipH="1">
            <a:off x="1334981" y="3496260"/>
            <a:ext cx="1183486"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13" name="图片 72" descr="交换机.png"/>
          <p:cNvPicPr>
            <a:picLocks noChangeAspect="1"/>
          </p:cNvPicPr>
          <p:nvPr/>
        </p:nvPicPr>
        <p:blipFill>
          <a:blip r:embed="rId5" cstate="print"/>
          <a:stretch>
            <a:fillRect/>
          </a:stretch>
        </p:blipFill>
        <p:spPr>
          <a:xfrm>
            <a:off x="1006122" y="3256797"/>
            <a:ext cx="539412" cy="442800"/>
          </a:xfrm>
          <a:prstGeom prst="rect">
            <a:avLst/>
          </a:prstGeom>
        </p:spPr>
      </p:pic>
      <p:pic>
        <p:nvPicPr>
          <p:cNvPr id="114"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460420" y="2303909"/>
            <a:ext cx="541200" cy="442800"/>
          </a:xfrm>
          <a:prstGeom prst="rect">
            <a:avLst/>
          </a:prstGeom>
        </p:spPr>
      </p:pic>
      <p:sp>
        <p:nvSpPr>
          <p:cNvPr id="115" name="文本框 114"/>
          <p:cNvSpPr txBox="1"/>
          <p:nvPr/>
        </p:nvSpPr>
        <p:spPr>
          <a:xfrm>
            <a:off x="749481" y="2981980"/>
            <a:ext cx="1119217" cy="276999"/>
          </a:xfrm>
          <a:prstGeom prst="rect">
            <a:avLst/>
          </a:prstGeom>
          <a:noFill/>
        </p:spPr>
        <p:txBody>
          <a:bodyPr wrap="none" rtlCol="0">
            <a:spAutoFit/>
          </a:bodyPr>
          <a:lstStyle/>
          <a:p>
            <a:pPr algn="ctr"/>
            <a:r>
              <a:rPr lang="ru-RU" sz="1200" b="1">
                <a:latin typeface="Huawei Sans" panose="020C0503030203020204" pitchFamily="34" charset="0"/>
              </a:rPr>
              <a:t>DHCP-сервер</a:t>
            </a:r>
          </a:p>
        </p:txBody>
      </p:sp>
      <p:pic>
        <p:nvPicPr>
          <p:cNvPr id="116" name="图片 105" descr="AP.png"/>
          <p:cNvPicPr>
            <a:picLocks noChangeAspect="1"/>
          </p:cNvPicPr>
          <p:nvPr/>
        </p:nvPicPr>
        <p:blipFill>
          <a:blip r:embed="rId7" cstate="print"/>
          <a:stretch>
            <a:fillRect/>
          </a:stretch>
        </p:blipFill>
        <p:spPr>
          <a:xfrm>
            <a:off x="1095898" y="5011460"/>
            <a:ext cx="527999" cy="432000"/>
          </a:xfrm>
          <a:prstGeom prst="rect">
            <a:avLst/>
          </a:prstGeom>
        </p:spPr>
      </p:pic>
      <p:pic>
        <p:nvPicPr>
          <p:cNvPr id="117" name="图片 105" descr="AP.png"/>
          <p:cNvPicPr>
            <a:picLocks noChangeAspect="1"/>
          </p:cNvPicPr>
          <p:nvPr/>
        </p:nvPicPr>
        <p:blipFill>
          <a:blip r:embed="rId7" cstate="print"/>
          <a:stretch>
            <a:fillRect/>
          </a:stretch>
        </p:blipFill>
        <p:spPr>
          <a:xfrm>
            <a:off x="3974529" y="5011460"/>
            <a:ext cx="527999" cy="432000"/>
          </a:xfrm>
          <a:prstGeom prst="rect">
            <a:avLst/>
          </a:prstGeom>
        </p:spPr>
      </p:pic>
      <p:sp>
        <p:nvSpPr>
          <p:cNvPr id="118" name="Freeform 159"/>
          <p:cNvSpPr/>
          <p:nvPr/>
        </p:nvSpPr>
        <p:spPr>
          <a:xfrm flipH="1">
            <a:off x="2155509" y="1363792"/>
            <a:ext cx="1115328" cy="583014"/>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Huawei Sans" panose="020C0503030203020204" pitchFamily="34" charset="0"/>
            </a:endParaRPr>
          </a:p>
        </p:txBody>
      </p:sp>
      <p:sp>
        <p:nvSpPr>
          <p:cNvPr id="119" name="文本框 118"/>
          <p:cNvSpPr txBox="1"/>
          <p:nvPr/>
        </p:nvSpPr>
        <p:spPr>
          <a:xfrm>
            <a:off x="2089609" y="1484026"/>
            <a:ext cx="1271036" cy="461665"/>
          </a:xfrm>
          <a:prstGeom prst="rect">
            <a:avLst/>
          </a:prstGeom>
          <a:noFill/>
        </p:spPr>
        <p:txBody>
          <a:bodyPr wrap="square" rtlCol="0">
            <a:spAutoFit/>
          </a:bodyPr>
          <a:lstStyle/>
          <a:p>
            <a:pPr algn="ctr"/>
            <a:r>
              <a:rPr lang="ru-RU" sz="1200">
                <a:solidFill>
                  <a:schemeClr val="bg1">
                    <a:lumMod val="50000"/>
                  </a:schemeClr>
                </a:solidFill>
                <a:latin typeface="Huawei Sans" panose="020C0503030203020204" pitchFamily="34" charset="0"/>
              </a:rPr>
              <a:t>Кампусная сеть</a:t>
            </a:r>
          </a:p>
        </p:txBody>
      </p:sp>
      <p:sp>
        <p:nvSpPr>
          <p:cNvPr id="120" name="文本框 119"/>
          <p:cNvSpPr txBox="1"/>
          <p:nvPr/>
        </p:nvSpPr>
        <p:spPr>
          <a:xfrm>
            <a:off x="1168178" y="4721228"/>
            <a:ext cx="383438" cy="276999"/>
          </a:xfrm>
          <a:prstGeom prst="rect">
            <a:avLst/>
          </a:prstGeom>
          <a:noFill/>
        </p:spPr>
        <p:txBody>
          <a:bodyPr wrap="none" rtlCol="0">
            <a:spAutoFit/>
          </a:bodyPr>
          <a:lstStyle/>
          <a:p>
            <a:r>
              <a:rPr lang="ru-RU" sz="1200" b="1">
                <a:latin typeface="Huawei Sans" panose="020C0503030203020204" pitchFamily="34" charset="0"/>
              </a:rPr>
              <a:t>AP</a:t>
            </a:r>
          </a:p>
        </p:txBody>
      </p:sp>
      <p:sp>
        <p:nvSpPr>
          <p:cNvPr id="121" name="文本框 120"/>
          <p:cNvSpPr txBox="1"/>
          <p:nvPr/>
        </p:nvSpPr>
        <p:spPr>
          <a:xfrm>
            <a:off x="4046809" y="4721228"/>
            <a:ext cx="383438" cy="276999"/>
          </a:xfrm>
          <a:prstGeom prst="rect">
            <a:avLst/>
          </a:prstGeom>
          <a:noFill/>
        </p:spPr>
        <p:txBody>
          <a:bodyPr wrap="none" rtlCol="0">
            <a:spAutoFit/>
          </a:bodyPr>
          <a:lstStyle/>
          <a:p>
            <a:r>
              <a:rPr lang="ru-RU" sz="1200" b="1">
                <a:latin typeface="Huawei Sans" panose="020C0503030203020204" pitchFamily="34" charset="0"/>
              </a:rPr>
              <a:t>AP</a:t>
            </a:r>
          </a:p>
        </p:txBody>
      </p:sp>
      <p:pic>
        <p:nvPicPr>
          <p:cNvPr id="122" name="图片 86" descr="核心交换机.png"/>
          <p:cNvPicPr>
            <a:picLocks noChangeAspect="1"/>
          </p:cNvPicPr>
          <p:nvPr/>
        </p:nvPicPr>
        <p:blipFill>
          <a:blip r:embed="rId8" cstate="print"/>
          <a:stretch>
            <a:fillRect/>
          </a:stretch>
        </p:blipFill>
        <p:spPr>
          <a:xfrm>
            <a:off x="2473145" y="3275053"/>
            <a:ext cx="541200" cy="442800"/>
          </a:xfrm>
          <a:prstGeom prst="rect">
            <a:avLst/>
          </a:prstGeom>
        </p:spPr>
      </p:pic>
      <p:pic>
        <p:nvPicPr>
          <p:cNvPr id="102" name="图片 101" descr="故障链路.png"/>
          <p:cNvPicPr>
            <a:picLocks noChangeAspect="1"/>
          </p:cNvPicPr>
          <p:nvPr/>
        </p:nvPicPr>
        <p:blipFill>
          <a:blip r:embed="rId9" cstate="print"/>
          <a:stretch>
            <a:fillRect/>
          </a:stretch>
        </p:blipFill>
        <p:spPr>
          <a:xfrm>
            <a:off x="1754992" y="5430333"/>
            <a:ext cx="540000" cy="402667"/>
          </a:xfrm>
          <a:prstGeom prst="rect">
            <a:avLst/>
          </a:prstGeom>
        </p:spPr>
      </p:pic>
      <p:pic>
        <p:nvPicPr>
          <p:cNvPr id="103" name="图片 102" descr="笔记本电脑.png"/>
          <p:cNvPicPr>
            <a:picLocks noChangeAspect="1"/>
          </p:cNvPicPr>
          <p:nvPr/>
        </p:nvPicPr>
        <p:blipFill>
          <a:blip r:embed="rId10" cstate="print"/>
          <a:stretch>
            <a:fillRect/>
          </a:stretch>
        </p:blipFill>
        <p:spPr>
          <a:xfrm>
            <a:off x="2584059" y="5480051"/>
            <a:ext cx="539779" cy="338400"/>
          </a:xfrm>
          <a:prstGeom prst="rect">
            <a:avLst/>
          </a:prstGeom>
        </p:spPr>
      </p:pic>
      <p:pic>
        <p:nvPicPr>
          <p:cNvPr id="104" name="图片 103" descr="SAN网络-蓝.png"/>
          <p:cNvPicPr>
            <a:picLocks noChangeAspect="1"/>
          </p:cNvPicPr>
          <p:nvPr/>
        </p:nvPicPr>
        <p:blipFill>
          <a:blip r:embed="rId11" cstate="print"/>
          <a:stretch>
            <a:fillRect/>
          </a:stretch>
        </p:blipFill>
        <p:spPr>
          <a:xfrm>
            <a:off x="3442541" y="5430333"/>
            <a:ext cx="267540" cy="438311"/>
          </a:xfrm>
          <a:prstGeom prst="rect">
            <a:avLst/>
          </a:prstGeom>
        </p:spPr>
      </p:pic>
    </p:spTree>
    <p:extLst>
      <p:ext uri="{BB962C8B-B14F-4D97-AF65-F5344CB8AC3E}">
        <p14:creationId xmlns:p14="http://schemas.microsoft.com/office/powerpoint/2010/main" val="196401086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ru-RU"/>
              <a:t>Режим передачи данных</a:t>
            </a:r>
          </a:p>
        </p:txBody>
      </p:sp>
      <p:sp>
        <p:nvSpPr>
          <p:cNvPr id="3" name="五边形 2"/>
          <p:cNvSpPr/>
          <p:nvPr/>
        </p:nvSpPr>
        <p:spPr bwMode="auto">
          <a:xfrm>
            <a:off x="8148115" y="122424"/>
            <a:ext cx="900100" cy="284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Подключение AP</a:t>
            </a:r>
          </a:p>
        </p:txBody>
      </p:sp>
      <p:sp>
        <p:nvSpPr>
          <p:cNvPr id="4" name="燕尾形 3"/>
          <p:cNvSpPr/>
          <p:nvPr/>
        </p:nvSpPr>
        <p:spPr bwMode="auto">
          <a:xfrm>
            <a:off x="8964285"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Передача конфигурации</a:t>
            </a:r>
          </a:p>
        </p:txBody>
      </p:sp>
      <p:sp>
        <p:nvSpPr>
          <p:cNvPr id="5" name="燕尾形 4"/>
          <p:cNvSpPr/>
          <p:nvPr/>
        </p:nvSpPr>
        <p:spPr bwMode="auto">
          <a:xfrm>
            <a:off x="9960355"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Подключение STA</a:t>
            </a:r>
          </a:p>
        </p:txBody>
      </p:sp>
      <p:sp>
        <p:nvSpPr>
          <p:cNvPr id="6" name="燕尾形 5"/>
          <p:cNvSpPr/>
          <p:nvPr/>
        </p:nvSpPr>
        <p:spPr bwMode="auto">
          <a:xfrm>
            <a:off x="10956425" y="122424"/>
            <a:ext cx="1080000" cy="284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b="1">
                <a:solidFill>
                  <a:srgbClr val="FFFFFF"/>
                </a:solidFill>
                <a:latin typeface="Huawei Sans" panose="020C0503030203020204" pitchFamily="34" charset="0"/>
              </a:rPr>
              <a:t>Передача данных</a:t>
            </a:r>
          </a:p>
        </p:txBody>
      </p:sp>
      <p:sp>
        <p:nvSpPr>
          <p:cNvPr id="21" name="圆角矩形 75"/>
          <p:cNvSpPr/>
          <p:nvPr/>
        </p:nvSpPr>
        <p:spPr>
          <a:xfrm>
            <a:off x="493650" y="1270587"/>
            <a:ext cx="5602350" cy="39402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ru-RU" b="1">
                <a:solidFill>
                  <a:prstClr val="white"/>
                </a:solidFill>
                <a:latin typeface="Huawei Sans" panose="020C0503030203020204" pitchFamily="34" charset="0"/>
              </a:rPr>
              <a:t>Туннельная передача</a:t>
            </a:r>
          </a:p>
        </p:txBody>
      </p:sp>
      <p:sp>
        <p:nvSpPr>
          <p:cNvPr id="22" name="圆角矩形 75"/>
          <p:cNvSpPr/>
          <p:nvPr/>
        </p:nvSpPr>
        <p:spPr>
          <a:xfrm>
            <a:off x="493650" y="1702092"/>
            <a:ext cx="5602350" cy="458440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auto">
              <a:lnSpc>
                <a:spcPts val="2600"/>
              </a:lnSpc>
              <a:spcBef>
                <a:spcPts val="0"/>
              </a:spcBef>
              <a:spcAft>
                <a:spcPts val="6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p:txBody>
      </p:sp>
      <p:sp>
        <p:nvSpPr>
          <p:cNvPr id="23" name="Text Box 9"/>
          <p:cNvSpPr txBox="1">
            <a:spLocks noChangeArrowheads="1"/>
          </p:cNvSpPr>
          <p:nvPr/>
        </p:nvSpPr>
        <p:spPr bwMode="auto">
          <a:xfrm>
            <a:off x="493650" y="5408678"/>
            <a:ext cx="5602350" cy="830997"/>
          </a:xfrm>
          <a:prstGeom prst="rect">
            <a:avLst/>
          </a:prstGeom>
          <a:noFill/>
          <a:ln w="9525">
            <a:noFill/>
            <a:miter lim="800000"/>
            <a:headEnd/>
            <a:tailEnd/>
          </a:ln>
        </p:spPr>
        <p:txBody>
          <a:bodyPr wrap="square">
            <a:spAutoFit/>
          </a:bodyPr>
          <a:lstStyle/>
          <a:p>
            <a:pPr marL="177800" indent="-177800">
              <a:spcAft>
                <a:spcPts val="600"/>
              </a:spcAft>
              <a:buFont typeface="Arial" panose="020B0604020202020204" pitchFamily="34" charset="0"/>
              <a:buChar char="•"/>
            </a:pPr>
            <a:r>
              <a:rPr lang="ru-RU" sz="1200">
                <a:solidFill>
                  <a:prstClr val="black"/>
                </a:solidFill>
                <a:latin typeface="Huawei Sans" panose="020C0503030203020204" pitchFamily="34" charset="0"/>
              </a:rPr>
              <a:t>В режиме туннельной передачи точки доступа инкапсулируют пакеты пользовательских данных посредством туннеля данных CAPWAP и отправляют их контроллеру доступа. Контроллер доступа пересылает эти пакеты в сеть верхнего уровня.</a:t>
            </a:r>
          </a:p>
        </p:txBody>
      </p:sp>
      <p:sp>
        <p:nvSpPr>
          <p:cNvPr id="24" name="圆角矩形 75"/>
          <p:cNvSpPr/>
          <p:nvPr/>
        </p:nvSpPr>
        <p:spPr>
          <a:xfrm>
            <a:off x="6143563" y="1270587"/>
            <a:ext cx="5602350" cy="39402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ru-RU" b="1">
                <a:solidFill>
                  <a:prstClr val="white"/>
                </a:solidFill>
                <a:latin typeface="Huawei Sans" panose="020C0503030203020204" pitchFamily="34" charset="0"/>
              </a:rPr>
              <a:t>Прямая передача</a:t>
            </a:r>
          </a:p>
        </p:txBody>
      </p:sp>
      <p:sp>
        <p:nvSpPr>
          <p:cNvPr id="25" name="圆角矩形 75"/>
          <p:cNvSpPr/>
          <p:nvPr/>
        </p:nvSpPr>
        <p:spPr>
          <a:xfrm>
            <a:off x="6143563" y="1702092"/>
            <a:ext cx="5602350" cy="458440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auto">
              <a:lnSpc>
                <a:spcPts val="2600"/>
              </a:lnSpc>
              <a:spcBef>
                <a:spcPts val="0"/>
              </a:spcBef>
              <a:spcAft>
                <a:spcPts val="600"/>
              </a:spcAft>
              <a:buFont typeface="Arial" panose="020B0604020202020204" pitchFamily="34" charset="0"/>
              <a:buChar char="•"/>
            </a:pPr>
            <a:endParaRPr lang="en-US" altLang="zh-CN" sz="1600" dirty="0">
              <a:solidFill>
                <a:prstClr val="black"/>
              </a:solidFill>
              <a:latin typeface="Huawei Sans" panose="020C0503030203020204" pitchFamily="34" charset="0"/>
            </a:endParaRPr>
          </a:p>
        </p:txBody>
      </p:sp>
      <p:sp>
        <p:nvSpPr>
          <p:cNvPr id="99" name="Text Box 9"/>
          <p:cNvSpPr txBox="1">
            <a:spLocks noChangeArrowheads="1"/>
          </p:cNvSpPr>
          <p:nvPr/>
        </p:nvSpPr>
        <p:spPr bwMode="auto">
          <a:xfrm>
            <a:off x="6163110" y="5408678"/>
            <a:ext cx="5582803" cy="646331"/>
          </a:xfrm>
          <a:prstGeom prst="rect">
            <a:avLst/>
          </a:prstGeom>
          <a:noFill/>
          <a:ln w="9525">
            <a:noFill/>
            <a:miter lim="800000"/>
            <a:headEnd/>
            <a:tailEnd/>
          </a:ln>
        </p:spPr>
        <p:txBody>
          <a:bodyPr wrap="square">
            <a:spAutoFit/>
          </a:bodyPr>
          <a:lstStyle/>
          <a:p>
            <a:pPr marL="177800" indent="-177800">
              <a:spcAft>
                <a:spcPts val="600"/>
              </a:spcAft>
              <a:buFont typeface="Arial" panose="020B0604020202020204" pitchFamily="34" charset="0"/>
              <a:buChar char="•"/>
            </a:pPr>
            <a:r>
              <a:rPr lang="ru-RU" sz="1200" dirty="0">
                <a:solidFill>
                  <a:prstClr val="black"/>
                </a:solidFill>
                <a:latin typeface="Huawei Sans" panose="020C0503030203020204" pitchFamily="34" charset="0"/>
              </a:rPr>
              <a:t>В режиме прямой передачи точка доступа непосредственно передает пакеты пользовательских данных в сеть верхнего уровня, не инкапсулируя их посредством туннеля данных CAPWAP.</a:t>
            </a:r>
          </a:p>
        </p:txBody>
      </p:sp>
      <p:grpSp>
        <p:nvGrpSpPr>
          <p:cNvPr id="73" name="组合 72"/>
          <p:cNvGrpSpPr/>
          <p:nvPr/>
        </p:nvGrpSpPr>
        <p:grpSpPr>
          <a:xfrm>
            <a:off x="1300988" y="1765571"/>
            <a:ext cx="3304627" cy="3557535"/>
            <a:chOff x="1095898" y="2509974"/>
            <a:chExt cx="3304627" cy="3557535"/>
          </a:xfrm>
        </p:grpSpPr>
        <p:cxnSp>
          <p:nvCxnSpPr>
            <p:cNvPr id="74" name="直接连接符 73"/>
            <p:cNvCxnSpPr>
              <a:stCxn id="80" idx="1"/>
              <a:endCxn id="81" idx="3"/>
            </p:cNvCxnSpPr>
            <p:nvPr/>
          </p:nvCxnSpPr>
          <p:spPr>
            <a:xfrm flipH="1">
              <a:off x="2964581" y="3597324"/>
              <a:ext cx="98966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2741440" y="2875113"/>
              <a:ext cx="0" cy="14835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80" name="图片 102" descr="AC-蓝.png"/>
            <p:cNvPicPr>
              <a:picLocks noChangeAspect="1"/>
            </p:cNvPicPr>
            <p:nvPr/>
          </p:nvPicPr>
          <p:blipFill>
            <a:blip r:embed="rId3" cstate="print"/>
            <a:stretch>
              <a:fillRect/>
            </a:stretch>
          </p:blipFill>
          <p:spPr>
            <a:xfrm>
              <a:off x="3954244" y="3414754"/>
              <a:ext cx="446281" cy="365139"/>
            </a:xfrm>
            <a:prstGeom prst="rect">
              <a:avLst/>
            </a:prstGeom>
          </p:spPr>
        </p:pic>
        <p:pic>
          <p:nvPicPr>
            <p:cNvPr id="81" name="图片 86" descr="核心交换机.png"/>
            <p:cNvPicPr>
              <a:picLocks noChangeAspect="1"/>
            </p:cNvPicPr>
            <p:nvPr/>
          </p:nvPicPr>
          <p:blipFill>
            <a:blip r:embed="rId4" cstate="print"/>
            <a:stretch>
              <a:fillRect/>
            </a:stretch>
          </p:blipFill>
          <p:spPr>
            <a:xfrm>
              <a:off x="2518300" y="3414754"/>
              <a:ext cx="446281" cy="365139"/>
            </a:xfrm>
            <a:prstGeom prst="rect">
              <a:avLst/>
            </a:prstGeom>
          </p:spPr>
        </p:pic>
        <p:sp>
          <p:nvSpPr>
            <p:cNvPr id="82" name="文本框 81"/>
            <p:cNvSpPr txBox="1"/>
            <p:nvPr/>
          </p:nvSpPr>
          <p:spPr>
            <a:xfrm>
              <a:off x="3969366" y="3159780"/>
              <a:ext cx="386644" cy="276999"/>
            </a:xfrm>
            <a:prstGeom prst="rect">
              <a:avLst/>
            </a:prstGeom>
            <a:noFill/>
          </p:spPr>
          <p:txBody>
            <a:bodyPr wrap="none" rtlCol="0">
              <a:spAutoFit/>
            </a:bodyPr>
            <a:lstStyle/>
            <a:p>
              <a:r>
                <a:rPr lang="ru-RU" sz="1200" b="1">
                  <a:latin typeface="Huawei Sans" panose="020C0503030203020204" pitchFamily="34" charset="0"/>
                </a:rPr>
                <a:t>AC</a:t>
              </a:r>
            </a:p>
          </p:txBody>
        </p:sp>
        <p:grpSp>
          <p:nvGrpSpPr>
            <p:cNvPr id="83" name="Group 165"/>
            <p:cNvGrpSpPr/>
            <p:nvPr/>
          </p:nvGrpSpPr>
          <p:grpSpPr>
            <a:xfrm rot="10800000">
              <a:off x="1334982" y="4556391"/>
              <a:ext cx="2818362" cy="896978"/>
              <a:chOff x="-1233037" y="914446"/>
              <a:chExt cx="1573823" cy="778776"/>
            </a:xfrm>
          </p:grpSpPr>
          <p:cxnSp>
            <p:nvCxnSpPr>
              <p:cNvPr id="136" name="Straight Connector 166"/>
              <p:cNvCxnSpPr/>
              <p:nvPr/>
            </p:nvCxnSpPr>
            <p:spPr>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7" name="Straight Connector 167"/>
              <p:cNvCxnSpPr/>
              <p:nvPr/>
            </p:nvCxnSpPr>
            <p:spPr>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85" name="图片 76" descr="接入交换机.png"/>
            <p:cNvPicPr>
              <a:picLocks noChangeAspect="1"/>
            </p:cNvPicPr>
            <p:nvPr/>
          </p:nvPicPr>
          <p:blipFill>
            <a:blip r:embed="rId5" cstate="print"/>
            <a:stretch>
              <a:fillRect/>
            </a:stretch>
          </p:blipFill>
          <p:spPr>
            <a:xfrm>
              <a:off x="2518300" y="4358667"/>
              <a:ext cx="446281" cy="365139"/>
            </a:xfrm>
            <a:prstGeom prst="rect">
              <a:avLst/>
            </a:prstGeom>
          </p:spPr>
        </p:pic>
        <p:grpSp>
          <p:nvGrpSpPr>
            <p:cNvPr id="86" name="Group 3"/>
            <p:cNvGrpSpPr/>
            <p:nvPr/>
          </p:nvGrpSpPr>
          <p:grpSpPr>
            <a:xfrm>
              <a:off x="2615463" y="5489641"/>
              <a:ext cx="261965" cy="61979"/>
              <a:chOff x="559282" y="6488261"/>
              <a:chExt cx="261965" cy="61979"/>
            </a:xfrm>
            <a:solidFill>
              <a:schemeClr val="bg1">
                <a:lumMod val="50000"/>
              </a:schemeClr>
            </a:solidFill>
          </p:grpSpPr>
          <p:sp>
            <p:nvSpPr>
              <p:cNvPr id="133" name="Oval 1"/>
              <p:cNvSpPr>
                <a:spLocks noChangeAspect="1"/>
              </p:cNvSpPr>
              <p:nvPr/>
            </p:nvSpPr>
            <p:spPr>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sp>
            <p:nvSpPr>
              <p:cNvPr id="134" name="Oval 174"/>
              <p:cNvSpPr>
                <a:spLocks noChangeAspect="1"/>
              </p:cNvSpPr>
              <p:nvPr/>
            </p:nvSpPr>
            <p:spPr>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sp>
            <p:nvSpPr>
              <p:cNvPr id="135" name="Oval 175"/>
              <p:cNvSpPr>
                <a:spLocks noChangeAspect="1"/>
              </p:cNvSpPr>
              <p:nvPr/>
            </p:nvSpPr>
            <p:spPr>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grpSp>
        <p:pic>
          <p:nvPicPr>
            <p:cNvPr id="90"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18300" y="2509974"/>
              <a:ext cx="446281" cy="365139"/>
            </a:xfrm>
            <a:prstGeom prst="rect">
              <a:avLst/>
            </a:prstGeom>
          </p:spPr>
        </p:pic>
        <p:pic>
          <p:nvPicPr>
            <p:cNvPr id="93" name="图片 105" descr="AP.png"/>
            <p:cNvPicPr>
              <a:picLocks noChangeAspect="1"/>
            </p:cNvPicPr>
            <p:nvPr/>
          </p:nvPicPr>
          <p:blipFill>
            <a:blip r:embed="rId7" cstate="print"/>
            <a:stretch>
              <a:fillRect/>
            </a:stretch>
          </p:blipFill>
          <p:spPr>
            <a:xfrm>
              <a:off x="1095898" y="5341661"/>
              <a:ext cx="405710" cy="331945"/>
            </a:xfrm>
            <a:prstGeom prst="rect">
              <a:avLst/>
            </a:prstGeom>
          </p:spPr>
        </p:pic>
        <p:pic>
          <p:nvPicPr>
            <p:cNvPr id="125" name="图片 105" descr="AP.png"/>
            <p:cNvPicPr>
              <a:picLocks noChangeAspect="1"/>
            </p:cNvPicPr>
            <p:nvPr/>
          </p:nvPicPr>
          <p:blipFill>
            <a:blip r:embed="rId7" cstate="print"/>
            <a:stretch>
              <a:fillRect/>
            </a:stretch>
          </p:blipFill>
          <p:spPr>
            <a:xfrm>
              <a:off x="3974529" y="5341661"/>
              <a:ext cx="405710" cy="331945"/>
            </a:xfrm>
            <a:prstGeom prst="rect">
              <a:avLst/>
            </a:prstGeom>
          </p:spPr>
        </p:pic>
        <p:sp>
          <p:nvSpPr>
            <p:cNvPr id="128" name="文本框 127"/>
            <p:cNvSpPr txBox="1"/>
            <p:nvPr/>
          </p:nvSpPr>
          <p:spPr>
            <a:xfrm>
              <a:off x="1118170" y="5051428"/>
              <a:ext cx="383438" cy="276999"/>
            </a:xfrm>
            <a:prstGeom prst="rect">
              <a:avLst/>
            </a:prstGeom>
            <a:noFill/>
          </p:spPr>
          <p:txBody>
            <a:bodyPr wrap="none" rtlCol="0">
              <a:spAutoFit/>
            </a:bodyPr>
            <a:lstStyle/>
            <a:p>
              <a:r>
                <a:rPr lang="ru-RU" sz="1200" b="1">
                  <a:latin typeface="Huawei Sans" panose="020C0503030203020204" pitchFamily="34" charset="0"/>
                </a:rPr>
                <a:t>AP</a:t>
              </a:r>
            </a:p>
          </p:txBody>
        </p:sp>
        <p:sp>
          <p:nvSpPr>
            <p:cNvPr id="129" name="文本框 128"/>
            <p:cNvSpPr txBox="1"/>
            <p:nvPr/>
          </p:nvSpPr>
          <p:spPr>
            <a:xfrm>
              <a:off x="3972211" y="5051428"/>
              <a:ext cx="383438" cy="276999"/>
            </a:xfrm>
            <a:prstGeom prst="rect">
              <a:avLst/>
            </a:prstGeom>
            <a:noFill/>
          </p:spPr>
          <p:txBody>
            <a:bodyPr wrap="none" rtlCol="0">
              <a:spAutoFit/>
            </a:bodyPr>
            <a:lstStyle/>
            <a:p>
              <a:r>
                <a:rPr lang="ru-RU" sz="1200" b="1">
                  <a:latin typeface="Huawei Sans" panose="020C0503030203020204" pitchFamily="34" charset="0"/>
                </a:rPr>
                <a:t>AP</a:t>
              </a:r>
            </a:p>
          </p:txBody>
        </p:sp>
        <p:pic>
          <p:nvPicPr>
            <p:cNvPr id="130" name="图片 14" descr="日志告警服务器-蓝.png"/>
            <p:cNvPicPr>
              <a:picLocks noChangeAspect="1"/>
            </p:cNvPicPr>
            <p:nvPr/>
          </p:nvPicPr>
          <p:blipFill>
            <a:blip r:embed="rId8" cstate="print"/>
            <a:stretch>
              <a:fillRect/>
            </a:stretch>
          </p:blipFill>
          <p:spPr>
            <a:xfrm>
              <a:off x="2512748" y="5814359"/>
              <a:ext cx="405415" cy="253150"/>
            </a:xfrm>
            <a:prstGeom prst="rect">
              <a:avLst/>
            </a:prstGeom>
          </p:spPr>
        </p:pic>
      </p:grpSp>
      <p:sp>
        <p:nvSpPr>
          <p:cNvPr id="138" name="任意多边形 137"/>
          <p:cNvSpPr/>
          <p:nvPr/>
        </p:nvSpPr>
        <p:spPr>
          <a:xfrm>
            <a:off x="3662772" y="3011071"/>
            <a:ext cx="678764" cy="1715493"/>
          </a:xfrm>
          <a:custGeom>
            <a:avLst/>
            <a:gdLst>
              <a:gd name="connsiteX0" fmla="*/ 2082800 w 2082800"/>
              <a:gd name="connsiteY0" fmla="*/ 0 h 1557867"/>
              <a:gd name="connsiteX1" fmla="*/ 0 w 2082800"/>
              <a:gd name="connsiteY1" fmla="*/ 1557867 h 1557867"/>
              <a:gd name="connsiteX0" fmla="*/ 2048933 w 2048933"/>
              <a:gd name="connsiteY0" fmla="*/ 0 h 1634067"/>
              <a:gd name="connsiteX1" fmla="*/ 0 w 2048933"/>
              <a:gd name="connsiteY1" fmla="*/ 1634067 h 1634067"/>
              <a:gd name="connsiteX0" fmla="*/ 1905000 w 1905000"/>
              <a:gd name="connsiteY0" fmla="*/ 0 h 1600200"/>
              <a:gd name="connsiteX1" fmla="*/ 0 w 1905000"/>
              <a:gd name="connsiteY1" fmla="*/ 1600200 h 1600200"/>
              <a:gd name="connsiteX0" fmla="*/ 663992 w 663992"/>
              <a:gd name="connsiteY0" fmla="*/ 0 h 1391726"/>
              <a:gd name="connsiteX1" fmla="*/ 0 w 663992"/>
              <a:gd name="connsiteY1" fmla="*/ 1391726 h 1391726"/>
              <a:gd name="connsiteX0" fmla="*/ 975198 w 975198"/>
              <a:gd name="connsiteY0" fmla="*/ 0 h 1391726"/>
              <a:gd name="connsiteX1" fmla="*/ 311206 w 975198"/>
              <a:gd name="connsiteY1" fmla="*/ 1391726 h 1391726"/>
              <a:gd name="connsiteX0" fmla="*/ 1117230 w 1117230"/>
              <a:gd name="connsiteY0" fmla="*/ 0 h 1391726"/>
              <a:gd name="connsiteX1" fmla="*/ 453238 w 1117230"/>
              <a:gd name="connsiteY1" fmla="*/ 1391726 h 1391726"/>
              <a:gd name="connsiteX0" fmla="*/ 630509 w 814802"/>
              <a:gd name="connsiteY0" fmla="*/ 0 h 1249964"/>
              <a:gd name="connsiteX1" fmla="*/ 814801 w 814802"/>
              <a:gd name="connsiteY1" fmla="*/ 1249964 h 1249964"/>
              <a:gd name="connsiteX0" fmla="*/ 651315 w 835606"/>
              <a:gd name="connsiteY0" fmla="*/ 0 h 1249964"/>
              <a:gd name="connsiteX1" fmla="*/ 835607 w 835606"/>
              <a:gd name="connsiteY1" fmla="*/ 1249964 h 1249964"/>
              <a:gd name="connsiteX0" fmla="*/ 654346 w 831569"/>
              <a:gd name="connsiteY0" fmla="*/ 0 h 1201181"/>
              <a:gd name="connsiteX1" fmla="*/ 831568 w 831569"/>
              <a:gd name="connsiteY1" fmla="*/ 1201181 h 1201181"/>
              <a:gd name="connsiteX0" fmla="*/ 669762 w 811638"/>
              <a:gd name="connsiteY0" fmla="*/ 0 h 1223696"/>
              <a:gd name="connsiteX1" fmla="*/ 811639 w 811638"/>
              <a:gd name="connsiteY1" fmla="*/ 1223696 h 1223696"/>
              <a:gd name="connsiteX0" fmla="*/ 636448 w 856086"/>
              <a:gd name="connsiteY0" fmla="*/ 0 h 1193676"/>
              <a:gd name="connsiteX1" fmla="*/ 856085 w 856086"/>
              <a:gd name="connsiteY1" fmla="*/ 1193676 h 1193676"/>
              <a:gd name="connsiteX0" fmla="*/ 663539 w 819553"/>
              <a:gd name="connsiteY0" fmla="*/ 0 h 1189923"/>
              <a:gd name="connsiteX1" fmla="*/ 819554 w 819553"/>
              <a:gd name="connsiteY1" fmla="*/ 1189923 h 1189923"/>
              <a:gd name="connsiteX0" fmla="*/ 657390 w 827544"/>
              <a:gd name="connsiteY0" fmla="*/ 0 h 1133635"/>
              <a:gd name="connsiteX1" fmla="*/ 827543 w 827544"/>
              <a:gd name="connsiteY1" fmla="*/ 1133635 h 1133635"/>
              <a:gd name="connsiteX0" fmla="*/ 881541 w 1051693"/>
              <a:gd name="connsiteY0" fmla="*/ 0 h 1133635"/>
              <a:gd name="connsiteX1" fmla="*/ 1051694 w 1051693"/>
              <a:gd name="connsiteY1" fmla="*/ 1133635 h 1133635"/>
              <a:gd name="connsiteX0" fmla="*/ 978298 w 1148451"/>
              <a:gd name="connsiteY0" fmla="*/ 0 h 1133635"/>
              <a:gd name="connsiteX1" fmla="*/ 1148451 w 1148451"/>
              <a:gd name="connsiteY1" fmla="*/ 1133635 h 1133635"/>
              <a:gd name="connsiteX0" fmla="*/ 1060313 w 1060313"/>
              <a:gd name="connsiteY0" fmla="*/ 0 h 1234953"/>
              <a:gd name="connsiteX1" fmla="*/ 1046672 w 1060313"/>
              <a:gd name="connsiteY1" fmla="*/ 1234953 h 1234953"/>
              <a:gd name="connsiteX0" fmla="*/ 1087324 w 1087324"/>
              <a:gd name="connsiteY0" fmla="*/ 0 h 1294993"/>
              <a:gd name="connsiteX1" fmla="*/ 1017131 w 1087324"/>
              <a:gd name="connsiteY1" fmla="*/ 1294993 h 1294993"/>
              <a:gd name="connsiteX0" fmla="*/ 1043858 w 1065562"/>
              <a:gd name="connsiteY0" fmla="*/ 0 h 1238705"/>
              <a:gd name="connsiteX1" fmla="*/ 1065562 w 1065562"/>
              <a:gd name="connsiteY1" fmla="*/ 1238705 h 1238705"/>
            </a:gdLst>
            <a:ahLst/>
            <a:cxnLst>
              <a:cxn ang="0">
                <a:pos x="connsiteX0" y="connsiteY0"/>
              </a:cxn>
              <a:cxn ang="0">
                <a:pos x="connsiteX1" y="connsiteY1"/>
              </a:cxn>
            </a:cxnLst>
            <a:rect l="l" t="t" r="r" b="b"/>
            <a:pathLst>
              <a:path w="1065562" h="1238705">
                <a:moveTo>
                  <a:pt x="1043858" y="0"/>
                </a:moveTo>
                <a:cubicBezTo>
                  <a:pt x="-484459" y="545213"/>
                  <a:pt x="-210955" y="752281"/>
                  <a:pt x="1065562" y="1238705"/>
                </a:cubicBezTo>
              </a:path>
            </a:pathLst>
          </a:custGeom>
          <a:noFill/>
          <a:ln w="254000" cap="rnd">
            <a:solidFill>
              <a:srgbClr val="00B0F0">
                <a:alpha val="35000"/>
              </a:srgbClr>
            </a:solidFill>
            <a:prstDash val="solid"/>
            <a:headEnd type="none"/>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800" dirty="0">
              <a:latin typeface="Huawei Sans" panose="020C0503030203020204" pitchFamily="34" charset="0"/>
            </a:endParaRPr>
          </a:p>
        </p:txBody>
      </p:sp>
      <p:sp>
        <p:nvSpPr>
          <p:cNvPr id="144" name="任意多边形 143"/>
          <p:cNvSpPr/>
          <p:nvPr/>
        </p:nvSpPr>
        <p:spPr>
          <a:xfrm flipH="1">
            <a:off x="3716973" y="3048724"/>
            <a:ext cx="624563" cy="1614192"/>
          </a:xfrm>
          <a:custGeom>
            <a:avLst/>
            <a:gdLst>
              <a:gd name="connsiteX0" fmla="*/ 0 w 550333"/>
              <a:gd name="connsiteY0" fmla="*/ 1557866 h 1557866"/>
              <a:gd name="connsiteX1" fmla="*/ 550333 w 550333"/>
              <a:gd name="connsiteY1" fmla="*/ 0 h 1557866"/>
              <a:gd name="connsiteX0" fmla="*/ 0 w 535093"/>
              <a:gd name="connsiteY0" fmla="*/ 1557866 h 1557866"/>
              <a:gd name="connsiteX1" fmla="*/ 535093 w 535093"/>
              <a:gd name="connsiteY1" fmla="*/ 0 h 1557866"/>
              <a:gd name="connsiteX0" fmla="*/ 0 w 753670"/>
              <a:gd name="connsiteY0" fmla="*/ 1557866 h 1557866"/>
              <a:gd name="connsiteX1" fmla="*/ 535093 w 753670"/>
              <a:gd name="connsiteY1" fmla="*/ 0 h 1557866"/>
              <a:gd name="connsiteX0" fmla="*/ 0 w 616334"/>
              <a:gd name="connsiteY0" fmla="*/ 1466426 h 1466426"/>
              <a:gd name="connsiteX1" fmla="*/ 371263 w 616334"/>
              <a:gd name="connsiteY1" fmla="*/ 0 h 1466426"/>
              <a:gd name="connsiteX0" fmla="*/ 0 w 742347"/>
              <a:gd name="connsiteY0" fmla="*/ 1466426 h 1466426"/>
              <a:gd name="connsiteX1" fmla="*/ 371263 w 742347"/>
              <a:gd name="connsiteY1" fmla="*/ 0 h 1466426"/>
              <a:gd name="connsiteX0" fmla="*/ 0 w 862366"/>
              <a:gd name="connsiteY0" fmla="*/ 1466426 h 1466426"/>
              <a:gd name="connsiteX1" fmla="*/ 371263 w 862366"/>
              <a:gd name="connsiteY1" fmla="*/ 0 h 1466426"/>
              <a:gd name="connsiteX0" fmla="*/ 0 w 901888"/>
              <a:gd name="connsiteY0" fmla="*/ 1466426 h 1466426"/>
              <a:gd name="connsiteX1" fmla="*/ 428413 w 901888"/>
              <a:gd name="connsiteY1" fmla="*/ 0 h 1466426"/>
              <a:gd name="connsiteX0" fmla="*/ 0 w 921522"/>
              <a:gd name="connsiteY0" fmla="*/ 1466426 h 1466426"/>
              <a:gd name="connsiteX1" fmla="*/ 428413 w 921522"/>
              <a:gd name="connsiteY1" fmla="*/ 0 h 1466426"/>
              <a:gd name="connsiteX0" fmla="*/ 0 w 905981"/>
              <a:gd name="connsiteY0" fmla="*/ 1451186 h 1451186"/>
              <a:gd name="connsiteX1" fmla="*/ 405553 w 905981"/>
              <a:gd name="connsiteY1" fmla="*/ 0 h 1451186"/>
              <a:gd name="connsiteX0" fmla="*/ 0 w 917670"/>
              <a:gd name="connsiteY0" fmla="*/ 1451186 h 1451186"/>
              <a:gd name="connsiteX1" fmla="*/ 405553 w 917670"/>
              <a:gd name="connsiteY1" fmla="*/ 0 h 1451186"/>
              <a:gd name="connsiteX0" fmla="*/ 0 w 844906"/>
              <a:gd name="connsiteY0" fmla="*/ 1535853 h 1535853"/>
              <a:gd name="connsiteX1" fmla="*/ 295208 w 844906"/>
              <a:gd name="connsiteY1" fmla="*/ 0 h 1535853"/>
              <a:gd name="connsiteX0" fmla="*/ 0 w 708232"/>
              <a:gd name="connsiteY0" fmla="*/ 1535853 h 1535853"/>
              <a:gd name="connsiteX1" fmla="*/ 295208 w 708232"/>
              <a:gd name="connsiteY1" fmla="*/ 0 h 1535853"/>
              <a:gd name="connsiteX0" fmla="*/ 0 w 731349"/>
              <a:gd name="connsiteY0" fmla="*/ 1535853 h 1535853"/>
              <a:gd name="connsiteX1" fmla="*/ 295208 w 731349"/>
              <a:gd name="connsiteY1" fmla="*/ 0 h 1535853"/>
              <a:gd name="connsiteX0" fmla="*/ 0 w 762408"/>
              <a:gd name="connsiteY0" fmla="*/ 1535853 h 1535853"/>
              <a:gd name="connsiteX1" fmla="*/ 295208 w 762408"/>
              <a:gd name="connsiteY1" fmla="*/ 0 h 1535853"/>
              <a:gd name="connsiteX0" fmla="*/ 0 w 762409"/>
              <a:gd name="connsiteY0" fmla="*/ 1535853 h 1535853"/>
              <a:gd name="connsiteX1" fmla="*/ 295208 w 762409"/>
              <a:gd name="connsiteY1" fmla="*/ 0 h 1535853"/>
              <a:gd name="connsiteX0" fmla="*/ 54580 w 628260"/>
              <a:gd name="connsiteY0" fmla="*/ 1613072 h 1613072"/>
              <a:gd name="connsiteX1" fmla="*/ 0 w 628260"/>
              <a:gd name="connsiteY1" fmla="*/ 0 h 1613072"/>
            </a:gdLst>
            <a:ahLst/>
            <a:cxnLst>
              <a:cxn ang="0">
                <a:pos x="connsiteX0" y="connsiteY0"/>
              </a:cxn>
              <a:cxn ang="0">
                <a:pos x="connsiteX1" y="connsiteY1"/>
              </a:cxn>
            </a:cxnLst>
            <a:rect l="l" t="t" r="r" b="b"/>
            <a:pathLst>
              <a:path w="628260" h="1613072">
                <a:moveTo>
                  <a:pt x="54580" y="1613072"/>
                </a:moveTo>
                <a:cubicBezTo>
                  <a:pt x="888264" y="987103"/>
                  <a:pt x="763913" y="514209"/>
                  <a:pt x="0" y="0"/>
                </a:cubicBezTo>
              </a:path>
            </a:pathLst>
          </a:custGeom>
          <a:noFill/>
          <a:ln w="28575">
            <a:solidFill>
              <a:srgbClr val="EC7061"/>
            </a:solidFill>
            <a:prstDash val="sysDash"/>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grpSp>
        <p:nvGrpSpPr>
          <p:cNvPr id="149" name="组合 148"/>
          <p:cNvGrpSpPr/>
          <p:nvPr/>
        </p:nvGrpSpPr>
        <p:grpSpPr>
          <a:xfrm>
            <a:off x="7379441" y="1765571"/>
            <a:ext cx="3304627" cy="3557535"/>
            <a:chOff x="1095898" y="2509974"/>
            <a:chExt cx="3304627" cy="3557535"/>
          </a:xfrm>
        </p:grpSpPr>
        <p:cxnSp>
          <p:nvCxnSpPr>
            <p:cNvPr id="150" name="直接连接符 149"/>
            <p:cNvCxnSpPr>
              <a:stCxn id="152" idx="1"/>
              <a:endCxn id="153" idx="3"/>
            </p:cNvCxnSpPr>
            <p:nvPr/>
          </p:nvCxnSpPr>
          <p:spPr>
            <a:xfrm flipH="1">
              <a:off x="2964581" y="3597324"/>
              <a:ext cx="98966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1" name="直接连接符 150"/>
            <p:cNvCxnSpPr/>
            <p:nvPr/>
          </p:nvCxnSpPr>
          <p:spPr>
            <a:xfrm>
              <a:off x="2741440" y="2875113"/>
              <a:ext cx="0" cy="148355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52" name="图片 102" descr="AC-蓝.png"/>
            <p:cNvPicPr>
              <a:picLocks noChangeAspect="1"/>
            </p:cNvPicPr>
            <p:nvPr/>
          </p:nvPicPr>
          <p:blipFill>
            <a:blip r:embed="rId3" cstate="print"/>
            <a:stretch>
              <a:fillRect/>
            </a:stretch>
          </p:blipFill>
          <p:spPr>
            <a:xfrm>
              <a:off x="3954244" y="3414754"/>
              <a:ext cx="446281" cy="365139"/>
            </a:xfrm>
            <a:prstGeom prst="rect">
              <a:avLst/>
            </a:prstGeom>
          </p:spPr>
        </p:pic>
        <p:pic>
          <p:nvPicPr>
            <p:cNvPr id="153" name="图片 86" descr="核心交换机.png"/>
            <p:cNvPicPr>
              <a:picLocks noChangeAspect="1"/>
            </p:cNvPicPr>
            <p:nvPr/>
          </p:nvPicPr>
          <p:blipFill>
            <a:blip r:embed="rId4" cstate="print"/>
            <a:stretch>
              <a:fillRect/>
            </a:stretch>
          </p:blipFill>
          <p:spPr>
            <a:xfrm>
              <a:off x="2518300" y="3414754"/>
              <a:ext cx="446281" cy="365139"/>
            </a:xfrm>
            <a:prstGeom prst="rect">
              <a:avLst/>
            </a:prstGeom>
          </p:spPr>
        </p:pic>
        <p:sp>
          <p:nvSpPr>
            <p:cNvPr id="154" name="文本框 153"/>
            <p:cNvSpPr txBox="1"/>
            <p:nvPr/>
          </p:nvSpPr>
          <p:spPr>
            <a:xfrm>
              <a:off x="3969366" y="3159780"/>
              <a:ext cx="386644" cy="276999"/>
            </a:xfrm>
            <a:prstGeom prst="rect">
              <a:avLst/>
            </a:prstGeom>
            <a:noFill/>
          </p:spPr>
          <p:txBody>
            <a:bodyPr wrap="none" rtlCol="0">
              <a:spAutoFit/>
            </a:bodyPr>
            <a:lstStyle/>
            <a:p>
              <a:r>
                <a:rPr lang="ru-RU" sz="1200" b="1">
                  <a:latin typeface="Huawei Sans" panose="020C0503030203020204" pitchFamily="34" charset="0"/>
                </a:rPr>
                <a:t>AC</a:t>
              </a:r>
            </a:p>
          </p:txBody>
        </p:sp>
        <p:grpSp>
          <p:nvGrpSpPr>
            <p:cNvPr id="155" name="Group 165"/>
            <p:cNvGrpSpPr/>
            <p:nvPr/>
          </p:nvGrpSpPr>
          <p:grpSpPr>
            <a:xfrm rot="10800000">
              <a:off x="1334982" y="4556391"/>
              <a:ext cx="2818362" cy="896978"/>
              <a:chOff x="-1233037" y="914446"/>
              <a:chExt cx="1573823" cy="778776"/>
            </a:xfrm>
          </p:grpSpPr>
          <p:cxnSp>
            <p:nvCxnSpPr>
              <p:cNvPr id="167" name="Straight Connector 166"/>
              <p:cNvCxnSpPr/>
              <p:nvPr/>
            </p:nvCxnSpPr>
            <p:spPr>
              <a:xfrm flipH="1" flipV="1">
                <a:off x="-1233037" y="914446"/>
                <a:ext cx="786912" cy="7787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8" name="Straight Connector 167"/>
              <p:cNvCxnSpPr/>
              <p:nvPr/>
            </p:nvCxnSpPr>
            <p:spPr>
              <a:xfrm flipV="1">
                <a:off x="-446125" y="914446"/>
                <a:ext cx="786911" cy="778776"/>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pic>
          <p:nvPicPr>
            <p:cNvPr id="156" name="图片 76" descr="接入交换机.png"/>
            <p:cNvPicPr>
              <a:picLocks noChangeAspect="1"/>
            </p:cNvPicPr>
            <p:nvPr/>
          </p:nvPicPr>
          <p:blipFill>
            <a:blip r:embed="rId5" cstate="print"/>
            <a:stretch>
              <a:fillRect/>
            </a:stretch>
          </p:blipFill>
          <p:spPr>
            <a:xfrm>
              <a:off x="2518300" y="4358667"/>
              <a:ext cx="446281" cy="365139"/>
            </a:xfrm>
            <a:prstGeom prst="rect">
              <a:avLst/>
            </a:prstGeom>
          </p:spPr>
        </p:pic>
        <p:grpSp>
          <p:nvGrpSpPr>
            <p:cNvPr id="157" name="Group 3"/>
            <p:cNvGrpSpPr/>
            <p:nvPr/>
          </p:nvGrpSpPr>
          <p:grpSpPr>
            <a:xfrm>
              <a:off x="2615463" y="5489641"/>
              <a:ext cx="261965" cy="61979"/>
              <a:chOff x="559282" y="6488261"/>
              <a:chExt cx="261965" cy="61979"/>
            </a:xfrm>
            <a:solidFill>
              <a:schemeClr val="bg1">
                <a:lumMod val="50000"/>
              </a:schemeClr>
            </a:solidFill>
          </p:grpSpPr>
          <p:sp>
            <p:nvSpPr>
              <p:cNvPr id="164" name="Oval 1"/>
              <p:cNvSpPr>
                <a:spLocks noChangeAspect="1"/>
              </p:cNvSpPr>
              <p:nvPr/>
            </p:nvSpPr>
            <p:spPr>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sp>
            <p:nvSpPr>
              <p:cNvPr id="165" name="Oval 174"/>
              <p:cNvSpPr>
                <a:spLocks noChangeAspect="1"/>
              </p:cNvSpPr>
              <p:nvPr/>
            </p:nvSpPr>
            <p:spPr>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sp>
            <p:nvSpPr>
              <p:cNvPr id="166" name="Oval 175"/>
              <p:cNvSpPr>
                <a:spLocks noChangeAspect="1"/>
              </p:cNvSpPr>
              <p:nvPr/>
            </p:nvSpPr>
            <p:spPr>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grpSp>
        <p:pic>
          <p:nvPicPr>
            <p:cNvPr id="158"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18300" y="2509974"/>
              <a:ext cx="446281" cy="365139"/>
            </a:xfrm>
            <a:prstGeom prst="rect">
              <a:avLst/>
            </a:prstGeom>
          </p:spPr>
        </p:pic>
        <p:pic>
          <p:nvPicPr>
            <p:cNvPr id="159" name="图片 105" descr="AP.png"/>
            <p:cNvPicPr>
              <a:picLocks noChangeAspect="1"/>
            </p:cNvPicPr>
            <p:nvPr/>
          </p:nvPicPr>
          <p:blipFill>
            <a:blip r:embed="rId7" cstate="print"/>
            <a:stretch>
              <a:fillRect/>
            </a:stretch>
          </p:blipFill>
          <p:spPr>
            <a:xfrm>
              <a:off x="1095898" y="5341661"/>
              <a:ext cx="405710" cy="331945"/>
            </a:xfrm>
            <a:prstGeom prst="rect">
              <a:avLst/>
            </a:prstGeom>
          </p:spPr>
        </p:pic>
        <p:pic>
          <p:nvPicPr>
            <p:cNvPr id="160" name="图片 105" descr="AP.png"/>
            <p:cNvPicPr>
              <a:picLocks noChangeAspect="1"/>
            </p:cNvPicPr>
            <p:nvPr/>
          </p:nvPicPr>
          <p:blipFill>
            <a:blip r:embed="rId7" cstate="print"/>
            <a:stretch>
              <a:fillRect/>
            </a:stretch>
          </p:blipFill>
          <p:spPr>
            <a:xfrm>
              <a:off x="3974529" y="5341661"/>
              <a:ext cx="405710" cy="331945"/>
            </a:xfrm>
            <a:prstGeom prst="rect">
              <a:avLst/>
            </a:prstGeom>
          </p:spPr>
        </p:pic>
        <p:sp>
          <p:nvSpPr>
            <p:cNvPr id="161" name="文本框 160"/>
            <p:cNvSpPr txBox="1"/>
            <p:nvPr/>
          </p:nvSpPr>
          <p:spPr>
            <a:xfrm>
              <a:off x="1118170" y="5051428"/>
              <a:ext cx="383438" cy="276999"/>
            </a:xfrm>
            <a:prstGeom prst="rect">
              <a:avLst/>
            </a:prstGeom>
            <a:noFill/>
          </p:spPr>
          <p:txBody>
            <a:bodyPr wrap="none" rtlCol="0">
              <a:spAutoFit/>
            </a:bodyPr>
            <a:lstStyle/>
            <a:p>
              <a:r>
                <a:rPr lang="ru-RU" sz="1200" b="1">
                  <a:latin typeface="Huawei Sans" panose="020C0503030203020204" pitchFamily="34" charset="0"/>
                </a:rPr>
                <a:t>AP</a:t>
              </a:r>
            </a:p>
          </p:txBody>
        </p:sp>
        <p:sp>
          <p:nvSpPr>
            <p:cNvPr id="162" name="文本框 161"/>
            <p:cNvSpPr txBox="1"/>
            <p:nvPr/>
          </p:nvSpPr>
          <p:spPr>
            <a:xfrm>
              <a:off x="3972211" y="5051428"/>
              <a:ext cx="383438" cy="276999"/>
            </a:xfrm>
            <a:prstGeom prst="rect">
              <a:avLst/>
            </a:prstGeom>
            <a:noFill/>
          </p:spPr>
          <p:txBody>
            <a:bodyPr wrap="none" rtlCol="0">
              <a:spAutoFit/>
            </a:bodyPr>
            <a:lstStyle/>
            <a:p>
              <a:r>
                <a:rPr lang="ru-RU" sz="1200" b="1">
                  <a:latin typeface="Huawei Sans" panose="020C0503030203020204" pitchFamily="34" charset="0"/>
                </a:rPr>
                <a:t>AP</a:t>
              </a:r>
            </a:p>
          </p:txBody>
        </p:sp>
        <p:pic>
          <p:nvPicPr>
            <p:cNvPr id="163" name="图片 14" descr="日志告警服务器-蓝.png"/>
            <p:cNvPicPr>
              <a:picLocks noChangeAspect="1"/>
            </p:cNvPicPr>
            <p:nvPr/>
          </p:nvPicPr>
          <p:blipFill>
            <a:blip r:embed="rId8" cstate="print"/>
            <a:stretch>
              <a:fillRect/>
            </a:stretch>
          </p:blipFill>
          <p:spPr>
            <a:xfrm>
              <a:off x="2512748" y="5814359"/>
              <a:ext cx="405415" cy="253150"/>
            </a:xfrm>
            <a:prstGeom prst="rect">
              <a:avLst/>
            </a:prstGeom>
          </p:spPr>
        </p:pic>
      </p:grpSp>
      <p:sp>
        <p:nvSpPr>
          <p:cNvPr id="169" name="任意多边形 168"/>
          <p:cNvSpPr/>
          <p:nvPr/>
        </p:nvSpPr>
        <p:spPr>
          <a:xfrm>
            <a:off x="9741225" y="3011071"/>
            <a:ext cx="678764" cy="1715493"/>
          </a:xfrm>
          <a:custGeom>
            <a:avLst/>
            <a:gdLst>
              <a:gd name="connsiteX0" fmla="*/ 2082800 w 2082800"/>
              <a:gd name="connsiteY0" fmla="*/ 0 h 1557867"/>
              <a:gd name="connsiteX1" fmla="*/ 0 w 2082800"/>
              <a:gd name="connsiteY1" fmla="*/ 1557867 h 1557867"/>
              <a:gd name="connsiteX0" fmla="*/ 2048933 w 2048933"/>
              <a:gd name="connsiteY0" fmla="*/ 0 h 1634067"/>
              <a:gd name="connsiteX1" fmla="*/ 0 w 2048933"/>
              <a:gd name="connsiteY1" fmla="*/ 1634067 h 1634067"/>
              <a:gd name="connsiteX0" fmla="*/ 1905000 w 1905000"/>
              <a:gd name="connsiteY0" fmla="*/ 0 h 1600200"/>
              <a:gd name="connsiteX1" fmla="*/ 0 w 1905000"/>
              <a:gd name="connsiteY1" fmla="*/ 1600200 h 1600200"/>
              <a:gd name="connsiteX0" fmla="*/ 663992 w 663992"/>
              <a:gd name="connsiteY0" fmla="*/ 0 h 1391726"/>
              <a:gd name="connsiteX1" fmla="*/ 0 w 663992"/>
              <a:gd name="connsiteY1" fmla="*/ 1391726 h 1391726"/>
              <a:gd name="connsiteX0" fmla="*/ 975198 w 975198"/>
              <a:gd name="connsiteY0" fmla="*/ 0 h 1391726"/>
              <a:gd name="connsiteX1" fmla="*/ 311206 w 975198"/>
              <a:gd name="connsiteY1" fmla="*/ 1391726 h 1391726"/>
              <a:gd name="connsiteX0" fmla="*/ 1117230 w 1117230"/>
              <a:gd name="connsiteY0" fmla="*/ 0 h 1391726"/>
              <a:gd name="connsiteX1" fmla="*/ 453238 w 1117230"/>
              <a:gd name="connsiteY1" fmla="*/ 1391726 h 1391726"/>
              <a:gd name="connsiteX0" fmla="*/ 630509 w 814802"/>
              <a:gd name="connsiteY0" fmla="*/ 0 h 1249964"/>
              <a:gd name="connsiteX1" fmla="*/ 814801 w 814802"/>
              <a:gd name="connsiteY1" fmla="*/ 1249964 h 1249964"/>
              <a:gd name="connsiteX0" fmla="*/ 651315 w 835606"/>
              <a:gd name="connsiteY0" fmla="*/ 0 h 1249964"/>
              <a:gd name="connsiteX1" fmla="*/ 835607 w 835606"/>
              <a:gd name="connsiteY1" fmla="*/ 1249964 h 1249964"/>
              <a:gd name="connsiteX0" fmla="*/ 654346 w 831569"/>
              <a:gd name="connsiteY0" fmla="*/ 0 h 1201181"/>
              <a:gd name="connsiteX1" fmla="*/ 831568 w 831569"/>
              <a:gd name="connsiteY1" fmla="*/ 1201181 h 1201181"/>
              <a:gd name="connsiteX0" fmla="*/ 669762 w 811638"/>
              <a:gd name="connsiteY0" fmla="*/ 0 h 1223696"/>
              <a:gd name="connsiteX1" fmla="*/ 811639 w 811638"/>
              <a:gd name="connsiteY1" fmla="*/ 1223696 h 1223696"/>
              <a:gd name="connsiteX0" fmla="*/ 636448 w 856086"/>
              <a:gd name="connsiteY0" fmla="*/ 0 h 1193676"/>
              <a:gd name="connsiteX1" fmla="*/ 856085 w 856086"/>
              <a:gd name="connsiteY1" fmla="*/ 1193676 h 1193676"/>
              <a:gd name="connsiteX0" fmla="*/ 663539 w 819553"/>
              <a:gd name="connsiteY0" fmla="*/ 0 h 1189923"/>
              <a:gd name="connsiteX1" fmla="*/ 819554 w 819553"/>
              <a:gd name="connsiteY1" fmla="*/ 1189923 h 1189923"/>
              <a:gd name="connsiteX0" fmla="*/ 657390 w 827544"/>
              <a:gd name="connsiteY0" fmla="*/ 0 h 1133635"/>
              <a:gd name="connsiteX1" fmla="*/ 827543 w 827544"/>
              <a:gd name="connsiteY1" fmla="*/ 1133635 h 1133635"/>
              <a:gd name="connsiteX0" fmla="*/ 881541 w 1051693"/>
              <a:gd name="connsiteY0" fmla="*/ 0 h 1133635"/>
              <a:gd name="connsiteX1" fmla="*/ 1051694 w 1051693"/>
              <a:gd name="connsiteY1" fmla="*/ 1133635 h 1133635"/>
              <a:gd name="connsiteX0" fmla="*/ 978298 w 1148451"/>
              <a:gd name="connsiteY0" fmla="*/ 0 h 1133635"/>
              <a:gd name="connsiteX1" fmla="*/ 1148451 w 1148451"/>
              <a:gd name="connsiteY1" fmla="*/ 1133635 h 1133635"/>
              <a:gd name="connsiteX0" fmla="*/ 1060313 w 1060313"/>
              <a:gd name="connsiteY0" fmla="*/ 0 h 1234953"/>
              <a:gd name="connsiteX1" fmla="*/ 1046672 w 1060313"/>
              <a:gd name="connsiteY1" fmla="*/ 1234953 h 1234953"/>
              <a:gd name="connsiteX0" fmla="*/ 1087324 w 1087324"/>
              <a:gd name="connsiteY0" fmla="*/ 0 h 1294993"/>
              <a:gd name="connsiteX1" fmla="*/ 1017131 w 1087324"/>
              <a:gd name="connsiteY1" fmla="*/ 1294993 h 1294993"/>
              <a:gd name="connsiteX0" fmla="*/ 1043858 w 1065562"/>
              <a:gd name="connsiteY0" fmla="*/ 0 h 1238705"/>
              <a:gd name="connsiteX1" fmla="*/ 1065562 w 1065562"/>
              <a:gd name="connsiteY1" fmla="*/ 1238705 h 1238705"/>
            </a:gdLst>
            <a:ahLst/>
            <a:cxnLst>
              <a:cxn ang="0">
                <a:pos x="connsiteX0" y="connsiteY0"/>
              </a:cxn>
              <a:cxn ang="0">
                <a:pos x="connsiteX1" y="connsiteY1"/>
              </a:cxn>
            </a:cxnLst>
            <a:rect l="l" t="t" r="r" b="b"/>
            <a:pathLst>
              <a:path w="1065562" h="1238705">
                <a:moveTo>
                  <a:pt x="1043858" y="0"/>
                </a:moveTo>
                <a:cubicBezTo>
                  <a:pt x="-484459" y="545213"/>
                  <a:pt x="-210955" y="752281"/>
                  <a:pt x="1065562" y="1238705"/>
                </a:cubicBezTo>
              </a:path>
            </a:pathLst>
          </a:custGeom>
          <a:noFill/>
          <a:ln w="187325" cap="rnd">
            <a:solidFill>
              <a:srgbClr val="00B0F0">
                <a:alpha val="35000"/>
              </a:srgbClr>
            </a:solidFill>
            <a:prstDash val="solid"/>
            <a:headEnd type="none"/>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800" dirty="0">
              <a:latin typeface="Huawei Sans" panose="020C0503030203020204" pitchFamily="34" charset="0"/>
            </a:endParaRPr>
          </a:p>
        </p:txBody>
      </p:sp>
      <p:sp>
        <p:nvSpPr>
          <p:cNvPr id="173" name="任意多边形 172"/>
          <p:cNvSpPr/>
          <p:nvPr/>
        </p:nvSpPr>
        <p:spPr>
          <a:xfrm>
            <a:off x="9279047" y="1959881"/>
            <a:ext cx="711618" cy="3221557"/>
          </a:xfrm>
          <a:custGeom>
            <a:avLst/>
            <a:gdLst>
              <a:gd name="connsiteX0" fmla="*/ 0 w 1049867"/>
              <a:gd name="connsiteY0" fmla="*/ 3810000 h 3810000"/>
              <a:gd name="connsiteX1" fmla="*/ 1049867 w 1049867"/>
              <a:gd name="connsiteY1" fmla="*/ 0 h 3810000"/>
              <a:gd name="connsiteX0" fmla="*/ 0 w 1024467"/>
              <a:gd name="connsiteY0" fmla="*/ 3937000 h 3937000"/>
              <a:gd name="connsiteX1" fmla="*/ 1024467 w 1024467"/>
              <a:gd name="connsiteY1" fmla="*/ 0 h 3937000"/>
              <a:gd name="connsiteX0" fmla="*/ 117368 w 1141835"/>
              <a:gd name="connsiteY0" fmla="*/ 3937000 h 3937000"/>
              <a:gd name="connsiteX1" fmla="*/ 1141835 w 1141835"/>
              <a:gd name="connsiteY1" fmla="*/ 0 h 3937000"/>
              <a:gd name="connsiteX0" fmla="*/ 0 w 1024467"/>
              <a:gd name="connsiteY0" fmla="*/ 3937000 h 3937000"/>
              <a:gd name="connsiteX1" fmla="*/ 965200 w 1024467"/>
              <a:gd name="connsiteY1" fmla="*/ 1744134 h 3937000"/>
              <a:gd name="connsiteX2" fmla="*/ 1024467 w 1024467"/>
              <a:gd name="connsiteY2" fmla="*/ 0 h 3937000"/>
              <a:gd name="connsiteX0" fmla="*/ 0 w 1269860"/>
              <a:gd name="connsiteY0" fmla="*/ 3937000 h 3937000"/>
              <a:gd name="connsiteX1" fmla="*/ 965200 w 1269860"/>
              <a:gd name="connsiteY1" fmla="*/ 1744134 h 3937000"/>
              <a:gd name="connsiteX2" fmla="*/ 1024467 w 1269860"/>
              <a:gd name="connsiteY2" fmla="*/ 0 h 3937000"/>
              <a:gd name="connsiteX0" fmla="*/ 0 w 1024467"/>
              <a:gd name="connsiteY0" fmla="*/ 3937000 h 3937000"/>
              <a:gd name="connsiteX1" fmla="*/ 965200 w 1024467"/>
              <a:gd name="connsiteY1" fmla="*/ 1744134 h 3937000"/>
              <a:gd name="connsiteX2" fmla="*/ 1024467 w 1024467"/>
              <a:gd name="connsiteY2" fmla="*/ 0 h 3937000"/>
              <a:gd name="connsiteX0" fmla="*/ 0 w 1024467"/>
              <a:gd name="connsiteY0" fmla="*/ 3937000 h 3937000"/>
              <a:gd name="connsiteX1" fmla="*/ 753533 w 1024467"/>
              <a:gd name="connsiteY1" fmla="*/ 2717801 h 3937000"/>
              <a:gd name="connsiteX2" fmla="*/ 1024467 w 1024467"/>
              <a:gd name="connsiteY2" fmla="*/ 0 h 3937000"/>
              <a:gd name="connsiteX0" fmla="*/ 157561 w 1182028"/>
              <a:gd name="connsiteY0" fmla="*/ 3937000 h 3937000"/>
              <a:gd name="connsiteX1" fmla="*/ 911094 w 1182028"/>
              <a:gd name="connsiteY1" fmla="*/ 2717801 h 3937000"/>
              <a:gd name="connsiteX2" fmla="*/ 1182028 w 1182028"/>
              <a:gd name="connsiteY2" fmla="*/ 0 h 3937000"/>
              <a:gd name="connsiteX0" fmla="*/ 170306 w 1194773"/>
              <a:gd name="connsiteY0" fmla="*/ 3937000 h 3937000"/>
              <a:gd name="connsiteX1" fmla="*/ 923839 w 1194773"/>
              <a:gd name="connsiteY1" fmla="*/ 2717801 h 3937000"/>
              <a:gd name="connsiteX2" fmla="*/ 1194773 w 1194773"/>
              <a:gd name="connsiteY2" fmla="*/ 0 h 3937000"/>
              <a:gd name="connsiteX0" fmla="*/ 163990 w 1188457"/>
              <a:gd name="connsiteY0" fmla="*/ 3937000 h 3937000"/>
              <a:gd name="connsiteX1" fmla="*/ 985256 w 1188457"/>
              <a:gd name="connsiteY1" fmla="*/ 2472268 h 3937000"/>
              <a:gd name="connsiteX2" fmla="*/ 1188457 w 1188457"/>
              <a:gd name="connsiteY2" fmla="*/ 0 h 3937000"/>
              <a:gd name="connsiteX0" fmla="*/ 168682 w 1193149"/>
              <a:gd name="connsiteY0" fmla="*/ 3937000 h 3937000"/>
              <a:gd name="connsiteX1" fmla="*/ 939148 w 1193149"/>
              <a:gd name="connsiteY1" fmla="*/ 2379135 h 3937000"/>
              <a:gd name="connsiteX2" fmla="*/ 1193149 w 1193149"/>
              <a:gd name="connsiteY2" fmla="*/ 0 h 3937000"/>
              <a:gd name="connsiteX0" fmla="*/ 168682 w 1193149"/>
              <a:gd name="connsiteY0" fmla="*/ 3937000 h 3937000"/>
              <a:gd name="connsiteX1" fmla="*/ 939148 w 1193149"/>
              <a:gd name="connsiteY1" fmla="*/ 2379135 h 3937000"/>
              <a:gd name="connsiteX2" fmla="*/ 1193149 w 1193149"/>
              <a:gd name="connsiteY2" fmla="*/ 0 h 3937000"/>
              <a:gd name="connsiteX0" fmla="*/ 168682 w 1193149"/>
              <a:gd name="connsiteY0" fmla="*/ 3937000 h 3937000"/>
              <a:gd name="connsiteX1" fmla="*/ 939148 w 1193149"/>
              <a:gd name="connsiteY1" fmla="*/ 2379135 h 3937000"/>
              <a:gd name="connsiteX2" fmla="*/ 1193149 w 1193149"/>
              <a:gd name="connsiteY2" fmla="*/ 0 h 3937000"/>
              <a:gd name="connsiteX0" fmla="*/ 156026 w 1180493"/>
              <a:gd name="connsiteY0" fmla="*/ 3937000 h 3937000"/>
              <a:gd name="connsiteX1" fmla="*/ 1070426 w 1180493"/>
              <a:gd name="connsiteY1" fmla="*/ 2489201 h 3937000"/>
              <a:gd name="connsiteX2" fmla="*/ 1180493 w 1180493"/>
              <a:gd name="connsiteY2" fmla="*/ 0 h 3937000"/>
              <a:gd name="connsiteX0" fmla="*/ 163523 w 1154123"/>
              <a:gd name="connsiteY0" fmla="*/ 3810000 h 3810000"/>
              <a:gd name="connsiteX1" fmla="*/ 1077923 w 1154123"/>
              <a:gd name="connsiteY1" fmla="*/ 2362201 h 3810000"/>
              <a:gd name="connsiteX2" fmla="*/ 1154123 w 1154123"/>
              <a:gd name="connsiteY2" fmla="*/ 0 h 3810000"/>
              <a:gd name="connsiteX0" fmla="*/ 163593 w 1159273"/>
              <a:gd name="connsiteY0" fmla="*/ 3855720 h 3855720"/>
              <a:gd name="connsiteX1" fmla="*/ 1077993 w 1159273"/>
              <a:gd name="connsiteY1" fmla="*/ 2407921 h 3855720"/>
              <a:gd name="connsiteX2" fmla="*/ 1159273 w 1159273"/>
              <a:gd name="connsiteY2" fmla="*/ 0 h 3855720"/>
              <a:gd name="connsiteX0" fmla="*/ 163593 w 1165970"/>
              <a:gd name="connsiteY0" fmla="*/ 3855720 h 3855720"/>
              <a:gd name="connsiteX1" fmla="*/ 1077993 w 1165970"/>
              <a:gd name="connsiteY1" fmla="*/ 2407921 h 3855720"/>
              <a:gd name="connsiteX2" fmla="*/ 1159273 w 1165970"/>
              <a:gd name="connsiteY2" fmla="*/ 0 h 3855720"/>
              <a:gd name="connsiteX0" fmla="*/ 166352 w 1162032"/>
              <a:gd name="connsiteY0" fmla="*/ 3855720 h 3855720"/>
              <a:gd name="connsiteX1" fmla="*/ 1050272 w 1162032"/>
              <a:gd name="connsiteY1" fmla="*/ 2458721 h 3855720"/>
              <a:gd name="connsiteX2" fmla="*/ 1162032 w 1162032"/>
              <a:gd name="connsiteY2" fmla="*/ 0 h 3855720"/>
              <a:gd name="connsiteX0" fmla="*/ 168242 w 1163922"/>
              <a:gd name="connsiteY0" fmla="*/ 3855720 h 3855720"/>
              <a:gd name="connsiteX1" fmla="*/ 1031842 w 1163922"/>
              <a:gd name="connsiteY1" fmla="*/ 2448561 h 3855720"/>
              <a:gd name="connsiteX2" fmla="*/ 1163922 w 1163922"/>
              <a:gd name="connsiteY2" fmla="*/ 0 h 3855720"/>
              <a:gd name="connsiteX0" fmla="*/ 161821 w 1157501"/>
              <a:gd name="connsiteY0" fmla="*/ 3855720 h 3855720"/>
              <a:gd name="connsiteX1" fmla="*/ 1025421 w 1157501"/>
              <a:gd name="connsiteY1" fmla="*/ 2448561 h 3855720"/>
              <a:gd name="connsiteX2" fmla="*/ 1157501 w 1157501"/>
              <a:gd name="connsiteY2" fmla="*/ 0 h 3855720"/>
              <a:gd name="connsiteX0" fmla="*/ 156660 w 1152340"/>
              <a:gd name="connsiteY0" fmla="*/ 3855720 h 3855720"/>
              <a:gd name="connsiteX1" fmla="*/ 1081220 w 1152340"/>
              <a:gd name="connsiteY1" fmla="*/ 2453641 h 3855720"/>
              <a:gd name="connsiteX2" fmla="*/ 1152340 w 1152340"/>
              <a:gd name="connsiteY2" fmla="*/ 0 h 3855720"/>
              <a:gd name="connsiteX0" fmla="*/ 154738 w 1150418"/>
              <a:gd name="connsiteY0" fmla="*/ 3855720 h 3855720"/>
              <a:gd name="connsiteX1" fmla="*/ 1079298 w 1150418"/>
              <a:gd name="connsiteY1" fmla="*/ 2453641 h 3855720"/>
              <a:gd name="connsiteX2" fmla="*/ 1150418 w 1150418"/>
              <a:gd name="connsiteY2" fmla="*/ 0 h 3855720"/>
              <a:gd name="connsiteX0" fmla="*/ 151160 w 1147097"/>
              <a:gd name="connsiteY0" fmla="*/ 3855720 h 3855720"/>
              <a:gd name="connsiteX1" fmla="*/ 1121440 w 1147097"/>
              <a:gd name="connsiteY1" fmla="*/ 2428241 h 3855720"/>
              <a:gd name="connsiteX2" fmla="*/ 1146840 w 1147097"/>
              <a:gd name="connsiteY2" fmla="*/ 0 h 3855720"/>
              <a:gd name="connsiteX0" fmla="*/ 149718 w 1145398"/>
              <a:gd name="connsiteY0" fmla="*/ 3855720 h 3855720"/>
              <a:gd name="connsiteX1" fmla="*/ 1119998 w 1145398"/>
              <a:gd name="connsiteY1" fmla="*/ 2428241 h 3855720"/>
              <a:gd name="connsiteX2" fmla="*/ 1145398 w 1145398"/>
              <a:gd name="connsiteY2" fmla="*/ 0 h 3855720"/>
              <a:gd name="connsiteX0" fmla="*/ 149718 w 1152345"/>
              <a:gd name="connsiteY0" fmla="*/ 3855720 h 3855720"/>
              <a:gd name="connsiteX1" fmla="*/ 1119998 w 1152345"/>
              <a:gd name="connsiteY1" fmla="*/ 2428241 h 3855720"/>
              <a:gd name="connsiteX2" fmla="*/ 1145398 w 1152345"/>
              <a:gd name="connsiteY2" fmla="*/ 0 h 3855720"/>
              <a:gd name="connsiteX0" fmla="*/ 149718 w 1172319"/>
              <a:gd name="connsiteY0" fmla="*/ 3855720 h 3855720"/>
              <a:gd name="connsiteX1" fmla="*/ 1119998 w 1172319"/>
              <a:gd name="connsiteY1" fmla="*/ 2428241 h 3855720"/>
              <a:gd name="connsiteX2" fmla="*/ 1145398 w 1172319"/>
              <a:gd name="connsiteY2" fmla="*/ 0 h 3855720"/>
              <a:gd name="connsiteX0" fmla="*/ 149718 w 1156697"/>
              <a:gd name="connsiteY0" fmla="*/ 3855720 h 3855720"/>
              <a:gd name="connsiteX1" fmla="*/ 1119998 w 1156697"/>
              <a:gd name="connsiteY1" fmla="*/ 2428241 h 3855720"/>
              <a:gd name="connsiteX2" fmla="*/ 1145398 w 1156697"/>
              <a:gd name="connsiteY2" fmla="*/ 0 h 3855720"/>
              <a:gd name="connsiteX0" fmla="*/ 148301 w 1150763"/>
              <a:gd name="connsiteY0" fmla="*/ 3855720 h 3855720"/>
              <a:gd name="connsiteX1" fmla="*/ 1118581 w 1150763"/>
              <a:gd name="connsiteY1" fmla="*/ 2428241 h 3855720"/>
              <a:gd name="connsiteX2" fmla="*/ 1143981 w 1150763"/>
              <a:gd name="connsiteY2" fmla="*/ 0 h 3855720"/>
              <a:gd name="connsiteX0" fmla="*/ 146565 w 1146322"/>
              <a:gd name="connsiteY0" fmla="*/ 3855720 h 3855720"/>
              <a:gd name="connsiteX1" fmla="*/ 1116845 w 1146322"/>
              <a:gd name="connsiteY1" fmla="*/ 2428241 h 3855720"/>
              <a:gd name="connsiteX2" fmla="*/ 1142245 w 1146322"/>
              <a:gd name="connsiteY2" fmla="*/ 0 h 3855720"/>
              <a:gd name="connsiteX0" fmla="*/ 158367 w 1202774"/>
              <a:gd name="connsiteY0" fmla="*/ 3855720 h 3855720"/>
              <a:gd name="connsiteX1" fmla="*/ 1128647 w 1202774"/>
              <a:gd name="connsiteY1" fmla="*/ 2428241 h 3855720"/>
              <a:gd name="connsiteX2" fmla="*/ 1123567 w 1202774"/>
              <a:gd name="connsiteY2" fmla="*/ 0 h 3855720"/>
              <a:gd name="connsiteX0" fmla="*/ 147602 w 1127100"/>
              <a:gd name="connsiteY0" fmla="*/ 3855720 h 3855720"/>
              <a:gd name="connsiteX1" fmla="*/ 1117882 w 1127100"/>
              <a:gd name="connsiteY1" fmla="*/ 2428241 h 3855720"/>
              <a:gd name="connsiteX2" fmla="*/ 1112802 w 1127100"/>
              <a:gd name="connsiteY2" fmla="*/ 0 h 3855720"/>
              <a:gd name="connsiteX0" fmla="*/ 148300 w 1132075"/>
              <a:gd name="connsiteY0" fmla="*/ 3855720 h 3855720"/>
              <a:gd name="connsiteX1" fmla="*/ 1118580 w 1132075"/>
              <a:gd name="connsiteY1" fmla="*/ 2428241 h 3855720"/>
              <a:gd name="connsiteX2" fmla="*/ 1113500 w 1132075"/>
              <a:gd name="connsiteY2" fmla="*/ 0 h 3855720"/>
              <a:gd name="connsiteX0" fmla="*/ 124092 w 1107867"/>
              <a:gd name="connsiteY0" fmla="*/ 3855720 h 3855720"/>
              <a:gd name="connsiteX1" fmla="*/ 1094372 w 1107867"/>
              <a:gd name="connsiteY1" fmla="*/ 2428241 h 3855720"/>
              <a:gd name="connsiteX2" fmla="*/ 1089292 w 1107867"/>
              <a:gd name="connsiteY2" fmla="*/ 0 h 3855720"/>
              <a:gd name="connsiteX0" fmla="*/ 115681 w 1099456"/>
              <a:gd name="connsiteY0" fmla="*/ 3855720 h 3855720"/>
              <a:gd name="connsiteX1" fmla="*/ 1085961 w 1099456"/>
              <a:gd name="connsiteY1" fmla="*/ 2428241 h 3855720"/>
              <a:gd name="connsiteX2" fmla="*/ 1080881 w 1099456"/>
              <a:gd name="connsiteY2" fmla="*/ 0 h 3855720"/>
              <a:gd name="connsiteX0" fmla="*/ 0 w 983775"/>
              <a:gd name="connsiteY0" fmla="*/ 3855720 h 3855720"/>
              <a:gd name="connsiteX1" fmla="*/ 970280 w 983775"/>
              <a:gd name="connsiteY1" fmla="*/ 2428241 h 3855720"/>
              <a:gd name="connsiteX2" fmla="*/ 965200 w 983775"/>
              <a:gd name="connsiteY2" fmla="*/ 0 h 3855720"/>
              <a:gd name="connsiteX0" fmla="*/ 0 w 966097"/>
              <a:gd name="connsiteY0" fmla="*/ 3914987 h 3914987"/>
              <a:gd name="connsiteX1" fmla="*/ 952602 w 966097"/>
              <a:gd name="connsiteY1" fmla="*/ 2428241 h 3914987"/>
              <a:gd name="connsiteX2" fmla="*/ 947522 w 966097"/>
              <a:gd name="connsiteY2" fmla="*/ 0 h 3914987"/>
              <a:gd name="connsiteX0" fmla="*/ 185214 w 1132937"/>
              <a:gd name="connsiteY0" fmla="*/ 3914987 h 3914987"/>
              <a:gd name="connsiteX1" fmla="*/ 562 w 1132937"/>
              <a:gd name="connsiteY1" fmla="*/ 2072641 h 3914987"/>
              <a:gd name="connsiteX2" fmla="*/ 1132736 w 1132937"/>
              <a:gd name="connsiteY2" fmla="*/ 0 h 3914987"/>
              <a:gd name="connsiteX0" fmla="*/ 184946 w 1132669"/>
              <a:gd name="connsiteY0" fmla="*/ 3914987 h 3914987"/>
              <a:gd name="connsiteX1" fmla="*/ 294 w 1132669"/>
              <a:gd name="connsiteY1" fmla="*/ 2072641 h 3914987"/>
              <a:gd name="connsiteX2" fmla="*/ 1132468 w 1132669"/>
              <a:gd name="connsiteY2" fmla="*/ 0 h 3914987"/>
              <a:gd name="connsiteX0" fmla="*/ 184946 w 677382"/>
              <a:gd name="connsiteY0" fmla="*/ 4033520 h 4033520"/>
              <a:gd name="connsiteX1" fmla="*/ 294 w 677382"/>
              <a:gd name="connsiteY1" fmla="*/ 2191174 h 4033520"/>
              <a:gd name="connsiteX2" fmla="*/ 195559 w 677382"/>
              <a:gd name="connsiteY2" fmla="*/ 0 h 4033520"/>
              <a:gd name="connsiteX0" fmla="*/ 37666 w 564074"/>
              <a:gd name="connsiteY0" fmla="*/ 4033520 h 4033520"/>
              <a:gd name="connsiteX1" fmla="*/ 327 w 564074"/>
              <a:gd name="connsiteY1" fmla="*/ 2225041 h 4033520"/>
              <a:gd name="connsiteX2" fmla="*/ 48279 w 564074"/>
              <a:gd name="connsiteY2" fmla="*/ 0 h 4033520"/>
              <a:gd name="connsiteX0" fmla="*/ 2320 w 537579"/>
              <a:gd name="connsiteY0" fmla="*/ 4033520 h 4033520"/>
              <a:gd name="connsiteX1" fmla="*/ 336 w 537579"/>
              <a:gd name="connsiteY1" fmla="*/ 2250441 h 4033520"/>
              <a:gd name="connsiteX2" fmla="*/ 12933 w 537579"/>
              <a:gd name="connsiteY2" fmla="*/ 0 h 4033520"/>
              <a:gd name="connsiteX0" fmla="*/ 2320 w 537579"/>
              <a:gd name="connsiteY0" fmla="*/ 4033520 h 4033520"/>
              <a:gd name="connsiteX1" fmla="*/ 336 w 537579"/>
              <a:gd name="connsiteY1" fmla="*/ 2250441 h 4033520"/>
              <a:gd name="connsiteX2" fmla="*/ 12933 w 537579"/>
              <a:gd name="connsiteY2" fmla="*/ 0 h 4033520"/>
              <a:gd name="connsiteX0" fmla="*/ 1985 w 542435"/>
              <a:gd name="connsiteY0" fmla="*/ 4033520 h 4033520"/>
              <a:gd name="connsiteX1" fmla="*/ 1 w 542435"/>
              <a:gd name="connsiteY1" fmla="*/ 2250441 h 4033520"/>
              <a:gd name="connsiteX2" fmla="*/ 12598 w 542435"/>
              <a:gd name="connsiteY2" fmla="*/ 0 h 4033520"/>
              <a:gd name="connsiteX0" fmla="*/ 2006 w 541151"/>
              <a:gd name="connsiteY0" fmla="*/ 4033520 h 4033520"/>
              <a:gd name="connsiteX1" fmla="*/ 22 w 541151"/>
              <a:gd name="connsiteY1" fmla="*/ 2250441 h 4033520"/>
              <a:gd name="connsiteX2" fmla="*/ 12619 w 541151"/>
              <a:gd name="connsiteY2" fmla="*/ 0 h 4033520"/>
              <a:gd name="connsiteX0" fmla="*/ 2006 w 541151"/>
              <a:gd name="connsiteY0" fmla="*/ 4033520 h 4033520"/>
              <a:gd name="connsiteX1" fmla="*/ 22 w 541151"/>
              <a:gd name="connsiteY1" fmla="*/ 2250441 h 4033520"/>
              <a:gd name="connsiteX2" fmla="*/ 12619 w 541151"/>
              <a:gd name="connsiteY2" fmla="*/ 0 h 4033520"/>
              <a:gd name="connsiteX0" fmla="*/ 0 w 545710"/>
              <a:gd name="connsiteY0" fmla="*/ 3863619 h 3863619"/>
              <a:gd name="connsiteX1" fmla="*/ 23190 w 545710"/>
              <a:gd name="connsiteY1" fmla="*/ 2250441 h 3863619"/>
              <a:gd name="connsiteX2" fmla="*/ 35787 w 545710"/>
              <a:gd name="connsiteY2" fmla="*/ 0 h 3863619"/>
              <a:gd name="connsiteX0" fmla="*/ 0 w 463668"/>
              <a:gd name="connsiteY0" fmla="*/ 3863619 h 3863619"/>
              <a:gd name="connsiteX1" fmla="*/ 23190 w 463668"/>
              <a:gd name="connsiteY1" fmla="*/ 2250441 h 3863619"/>
              <a:gd name="connsiteX2" fmla="*/ 35787 w 463668"/>
              <a:gd name="connsiteY2" fmla="*/ 0 h 3863619"/>
            </a:gdLst>
            <a:ahLst/>
            <a:cxnLst>
              <a:cxn ang="0">
                <a:pos x="connsiteX0" y="connsiteY0"/>
              </a:cxn>
              <a:cxn ang="0">
                <a:pos x="connsiteX1" y="connsiteY1"/>
              </a:cxn>
              <a:cxn ang="0">
                <a:pos x="connsiteX2" y="connsiteY2"/>
              </a:cxn>
            </a:cxnLst>
            <a:rect l="l" t="t" r="r" b="b"/>
            <a:pathLst>
              <a:path w="463668" h="3863619">
                <a:moveTo>
                  <a:pt x="0" y="3863619"/>
                </a:moveTo>
                <a:cubicBezTo>
                  <a:pt x="1032627" y="2996116"/>
                  <a:pt x="17160" y="2860888"/>
                  <a:pt x="23190" y="2250441"/>
                </a:cubicBezTo>
                <a:cubicBezTo>
                  <a:pt x="29220" y="1639994"/>
                  <a:pt x="27830" y="1372277"/>
                  <a:pt x="35787" y="0"/>
                </a:cubicBezTo>
              </a:path>
            </a:pathLst>
          </a:custGeom>
          <a:noFill/>
          <a:ln w="38100">
            <a:solidFill>
              <a:srgbClr val="EC7061"/>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sp>
        <p:nvSpPr>
          <p:cNvPr id="174" name="任意多边形 173"/>
          <p:cNvSpPr/>
          <p:nvPr/>
        </p:nvSpPr>
        <p:spPr>
          <a:xfrm flipH="1">
            <a:off x="9759000" y="3033302"/>
            <a:ext cx="624563" cy="1614192"/>
          </a:xfrm>
          <a:custGeom>
            <a:avLst/>
            <a:gdLst>
              <a:gd name="connsiteX0" fmla="*/ 0 w 550333"/>
              <a:gd name="connsiteY0" fmla="*/ 1557866 h 1557866"/>
              <a:gd name="connsiteX1" fmla="*/ 550333 w 550333"/>
              <a:gd name="connsiteY1" fmla="*/ 0 h 1557866"/>
              <a:gd name="connsiteX0" fmla="*/ 0 w 535093"/>
              <a:gd name="connsiteY0" fmla="*/ 1557866 h 1557866"/>
              <a:gd name="connsiteX1" fmla="*/ 535093 w 535093"/>
              <a:gd name="connsiteY1" fmla="*/ 0 h 1557866"/>
              <a:gd name="connsiteX0" fmla="*/ 0 w 753670"/>
              <a:gd name="connsiteY0" fmla="*/ 1557866 h 1557866"/>
              <a:gd name="connsiteX1" fmla="*/ 535093 w 753670"/>
              <a:gd name="connsiteY1" fmla="*/ 0 h 1557866"/>
              <a:gd name="connsiteX0" fmla="*/ 0 w 616334"/>
              <a:gd name="connsiteY0" fmla="*/ 1466426 h 1466426"/>
              <a:gd name="connsiteX1" fmla="*/ 371263 w 616334"/>
              <a:gd name="connsiteY1" fmla="*/ 0 h 1466426"/>
              <a:gd name="connsiteX0" fmla="*/ 0 w 742347"/>
              <a:gd name="connsiteY0" fmla="*/ 1466426 h 1466426"/>
              <a:gd name="connsiteX1" fmla="*/ 371263 w 742347"/>
              <a:gd name="connsiteY1" fmla="*/ 0 h 1466426"/>
              <a:gd name="connsiteX0" fmla="*/ 0 w 862366"/>
              <a:gd name="connsiteY0" fmla="*/ 1466426 h 1466426"/>
              <a:gd name="connsiteX1" fmla="*/ 371263 w 862366"/>
              <a:gd name="connsiteY1" fmla="*/ 0 h 1466426"/>
              <a:gd name="connsiteX0" fmla="*/ 0 w 901888"/>
              <a:gd name="connsiteY0" fmla="*/ 1466426 h 1466426"/>
              <a:gd name="connsiteX1" fmla="*/ 428413 w 901888"/>
              <a:gd name="connsiteY1" fmla="*/ 0 h 1466426"/>
              <a:gd name="connsiteX0" fmla="*/ 0 w 921522"/>
              <a:gd name="connsiteY0" fmla="*/ 1466426 h 1466426"/>
              <a:gd name="connsiteX1" fmla="*/ 428413 w 921522"/>
              <a:gd name="connsiteY1" fmla="*/ 0 h 1466426"/>
              <a:gd name="connsiteX0" fmla="*/ 0 w 905981"/>
              <a:gd name="connsiteY0" fmla="*/ 1451186 h 1451186"/>
              <a:gd name="connsiteX1" fmla="*/ 405553 w 905981"/>
              <a:gd name="connsiteY1" fmla="*/ 0 h 1451186"/>
              <a:gd name="connsiteX0" fmla="*/ 0 w 917670"/>
              <a:gd name="connsiteY0" fmla="*/ 1451186 h 1451186"/>
              <a:gd name="connsiteX1" fmla="*/ 405553 w 917670"/>
              <a:gd name="connsiteY1" fmla="*/ 0 h 1451186"/>
              <a:gd name="connsiteX0" fmla="*/ 0 w 844906"/>
              <a:gd name="connsiteY0" fmla="*/ 1535853 h 1535853"/>
              <a:gd name="connsiteX1" fmla="*/ 295208 w 844906"/>
              <a:gd name="connsiteY1" fmla="*/ 0 h 1535853"/>
              <a:gd name="connsiteX0" fmla="*/ 0 w 708232"/>
              <a:gd name="connsiteY0" fmla="*/ 1535853 h 1535853"/>
              <a:gd name="connsiteX1" fmla="*/ 295208 w 708232"/>
              <a:gd name="connsiteY1" fmla="*/ 0 h 1535853"/>
              <a:gd name="connsiteX0" fmla="*/ 0 w 731349"/>
              <a:gd name="connsiteY0" fmla="*/ 1535853 h 1535853"/>
              <a:gd name="connsiteX1" fmla="*/ 295208 w 731349"/>
              <a:gd name="connsiteY1" fmla="*/ 0 h 1535853"/>
              <a:gd name="connsiteX0" fmla="*/ 0 w 762408"/>
              <a:gd name="connsiteY0" fmla="*/ 1535853 h 1535853"/>
              <a:gd name="connsiteX1" fmla="*/ 295208 w 762408"/>
              <a:gd name="connsiteY1" fmla="*/ 0 h 1535853"/>
              <a:gd name="connsiteX0" fmla="*/ 0 w 762409"/>
              <a:gd name="connsiteY0" fmla="*/ 1535853 h 1535853"/>
              <a:gd name="connsiteX1" fmla="*/ 295208 w 762409"/>
              <a:gd name="connsiteY1" fmla="*/ 0 h 1535853"/>
              <a:gd name="connsiteX0" fmla="*/ 54580 w 628260"/>
              <a:gd name="connsiteY0" fmla="*/ 1613072 h 1613072"/>
              <a:gd name="connsiteX1" fmla="*/ 0 w 628260"/>
              <a:gd name="connsiteY1" fmla="*/ 0 h 1613072"/>
            </a:gdLst>
            <a:ahLst/>
            <a:cxnLst>
              <a:cxn ang="0">
                <a:pos x="connsiteX0" y="connsiteY0"/>
              </a:cxn>
              <a:cxn ang="0">
                <a:pos x="connsiteX1" y="connsiteY1"/>
              </a:cxn>
            </a:cxnLst>
            <a:rect l="l" t="t" r="r" b="b"/>
            <a:pathLst>
              <a:path w="628260" h="1613072">
                <a:moveTo>
                  <a:pt x="54580" y="1613072"/>
                </a:moveTo>
                <a:cubicBezTo>
                  <a:pt x="888264" y="987103"/>
                  <a:pt x="763913" y="514209"/>
                  <a:pt x="0" y="0"/>
                </a:cubicBezTo>
              </a:path>
            </a:pathLst>
          </a:custGeom>
          <a:noFill/>
          <a:ln w="28575">
            <a:solidFill>
              <a:srgbClr val="EC7061"/>
            </a:solidFill>
            <a:prstDash val="sysDash"/>
            <a:headEnd type="triangl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sp>
        <p:nvSpPr>
          <p:cNvPr id="175" name="任意多边形 174"/>
          <p:cNvSpPr/>
          <p:nvPr/>
        </p:nvSpPr>
        <p:spPr>
          <a:xfrm>
            <a:off x="3239684" y="3033096"/>
            <a:ext cx="997424" cy="2114037"/>
          </a:xfrm>
          <a:custGeom>
            <a:avLst/>
            <a:gdLst>
              <a:gd name="connsiteX0" fmla="*/ 0 w 1049867"/>
              <a:gd name="connsiteY0" fmla="*/ 3810000 h 3810000"/>
              <a:gd name="connsiteX1" fmla="*/ 1049867 w 1049867"/>
              <a:gd name="connsiteY1" fmla="*/ 0 h 3810000"/>
              <a:gd name="connsiteX0" fmla="*/ 0 w 1024467"/>
              <a:gd name="connsiteY0" fmla="*/ 3937000 h 3937000"/>
              <a:gd name="connsiteX1" fmla="*/ 1024467 w 1024467"/>
              <a:gd name="connsiteY1" fmla="*/ 0 h 3937000"/>
              <a:gd name="connsiteX0" fmla="*/ 117368 w 1141835"/>
              <a:gd name="connsiteY0" fmla="*/ 3937000 h 3937000"/>
              <a:gd name="connsiteX1" fmla="*/ 1141835 w 1141835"/>
              <a:gd name="connsiteY1" fmla="*/ 0 h 3937000"/>
              <a:gd name="connsiteX0" fmla="*/ 0 w 1024467"/>
              <a:gd name="connsiteY0" fmla="*/ 3937000 h 3937000"/>
              <a:gd name="connsiteX1" fmla="*/ 965200 w 1024467"/>
              <a:gd name="connsiteY1" fmla="*/ 1744134 h 3937000"/>
              <a:gd name="connsiteX2" fmla="*/ 1024467 w 1024467"/>
              <a:gd name="connsiteY2" fmla="*/ 0 h 3937000"/>
              <a:gd name="connsiteX0" fmla="*/ 0 w 1269860"/>
              <a:gd name="connsiteY0" fmla="*/ 3937000 h 3937000"/>
              <a:gd name="connsiteX1" fmla="*/ 965200 w 1269860"/>
              <a:gd name="connsiteY1" fmla="*/ 1744134 h 3937000"/>
              <a:gd name="connsiteX2" fmla="*/ 1024467 w 1269860"/>
              <a:gd name="connsiteY2" fmla="*/ 0 h 3937000"/>
              <a:gd name="connsiteX0" fmla="*/ 0 w 1024467"/>
              <a:gd name="connsiteY0" fmla="*/ 3937000 h 3937000"/>
              <a:gd name="connsiteX1" fmla="*/ 965200 w 1024467"/>
              <a:gd name="connsiteY1" fmla="*/ 1744134 h 3937000"/>
              <a:gd name="connsiteX2" fmla="*/ 1024467 w 1024467"/>
              <a:gd name="connsiteY2" fmla="*/ 0 h 3937000"/>
              <a:gd name="connsiteX0" fmla="*/ 0 w 1024467"/>
              <a:gd name="connsiteY0" fmla="*/ 3937000 h 3937000"/>
              <a:gd name="connsiteX1" fmla="*/ 753533 w 1024467"/>
              <a:gd name="connsiteY1" fmla="*/ 2717801 h 3937000"/>
              <a:gd name="connsiteX2" fmla="*/ 1024467 w 1024467"/>
              <a:gd name="connsiteY2" fmla="*/ 0 h 3937000"/>
              <a:gd name="connsiteX0" fmla="*/ 157561 w 1182028"/>
              <a:gd name="connsiteY0" fmla="*/ 3937000 h 3937000"/>
              <a:gd name="connsiteX1" fmla="*/ 911094 w 1182028"/>
              <a:gd name="connsiteY1" fmla="*/ 2717801 h 3937000"/>
              <a:gd name="connsiteX2" fmla="*/ 1182028 w 1182028"/>
              <a:gd name="connsiteY2" fmla="*/ 0 h 3937000"/>
              <a:gd name="connsiteX0" fmla="*/ 170306 w 1194773"/>
              <a:gd name="connsiteY0" fmla="*/ 3937000 h 3937000"/>
              <a:gd name="connsiteX1" fmla="*/ 923839 w 1194773"/>
              <a:gd name="connsiteY1" fmla="*/ 2717801 h 3937000"/>
              <a:gd name="connsiteX2" fmla="*/ 1194773 w 1194773"/>
              <a:gd name="connsiteY2" fmla="*/ 0 h 3937000"/>
              <a:gd name="connsiteX0" fmla="*/ 163990 w 1188457"/>
              <a:gd name="connsiteY0" fmla="*/ 3937000 h 3937000"/>
              <a:gd name="connsiteX1" fmla="*/ 985256 w 1188457"/>
              <a:gd name="connsiteY1" fmla="*/ 2472268 h 3937000"/>
              <a:gd name="connsiteX2" fmla="*/ 1188457 w 1188457"/>
              <a:gd name="connsiteY2" fmla="*/ 0 h 3937000"/>
              <a:gd name="connsiteX0" fmla="*/ 168682 w 1193149"/>
              <a:gd name="connsiteY0" fmla="*/ 3937000 h 3937000"/>
              <a:gd name="connsiteX1" fmla="*/ 939148 w 1193149"/>
              <a:gd name="connsiteY1" fmla="*/ 2379135 h 3937000"/>
              <a:gd name="connsiteX2" fmla="*/ 1193149 w 1193149"/>
              <a:gd name="connsiteY2" fmla="*/ 0 h 3937000"/>
              <a:gd name="connsiteX0" fmla="*/ 168682 w 1193149"/>
              <a:gd name="connsiteY0" fmla="*/ 3937000 h 3937000"/>
              <a:gd name="connsiteX1" fmla="*/ 939148 w 1193149"/>
              <a:gd name="connsiteY1" fmla="*/ 2379135 h 3937000"/>
              <a:gd name="connsiteX2" fmla="*/ 1193149 w 1193149"/>
              <a:gd name="connsiteY2" fmla="*/ 0 h 3937000"/>
              <a:gd name="connsiteX0" fmla="*/ 168682 w 1193149"/>
              <a:gd name="connsiteY0" fmla="*/ 3937000 h 3937000"/>
              <a:gd name="connsiteX1" fmla="*/ 939148 w 1193149"/>
              <a:gd name="connsiteY1" fmla="*/ 2379135 h 3937000"/>
              <a:gd name="connsiteX2" fmla="*/ 1193149 w 1193149"/>
              <a:gd name="connsiteY2" fmla="*/ 0 h 3937000"/>
              <a:gd name="connsiteX0" fmla="*/ 156026 w 1180493"/>
              <a:gd name="connsiteY0" fmla="*/ 3937000 h 3937000"/>
              <a:gd name="connsiteX1" fmla="*/ 1070426 w 1180493"/>
              <a:gd name="connsiteY1" fmla="*/ 2489201 h 3937000"/>
              <a:gd name="connsiteX2" fmla="*/ 1180493 w 1180493"/>
              <a:gd name="connsiteY2" fmla="*/ 0 h 3937000"/>
              <a:gd name="connsiteX0" fmla="*/ 163523 w 1154123"/>
              <a:gd name="connsiteY0" fmla="*/ 3810000 h 3810000"/>
              <a:gd name="connsiteX1" fmla="*/ 1077923 w 1154123"/>
              <a:gd name="connsiteY1" fmla="*/ 2362201 h 3810000"/>
              <a:gd name="connsiteX2" fmla="*/ 1154123 w 1154123"/>
              <a:gd name="connsiteY2" fmla="*/ 0 h 3810000"/>
              <a:gd name="connsiteX0" fmla="*/ 163593 w 1159273"/>
              <a:gd name="connsiteY0" fmla="*/ 3855720 h 3855720"/>
              <a:gd name="connsiteX1" fmla="*/ 1077993 w 1159273"/>
              <a:gd name="connsiteY1" fmla="*/ 2407921 h 3855720"/>
              <a:gd name="connsiteX2" fmla="*/ 1159273 w 1159273"/>
              <a:gd name="connsiteY2" fmla="*/ 0 h 3855720"/>
              <a:gd name="connsiteX0" fmla="*/ 163593 w 1165970"/>
              <a:gd name="connsiteY0" fmla="*/ 3855720 h 3855720"/>
              <a:gd name="connsiteX1" fmla="*/ 1077993 w 1165970"/>
              <a:gd name="connsiteY1" fmla="*/ 2407921 h 3855720"/>
              <a:gd name="connsiteX2" fmla="*/ 1159273 w 1165970"/>
              <a:gd name="connsiteY2" fmla="*/ 0 h 3855720"/>
              <a:gd name="connsiteX0" fmla="*/ 166352 w 1162032"/>
              <a:gd name="connsiteY0" fmla="*/ 3855720 h 3855720"/>
              <a:gd name="connsiteX1" fmla="*/ 1050272 w 1162032"/>
              <a:gd name="connsiteY1" fmla="*/ 2458721 h 3855720"/>
              <a:gd name="connsiteX2" fmla="*/ 1162032 w 1162032"/>
              <a:gd name="connsiteY2" fmla="*/ 0 h 3855720"/>
              <a:gd name="connsiteX0" fmla="*/ 168242 w 1163922"/>
              <a:gd name="connsiteY0" fmla="*/ 3855720 h 3855720"/>
              <a:gd name="connsiteX1" fmla="*/ 1031842 w 1163922"/>
              <a:gd name="connsiteY1" fmla="*/ 2448561 h 3855720"/>
              <a:gd name="connsiteX2" fmla="*/ 1163922 w 1163922"/>
              <a:gd name="connsiteY2" fmla="*/ 0 h 3855720"/>
              <a:gd name="connsiteX0" fmla="*/ 161821 w 1157501"/>
              <a:gd name="connsiteY0" fmla="*/ 3855720 h 3855720"/>
              <a:gd name="connsiteX1" fmla="*/ 1025421 w 1157501"/>
              <a:gd name="connsiteY1" fmla="*/ 2448561 h 3855720"/>
              <a:gd name="connsiteX2" fmla="*/ 1157501 w 1157501"/>
              <a:gd name="connsiteY2" fmla="*/ 0 h 3855720"/>
              <a:gd name="connsiteX0" fmla="*/ 156660 w 1152340"/>
              <a:gd name="connsiteY0" fmla="*/ 3855720 h 3855720"/>
              <a:gd name="connsiteX1" fmla="*/ 1081220 w 1152340"/>
              <a:gd name="connsiteY1" fmla="*/ 2453641 h 3855720"/>
              <a:gd name="connsiteX2" fmla="*/ 1152340 w 1152340"/>
              <a:gd name="connsiteY2" fmla="*/ 0 h 3855720"/>
              <a:gd name="connsiteX0" fmla="*/ 154738 w 1150418"/>
              <a:gd name="connsiteY0" fmla="*/ 3855720 h 3855720"/>
              <a:gd name="connsiteX1" fmla="*/ 1079298 w 1150418"/>
              <a:gd name="connsiteY1" fmla="*/ 2453641 h 3855720"/>
              <a:gd name="connsiteX2" fmla="*/ 1150418 w 1150418"/>
              <a:gd name="connsiteY2" fmla="*/ 0 h 3855720"/>
              <a:gd name="connsiteX0" fmla="*/ 151160 w 1147097"/>
              <a:gd name="connsiteY0" fmla="*/ 3855720 h 3855720"/>
              <a:gd name="connsiteX1" fmla="*/ 1121440 w 1147097"/>
              <a:gd name="connsiteY1" fmla="*/ 2428241 h 3855720"/>
              <a:gd name="connsiteX2" fmla="*/ 1146840 w 1147097"/>
              <a:gd name="connsiteY2" fmla="*/ 0 h 3855720"/>
              <a:gd name="connsiteX0" fmla="*/ 149718 w 1145398"/>
              <a:gd name="connsiteY0" fmla="*/ 3855720 h 3855720"/>
              <a:gd name="connsiteX1" fmla="*/ 1119998 w 1145398"/>
              <a:gd name="connsiteY1" fmla="*/ 2428241 h 3855720"/>
              <a:gd name="connsiteX2" fmla="*/ 1145398 w 1145398"/>
              <a:gd name="connsiteY2" fmla="*/ 0 h 3855720"/>
              <a:gd name="connsiteX0" fmla="*/ 149718 w 1152345"/>
              <a:gd name="connsiteY0" fmla="*/ 3855720 h 3855720"/>
              <a:gd name="connsiteX1" fmla="*/ 1119998 w 1152345"/>
              <a:gd name="connsiteY1" fmla="*/ 2428241 h 3855720"/>
              <a:gd name="connsiteX2" fmla="*/ 1145398 w 1152345"/>
              <a:gd name="connsiteY2" fmla="*/ 0 h 3855720"/>
              <a:gd name="connsiteX0" fmla="*/ 149718 w 1172319"/>
              <a:gd name="connsiteY0" fmla="*/ 3855720 h 3855720"/>
              <a:gd name="connsiteX1" fmla="*/ 1119998 w 1172319"/>
              <a:gd name="connsiteY1" fmla="*/ 2428241 h 3855720"/>
              <a:gd name="connsiteX2" fmla="*/ 1145398 w 1172319"/>
              <a:gd name="connsiteY2" fmla="*/ 0 h 3855720"/>
              <a:gd name="connsiteX0" fmla="*/ 149718 w 1156697"/>
              <a:gd name="connsiteY0" fmla="*/ 3855720 h 3855720"/>
              <a:gd name="connsiteX1" fmla="*/ 1119998 w 1156697"/>
              <a:gd name="connsiteY1" fmla="*/ 2428241 h 3855720"/>
              <a:gd name="connsiteX2" fmla="*/ 1145398 w 1156697"/>
              <a:gd name="connsiteY2" fmla="*/ 0 h 3855720"/>
              <a:gd name="connsiteX0" fmla="*/ 148301 w 1150763"/>
              <a:gd name="connsiteY0" fmla="*/ 3855720 h 3855720"/>
              <a:gd name="connsiteX1" fmla="*/ 1118581 w 1150763"/>
              <a:gd name="connsiteY1" fmla="*/ 2428241 h 3855720"/>
              <a:gd name="connsiteX2" fmla="*/ 1143981 w 1150763"/>
              <a:gd name="connsiteY2" fmla="*/ 0 h 3855720"/>
              <a:gd name="connsiteX0" fmla="*/ 146565 w 1146322"/>
              <a:gd name="connsiteY0" fmla="*/ 3855720 h 3855720"/>
              <a:gd name="connsiteX1" fmla="*/ 1116845 w 1146322"/>
              <a:gd name="connsiteY1" fmla="*/ 2428241 h 3855720"/>
              <a:gd name="connsiteX2" fmla="*/ 1142245 w 1146322"/>
              <a:gd name="connsiteY2" fmla="*/ 0 h 3855720"/>
              <a:gd name="connsiteX0" fmla="*/ 158367 w 1202774"/>
              <a:gd name="connsiteY0" fmla="*/ 3855720 h 3855720"/>
              <a:gd name="connsiteX1" fmla="*/ 1128647 w 1202774"/>
              <a:gd name="connsiteY1" fmla="*/ 2428241 h 3855720"/>
              <a:gd name="connsiteX2" fmla="*/ 1123567 w 1202774"/>
              <a:gd name="connsiteY2" fmla="*/ 0 h 3855720"/>
              <a:gd name="connsiteX0" fmla="*/ 147602 w 1127100"/>
              <a:gd name="connsiteY0" fmla="*/ 3855720 h 3855720"/>
              <a:gd name="connsiteX1" fmla="*/ 1117882 w 1127100"/>
              <a:gd name="connsiteY1" fmla="*/ 2428241 h 3855720"/>
              <a:gd name="connsiteX2" fmla="*/ 1112802 w 1127100"/>
              <a:gd name="connsiteY2" fmla="*/ 0 h 3855720"/>
              <a:gd name="connsiteX0" fmla="*/ 148300 w 1132075"/>
              <a:gd name="connsiteY0" fmla="*/ 3855720 h 3855720"/>
              <a:gd name="connsiteX1" fmla="*/ 1118580 w 1132075"/>
              <a:gd name="connsiteY1" fmla="*/ 2428241 h 3855720"/>
              <a:gd name="connsiteX2" fmla="*/ 1113500 w 1132075"/>
              <a:gd name="connsiteY2" fmla="*/ 0 h 3855720"/>
              <a:gd name="connsiteX0" fmla="*/ 124092 w 1107867"/>
              <a:gd name="connsiteY0" fmla="*/ 3855720 h 3855720"/>
              <a:gd name="connsiteX1" fmla="*/ 1094372 w 1107867"/>
              <a:gd name="connsiteY1" fmla="*/ 2428241 h 3855720"/>
              <a:gd name="connsiteX2" fmla="*/ 1089292 w 1107867"/>
              <a:gd name="connsiteY2" fmla="*/ 0 h 3855720"/>
              <a:gd name="connsiteX0" fmla="*/ 115681 w 1099456"/>
              <a:gd name="connsiteY0" fmla="*/ 3855720 h 3855720"/>
              <a:gd name="connsiteX1" fmla="*/ 1085961 w 1099456"/>
              <a:gd name="connsiteY1" fmla="*/ 2428241 h 3855720"/>
              <a:gd name="connsiteX2" fmla="*/ 1080881 w 1099456"/>
              <a:gd name="connsiteY2" fmla="*/ 0 h 3855720"/>
              <a:gd name="connsiteX0" fmla="*/ 0 w 983775"/>
              <a:gd name="connsiteY0" fmla="*/ 3855720 h 3855720"/>
              <a:gd name="connsiteX1" fmla="*/ 970280 w 983775"/>
              <a:gd name="connsiteY1" fmla="*/ 2428241 h 3855720"/>
              <a:gd name="connsiteX2" fmla="*/ 965200 w 983775"/>
              <a:gd name="connsiteY2" fmla="*/ 0 h 3855720"/>
              <a:gd name="connsiteX0" fmla="*/ 0 w 966097"/>
              <a:gd name="connsiteY0" fmla="*/ 3914987 h 3914987"/>
              <a:gd name="connsiteX1" fmla="*/ 952602 w 966097"/>
              <a:gd name="connsiteY1" fmla="*/ 2428241 h 3914987"/>
              <a:gd name="connsiteX2" fmla="*/ 947522 w 966097"/>
              <a:gd name="connsiteY2" fmla="*/ 0 h 3914987"/>
              <a:gd name="connsiteX0" fmla="*/ 185214 w 1132937"/>
              <a:gd name="connsiteY0" fmla="*/ 3914987 h 3914987"/>
              <a:gd name="connsiteX1" fmla="*/ 562 w 1132937"/>
              <a:gd name="connsiteY1" fmla="*/ 2072641 h 3914987"/>
              <a:gd name="connsiteX2" fmla="*/ 1132736 w 1132937"/>
              <a:gd name="connsiteY2" fmla="*/ 0 h 3914987"/>
              <a:gd name="connsiteX0" fmla="*/ 184946 w 1132669"/>
              <a:gd name="connsiteY0" fmla="*/ 3914987 h 3914987"/>
              <a:gd name="connsiteX1" fmla="*/ 294 w 1132669"/>
              <a:gd name="connsiteY1" fmla="*/ 2072641 h 3914987"/>
              <a:gd name="connsiteX2" fmla="*/ 1132468 w 1132669"/>
              <a:gd name="connsiteY2" fmla="*/ 0 h 3914987"/>
              <a:gd name="connsiteX0" fmla="*/ 184946 w 677382"/>
              <a:gd name="connsiteY0" fmla="*/ 4033520 h 4033520"/>
              <a:gd name="connsiteX1" fmla="*/ 294 w 677382"/>
              <a:gd name="connsiteY1" fmla="*/ 2191174 h 4033520"/>
              <a:gd name="connsiteX2" fmla="*/ 195559 w 677382"/>
              <a:gd name="connsiteY2" fmla="*/ 0 h 4033520"/>
              <a:gd name="connsiteX0" fmla="*/ 37666 w 564074"/>
              <a:gd name="connsiteY0" fmla="*/ 4033520 h 4033520"/>
              <a:gd name="connsiteX1" fmla="*/ 327 w 564074"/>
              <a:gd name="connsiteY1" fmla="*/ 2225041 h 4033520"/>
              <a:gd name="connsiteX2" fmla="*/ 48279 w 564074"/>
              <a:gd name="connsiteY2" fmla="*/ 0 h 4033520"/>
              <a:gd name="connsiteX0" fmla="*/ 2320 w 537579"/>
              <a:gd name="connsiteY0" fmla="*/ 4033520 h 4033520"/>
              <a:gd name="connsiteX1" fmla="*/ 336 w 537579"/>
              <a:gd name="connsiteY1" fmla="*/ 2250441 h 4033520"/>
              <a:gd name="connsiteX2" fmla="*/ 12933 w 537579"/>
              <a:gd name="connsiteY2" fmla="*/ 0 h 4033520"/>
              <a:gd name="connsiteX0" fmla="*/ 2320 w 537579"/>
              <a:gd name="connsiteY0" fmla="*/ 4033520 h 4033520"/>
              <a:gd name="connsiteX1" fmla="*/ 336 w 537579"/>
              <a:gd name="connsiteY1" fmla="*/ 2250441 h 4033520"/>
              <a:gd name="connsiteX2" fmla="*/ 12933 w 537579"/>
              <a:gd name="connsiteY2" fmla="*/ 0 h 4033520"/>
              <a:gd name="connsiteX0" fmla="*/ 1985 w 542435"/>
              <a:gd name="connsiteY0" fmla="*/ 4033520 h 4033520"/>
              <a:gd name="connsiteX1" fmla="*/ 1 w 542435"/>
              <a:gd name="connsiteY1" fmla="*/ 2250441 h 4033520"/>
              <a:gd name="connsiteX2" fmla="*/ 12598 w 542435"/>
              <a:gd name="connsiteY2" fmla="*/ 0 h 4033520"/>
              <a:gd name="connsiteX0" fmla="*/ 2006 w 541151"/>
              <a:gd name="connsiteY0" fmla="*/ 4033520 h 4033520"/>
              <a:gd name="connsiteX1" fmla="*/ 22 w 541151"/>
              <a:gd name="connsiteY1" fmla="*/ 2250441 h 4033520"/>
              <a:gd name="connsiteX2" fmla="*/ 12619 w 541151"/>
              <a:gd name="connsiteY2" fmla="*/ 0 h 4033520"/>
              <a:gd name="connsiteX0" fmla="*/ 2006 w 541151"/>
              <a:gd name="connsiteY0" fmla="*/ 4033520 h 4033520"/>
              <a:gd name="connsiteX1" fmla="*/ 22 w 541151"/>
              <a:gd name="connsiteY1" fmla="*/ 2250441 h 4033520"/>
              <a:gd name="connsiteX2" fmla="*/ 12619 w 541151"/>
              <a:gd name="connsiteY2" fmla="*/ 0 h 4033520"/>
              <a:gd name="connsiteX0" fmla="*/ 2561 w 536179"/>
              <a:gd name="connsiteY0" fmla="*/ 2301240 h 2301240"/>
              <a:gd name="connsiteX1" fmla="*/ 577 w 536179"/>
              <a:gd name="connsiteY1" fmla="*/ 518161 h 2301240"/>
              <a:gd name="connsiteX2" fmla="*/ 189949 w 536179"/>
              <a:gd name="connsiteY2" fmla="*/ 0 h 2301240"/>
              <a:gd name="connsiteX0" fmla="*/ 2561 w 536179"/>
              <a:gd name="connsiteY0" fmla="*/ 1783079 h 1783079"/>
              <a:gd name="connsiteX1" fmla="*/ 577 w 536179"/>
              <a:gd name="connsiteY1" fmla="*/ 0 h 1783079"/>
              <a:gd name="connsiteX0" fmla="*/ 0 w 767397"/>
              <a:gd name="connsiteY0" fmla="*/ 2550159 h 2550159"/>
              <a:gd name="connsiteX1" fmla="*/ 645013 w 767397"/>
              <a:gd name="connsiteY1" fmla="*/ 0 h 2550159"/>
              <a:gd name="connsiteX0" fmla="*/ 0 w 645013"/>
              <a:gd name="connsiteY0" fmla="*/ 2550159 h 2550159"/>
              <a:gd name="connsiteX1" fmla="*/ 645013 w 645013"/>
              <a:gd name="connsiteY1" fmla="*/ 0 h 2550159"/>
              <a:gd name="connsiteX0" fmla="*/ 0 w 654220"/>
              <a:gd name="connsiteY0" fmla="*/ 2550159 h 2550159"/>
              <a:gd name="connsiteX1" fmla="*/ 645013 w 654220"/>
              <a:gd name="connsiteY1" fmla="*/ 0 h 2550159"/>
              <a:gd name="connsiteX0" fmla="*/ 0 w 662691"/>
              <a:gd name="connsiteY0" fmla="*/ 2539999 h 2539999"/>
              <a:gd name="connsiteX1" fmla="*/ 662691 w 662691"/>
              <a:gd name="connsiteY1" fmla="*/ 0 h 2539999"/>
              <a:gd name="connsiteX0" fmla="*/ 0 w 662691"/>
              <a:gd name="connsiteY0" fmla="*/ 2539999 h 2539999"/>
              <a:gd name="connsiteX1" fmla="*/ 662691 w 662691"/>
              <a:gd name="connsiteY1" fmla="*/ 0 h 2539999"/>
              <a:gd name="connsiteX0" fmla="*/ 0 w 708427"/>
              <a:gd name="connsiteY0" fmla="*/ 2464916 h 2464916"/>
              <a:gd name="connsiteX1" fmla="*/ 708427 w 708427"/>
              <a:gd name="connsiteY1" fmla="*/ 0 h 2464916"/>
              <a:gd name="connsiteX0" fmla="*/ 0 w 708427"/>
              <a:gd name="connsiteY0" fmla="*/ 2464916 h 2464916"/>
              <a:gd name="connsiteX1" fmla="*/ 708427 w 708427"/>
              <a:gd name="connsiteY1" fmla="*/ 0 h 2464916"/>
              <a:gd name="connsiteX0" fmla="*/ 0 w 708427"/>
              <a:gd name="connsiteY0" fmla="*/ 2464916 h 2464916"/>
              <a:gd name="connsiteX1" fmla="*/ 708427 w 708427"/>
              <a:gd name="connsiteY1" fmla="*/ 0 h 2464916"/>
              <a:gd name="connsiteX0" fmla="*/ 0 w 708427"/>
              <a:gd name="connsiteY0" fmla="*/ 2464916 h 2464916"/>
              <a:gd name="connsiteX1" fmla="*/ 708427 w 708427"/>
              <a:gd name="connsiteY1" fmla="*/ 0 h 2464916"/>
            </a:gdLst>
            <a:ahLst/>
            <a:cxnLst>
              <a:cxn ang="0">
                <a:pos x="connsiteX0" y="connsiteY0"/>
              </a:cxn>
              <a:cxn ang="0">
                <a:pos x="connsiteX1" y="connsiteY1"/>
              </a:cxn>
            </a:cxnLst>
            <a:rect l="l" t="t" r="r" b="b"/>
            <a:pathLst>
              <a:path w="708427" h="2464916">
                <a:moveTo>
                  <a:pt x="0" y="2464916"/>
                </a:moveTo>
                <a:cubicBezTo>
                  <a:pt x="1555865" y="1748106"/>
                  <a:pt x="-614721" y="1571305"/>
                  <a:pt x="708427" y="0"/>
                </a:cubicBezTo>
              </a:path>
            </a:pathLst>
          </a:custGeom>
          <a:noFill/>
          <a:ln w="38100">
            <a:solidFill>
              <a:srgbClr val="EC7061"/>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sp>
        <p:nvSpPr>
          <p:cNvPr id="176" name="任意多边形 175"/>
          <p:cNvSpPr/>
          <p:nvPr/>
        </p:nvSpPr>
        <p:spPr>
          <a:xfrm>
            <a:off x="3263536" y="1728293"/>
            <a:ext cx="844313" cy="1099285"/>
          </a:xfrm>
          <a:custGeom>
            <a:avLst/>
            <a:gdLst>
              <a:gd name="connsiteX0" fmla="*/ 0 w 1049867"/>
              <a:gd name="connsiteY0" fmla="*/ 3810000 h 3810000"/>
              <a:gd name="connsiteX1" fmla="*/ 1049867 w 1049867"/>
              <a:gd name="connsiteY1" fmla="*/ 0 h 3810000"/>
              <a:gd name="connsiteX0" fmla="*/ 0 w 1024467"/>
              <a:gd name="connsiteY0" fmla="*/ 3937000 h 3937000"/>
              <a:gd name="connsiteX1" fmla="*/ 1024467 w 1024467"/>
              <a:gd name="connsiteY1" fmla="*/ 0 h 3937000"/>
              <a:gd name="connsiteX0" fmla="*/ 117368 w 1141835"/>
              <a:gd name="connsiteY0" fmla="*/ 3937000 h 3937000"/>
              <a:gd name="connsiteX1" fmla="*/ 1141835 w 1141835"/>
              <a:gd name="connsiteY1" fmla="*/ 0 h 3937000"/>
              <a:gd name="connsiteX0" fmla="*/ 0 w 1024467"/>
              <a:gd name="connsiteY0" fmla="*/ 3937000 h 3937000"/>
              <a:gd name="connsiteX1" fmla="*/ 965200 w 1024467"/>
              <a:gd name="connsiteY1" fmla="*/ 1744134 h 3937000"/>
              <a:gd name="connsiteX2" fmla="*/ 1024467 w 1024467"/>
              <a:gd name="connsiteY2" fmla="*/ 0 h 3937000"/>
              <a:gd name="connsiteX0" fmla="*/ 0 w 1269860"/>
              <a:gd name="connsiteY0" fmla="*/ 3937000 h 3937000"/>
              <a:gd name="connsiteX1" fmla="*/ 965200 w 1269860"/>
              <a:gd name="connsiteY1" fmla="*/ 1744134 h 3937000"/>
              <a:gd name="connsiteX2" fmla="*/ 1024467 w 1269860"/>
              <a:gd name="connsiteY2" fmla="*/ 0 h 3937000"/>
              <a:gd name="connsiteX0" fmla="*/ 0 w 1024467"/>
              <a:gd name="connsiteY0" fmla="*/ 3937000 h 3937000"/>
              <a:gd name="connsiteX1" fmla="*/ 965200 w 1024467"/>
              <a:gd name="connsiteY1" fmla="*/ 1744134 h 3937000"/>
              <a:gd name="connsiteX2" fmla="*/ 1024467 w 1024467"/>
              <a:gd name="connsiteY2" fmla="*/ 0 h 3937000"/>
              <a:gd name="connsiteX0" fmla="*/ 0 w 1024467"/>
              <a:gd name="connsiteY0" fmla="*/ 3937000 h 3937000"/>
              <a:gd name="connsiteX1" fmla="*/ 753533 w 1024467"/>
              <a:gd name="connsiteY1" fmla="*/ 2717801 h 3937000"/>
              <a:gd name="connsiteX2" fmla="*/ 1024467 w 1024467"/>
              <a:gd name="connsiteY2" fmla="*/ 0 h 3937000"/>
              <a:gd name="connsiteX0" fmla="*/ 157561 w 1182028"/>
              <a:gd name="connsiteY0" fmla="*/ 3937000 h 3937000"/>
              <a:gd name="connsiteX1" fmla="*/ 911094 w 1182028"/>
              <a:gd name="connsiteY1" fmla="*/ 2717801 h 3937000"/>
              <a:gd name="connsiteX2" fmla="*/ 1182028 w 1182028"/>
              <a:gd name="connsiteY2" fmla="*/ 0 h 3937000"/>
              <a:gd name="connsiteX0" fmla="*/ 170306 w 1194773"/>
              <a:gd name="connsiteY0" fmla="*/ 3937000 h 3937000"/>
              <a:gd name="connsiteX1" fmla="*/ 923839 w 1194773"/>
              <a:gd name="connsiteY1" fmla="*/ 2717801 h 3937000"/>
              <a:gd name="connsiteX2" fmla="*/ 1194773 w 1194773"/>
              <a:gd name="connsiteY2" fmla="*/ 0 h 3937000"/>
              <a:gd name="connsiteX0" fmla="*/ 163990 w 1188457"/>
              <a:gd name="connsiteY0" fmla="*/ 3937000 h 3937000"/>
              <a:gd name="connsiteX1" fmla="*/ 985256 w 1188457"/>
              <a:gd name="connsiteY1" fmla="*/ 2472268 h 3937000"/>
              <a:gd name="connsiteX2" fmla="*/ 1188457 w 1188457"/>
              <a:gd name="connsiteY2" fmla="*/ 0 h 3937000"/>
              <a:gd name="connsiteX0" fmla="*/ 168682 w 1193149"/>
              <a:gd name="connsiteY0" fmla="*/ 3937000 h 3937000"/>
              <a:gd name="connsiteX1" fmla="*/ 939148 w 1193149"/>
              <a:gd name="connsiteY1" fmla="*/ 2379135 h 3937000"/>
              <a:gd name="connsiteX2" fmla="*/ 1193149 w 1193149"/>
              <a:gd name="connsiteY2" fmla="*/ 0 h 3937000"/>
              <a:gd name="connsiteX0" fmla="*/ 168682 w 1193149"/>
              <a:gd name="connsiteY0" fmla="*/ 3937000 h 3937000"/>
              <a:gd name="connsiteX1" fmla="*/ 939148 w 1193149"/>
              <a:gd name="connsiteY1" fmla="*/ 2379135 h 3937000"/>
              <a:gd name="connsiteX2" fmla="*/ 1193149 w 1193149"/>
              <a:gd name="connsiteY2" fmla="*/ 0 h 3937000"/>
              <a:gd name="connsiteX0" fmla="*/ 168682 w 1193149"/>
              <a:gd name="connsiteY0" fmla="*/ 3937000 h 3937000"/>
              <a:gd name="connsiteX1" fmla="*/ 939148 w 1193149"/>
              <a:gd name="connsiteY1" fmla="*/ 2379135 h 3937000"/>
              <a:gd name="connsiteX2" fmla="*/ 1193149 w 1193149"/>
              <a:gd name="connsiteY2" fmla="*/ 0 h 3937000"/>
              <a:gd name="connsiteX0" fmla="*/ 156026 w 1180493"/>
              <a:gd name="connsiteY0" fmla="*/ 3937000 h 3937000"/>
              <a:gd name="connsiteX1" fmla="*/ 1070426 w 1180493"/>
              <a:gd name="connsiteY1" fmla="*/ 2489201 h 3937000"/>
              <a:gd name="connsiteX2" fmla="*/ 1180493 w 1180493"/>
              <a:gd name="connsiteY2" fmla="*/ 0 h 3937000"/>
              <a:gd name="connsiteX0" fmla="*/ 163523 w 1154123"/>
              <a:gd name="connsiteY0" fmla="*/ 3810000 h 3810000"/>
              <a:gd name="connsiteX1" fmla="*/ 1077923 w 1154123"/>
              <a:gd name="connsiteY1" fmla="*/ 2362201 h 3810000"/>
              <a:gd name="connsiteX2" fmla="*/ 1154123 w 1154123"/>
              <a:gd name="connsiteY2" fmla="*/ 0 h 3810000"/>
              <a:gd name="connsiteX0" fmla="*/ 163593 w 1159273"/>
              <a:gd name="connsiteY0" fmla="*/ 3855720 h 3855720"/>
              <a:gd name="connsiteX1" fmla="*/ 1077993 w 1159273"/>
              <a:gd name="connsiteY1" fmla="*/ 2407921 h 3855720"/>
              <a:gd name="connsiteX2" fmla="*/ 1159273 w 1159273"/>
              <a:gd name="connsiteY2" fmla="*/ 0 h 3855720"/>
              <a:gd name="connsiteX0" fmla="*/ 163593 w 1165970"/>
              <a:gd name="connsiteY0" fmla="*/ 3855720 h 3855720"/>
              <a:gd name="connsiteX1" fmla="*/ 1077993 w 1165970"/>
              <a:gd name="connsiteY1" fmla="*/ 2407921 h 3855720"/>
              <a:gd name="connsiteX2" fmla="*/ 1159273 w 1165970"/>
              <a:gd name="connsiteY2" fmla="*/ 0 h 3855720"/>
              <a:gd name="connsiteX0" fmla="*/ 166352 w 1162032"/>
              <a:gd name="connsiteY0" fmla="*/ 3855720 h 3855720"/>
              <a:gd name="connsiteX1" fmla="*/ 1050272 w 1162032"/>
              <a:gd name="connsiteY1" fmla="*/ 2458721 h 3855720"/>
              <a:gd name="connsiteX2" fmla="*/ 1162032 w 1162032"/>
              <a:gd name="connsiteY2" fmla="*/ 0 h 3855720"/>
              <a:gd name="connsiteX0" fmla="*/ 168242 w 1163922"/>
              <a:gd name="connsiteY0" fmla="*/ 3855720 h 3855720"/>
              <a:gd name="connsiteX1" fmla="*/ 1031842 w 1163922"/>
              <a:gd name="connsiteY1" fmla="*/ 2448561 h 3855720"/>
              <a:gd name="connsiteX2" fmla="*/ 1163922 w 1163922"/>
              <a:gd name="connsiteY2" fmla="*/ 0 h 3855720"/>
              <a:gd name="connsiteX0" fmla="*/ 161821 w 1157501"/>
              <a:gd name="connsiteY0" fmla="*/ 3855720 h 3855720"/>
              <a:gd name="connsiteX1" fmla="*/ 1025421 w 1157501"/>
              <a:gd name="connsiteY1" fmla="*/ 2448561 h 3855720"/>
              <a:gd name="connsiteX2" fmla="*/ 1157501 w 1157501"/>
              <a:gd name="connsiteY2" fmla="*/ 0 h 3855720"/>
              <a:gd name="connsiteX0" fmla="*/ 156660 w 1152340"/>
              <a:gd name="connsiteY0" fmla="*/ 3855720 h 3855720"/>
              <a:gd name="connsiteX1" fmla="*/ 1081220 w 1152340"/>
              <a:gd name="connsiteY1" fmla="*/ 2453641 h 3855720"/>
              <a:gd name="connsiteX2" fmla="*/ 1152340 w 1152340"/>
              <a:gd name="connsiteY2" fmla="*/ 0 h 3855720"/>
              <a:gd name="connsiteX0" fmla="*/ 154738 w 1150418"/>
              <a:gd name="connsiteY0" fmla="*/ 3855720 h 3855720"/>
              <a:gd name="connsiteX1" fmla="*/ 1079298 w 1150418"/>
              <a:gd name="connsiteY1" fmla="*/ 2453641 h 3855720"/>
              <a:gd name="connsiteX2" fmla="*/ 1150418 w 1150418"/>
              <a:gd name="connsiteY2" fmla="*/ 0 h 3855720"/>
              <a:gd name="connsiteX0" fmla="*/ 151160 w 1147097"/>
              <a:gd name="connsiteY0" fmla="*/ 3855720 h 3855720"/>
              <a:gd name="connsiteX1" fmla="*/ 1121440 w 1147097"/>
              <a:gd name="connsiteY1" fmla="*/ 2428241 h 3855720"/>
              <a:gd name="connsiteX2" fmla="*/ 1146840 w 1147097"/>
              <a:gd name="connsiteY2" fmla="*/ 0 h 3855720"/>
              <a:gd name="connsiteX0" fmla="*/ 149718 w 1145398"/>
              <a:gd name="connsiteY0" fmla="*/ 3855720 h 3855720"/>
              <a:gd name="connsiteX1" fmla="*/ 1119998 w 1145398"/>
              <a:gd name="connsiteY1" fmla="*/ 2428241 h 3855720"/>
              <a:gd name="connsiteX2" fmla="*/ 1145398 w 1145398"/>
              <a:gd name="connsiteY2" fmla="*/ 0 h 3855720"/>
              <a:gd name="connsiteX0" fmla="*/ 149718 w 1152345"/>
              <a:gd name="connsiteY0" fmla="*/ 3855720 h 3855720"/>
              <a:gd name="connsiteX1" fmla="*/ 1119998 w 1152345"/>
              <a:gd name="connsiteY1" fmla="*/ 2428241 h 3855720"/>
              <a:gd name="connsiteX2" fmla="*/ 1145398 w 1152345"/>
              <a:gd name="connsiteY2" fmla="*/ 0 h 3855720"/>
              <a:gd name="connsiteX0" fmla="*/ 149718 w 1172319"/>
              <a:gd name="connsiteY0" fmla="*/ 3855720 h 3855720"/>
              <a:gd name="connsiteX1" fmla="*/ 1119998 w 1172319"/>
              <a:gd name="connsiteY1" fmla="*/ 2428241 h 3855720"/>
              <a:gd name="connsiteX2" fmla="*/ 1145398 w 1172319"/>
              <a:gd name="connsiteY2" fmla="*/ 0 h 3855720"/>
              <a:gd name="connsiteX0" fmla="*/ 149718 w 1156697"/>
              <a:gd name="connsiteY0" fmla="*/ 3855720 h 3855720"/>
              <a:gd name="connsiteX1" fmla="*/ 1119998 w 1156697"/>
              <a:gd name="connsiteY1" fmla="*/ 2428241 h 3855720"/>
              <a:gd name="connsiteX2" fmla="*/ 1145398 w 1156697"/>
              <a:gd name="connsiteY2" fmla="*/ 0 h 3855720"/>
              <a:gd name="connsiteX0" fmla="*/ 148301 w 1150763"/>
              <a:gd name="connsiteY0" fmla="*/ 3855720 h 3855720"/>
              <a:gd name="connsiteX1" fmla="*/ 1118581 w 1150763"/>
              <a:gd name="connsiteY1" fmla="*/ 2428241 h 3855720"/>
              <a:gd name="connsiteX2" fmla="*/ 1143981 w 1150763"/>
              <a:gd name="connsiteY2" fmla="*/ 0 h 3855720"/>
              <a:gd name="connsiteX0" fmla="*/ 146565 w 1146322"/>
              <a:gd name="connsiteY0" fmla="*/ 3855720 h 3855720"/>
              <a:gd name="connsiteX1" fmla="*/ 1116845 w 1146322"/>
              <a:gd name="connsiteY1" fmla="*/ 2428241 h 3855720"/>
              <a:gd name="connsiteX2" fmla="*/ 1142245 w 1146322"/>
              <a:gd name="connsiteY2" fmla="*/ 0 h 3855720"/>
              <a:gd name="connsiteX0" fmla="*/ 158367 w 1202774"/>
              <a:gd name="connsiteY0" fmla="*/ 3855720 h 3855720"/>
              <a:gd name="connsiteX1" fmla="*/ 1128647 w 1202774"/>
              <a:gd name="connsiteY1" fmla="*/ 2428241 h 3855720"/>
              <a:gd name="connsiteX2" fmla="*/ 1123567 w 1202774"/>
              <a:gd name="connsiteY2" fmla="*/ 0 h 3855720"/>
              <a:gd name="connsiteX0" fmla="*/ 147602 w 1127100"/>
              <a:gd name="connsiteY0" fmla="*/ 3855720 h 3855720"/>
              <a:gd name="connsiteX1" fmla="*/ 1117882 w 1127100"/>
              <a:gd name="connsiteY1" fmla="*/ 2428241 h 3855720"/>
              <a:gd name="connsiteX2" fmla="*/ 1112802 w 1127100"/>
              <a:gd name="connsiteY2" fmla="*/ 0 h 3855720"/>
              <a:gd name="connsiteX0" fmla="*/ 148300 w 1132075"/>
              <a:gd name="connsiteY0" fmla="*/ 3855720 h 3855720"/>
              <a:gd name="connsiteX1" fmla="*/ 1118580 w 1132075"/>
              <a:gd name="connsiteY1" fmla="*/ 2428241 h 3855720"/>
              <a:gd name="connsiteX2" fmla="*/ 1113500 w 1132075"/>
              <a:gd name="connsiteY2" fmla="*/ 0 h 3855720"/>
              <a:gd name="connsiteX0" fmla="*/ 124092 w 1107867"/>
              <a:gd name="connsiteY0" fmla="*/ 3855720 h 3855720"/>
              <a:gd name="connsiteX1" fmla="*/ 1094372 w 1107867"/>
              <a:gd name="connsiteY1" fmla="*/ 2428241 h 3855720"/>
              <a:gd name="connsiteX2" fmla="*/ 1089292 w 1107867"/>
              <a:gd name="connsiteY2" fmla="*/ 0 h 3855720"/>
              <a:gd name="connsiteX0" fmla="*/ 115681 w 1099456"/>
              <a:gd name="connsiteY0" fmla="*/ 3855720 h 3855720"/>
              <a:gd name="connsiteX1" fmla="*/ 1085961 w 1099456"/>
              <a:gd name="connsiteY1" fmla="*/ 2428241 h 3855720"/>
              <a:gd name="connsiteX2" fmla="*/ 1080881 w 1099456"/>
              <a:gd name="connsiteY2" fmla="*/ 0 h 3855720"/>
              <a:gd name="connsiteX0" fmla="*/ 0 w 983775"/>
              <a:gd name="connsiteY0" fmla="*/ 3855720 h 3855720"/>
              <a:gd name="connsiteX1" fmla="*/ 970280 w 983775"/>
              <a:gd name="connsiteY1" fmla="*/ 2428241 h 3855720"/>
              <a:gd name="connsiteX2" fmla="*/ 965200 w 983775"/>
              <a:gd name="connsiteY2" fmla="*/ 0 h 3855720"/>
              <a:gd name="connsiteX0" fmla="*/ 0 w 966097"/>
              <a:gd name="connsiteY0" fmla="*/ 3914987 h 3914987"/>
              <a:gd name="connsiteX1" fmla="*/ 952602 w 966097"/>
              <a:gd name="connsiteY1" fmla="*/ 2428241 h 3914987"/>
              <a:gd name="connsiteX2" fmla="*/ 947522 w 966097"/>
              <a:gd name="connsiteY2" fmla="*/ 0 h 3914987"/>
              <a:gd name="connsiteX0" fmla="*/ 185214 w 1132937"/>
              <a:gd name="connsiteY0" fmla="*/ 3914987 h 3914987"/>
              <a:gd name="connsiteX1" fmla="*/ 562 w 1132937"/>
              <a:gd name="connsiteY1" fmla="*/ 2072641 h 3914987"/>
              <a:gd name="connsiteX2" fmla="*/ 1132736 w 1132937"/>
              <a:gd name="connsiteY2" fmla="*/ 0 h 3914987"/>
              <a:gd name="connsiteX0" fmla="*/ 184946 w 1132669"/>
              <a:gd name="connsiteY0" fmla="*/ 3914987 h 3914987"/>
              <a:gd name="connsiteX1" fmla="*/ 294 w 1132669"/>
              <a:gd name="connsiteY1" fmla="*/ 2072641 h 3914987"/>
              <a:gd name="connsiteX2" fmla="*/ 1132468 w 1132669"/>
              <a:gd name="connsiteY2" fmla="*/ 0 h 3914987"/>
              <a:gd name="connsiteX0" fmla="*/ 184946 w 677382"/>
              <a:gd name="connsiteY0" fmla="*/ 4033520 h 4033520"/>
              <a:gd name="connsiteX1" fmla="*/ 294 w 677382"/>
              <a:gd name="connsiteY1" fmla="*/ 2191174 h 4033520"/>
              <a:gd name="connsiteX2" fmla="*/ 195559 w 677382"/>
              <a:gd name="connsiteY2" fmla="*/ 0 h 4033520"/>
              <a:gd name="connsiteX0" fmla="*/ 37666 w 564074"/>
              <a:gd name="connsiteY0" fmla="*/ 4033520 h 4033520"/>
              <a:gd name="connsiteX1" fmla="*/ 327 w 564074"/>
              <a:gd name="connsiteY1" fmla="*/ 2225041 h 4033520"/>
              <a:gd name="connsiteX2" fmla="*/ 48279 w 564074"/>
              <a:gd name="connsiteY2" fmla="*/ 0 h 4033520"/>
              <a:gd name="connsiteX0" fmla="*/ 2320 w 537579"/>
              <a:gd name="connsiteY0" fmla="*/ 4033520 h 4033520"/>
              <a:gd name="connsiteX1" fmla="*/ 336 w 537579"/>
              <a:gd name="connsiteY1" fmla="*/ 2250441 h 4033520"/>
              <a:gd name="connsiteX2" fmla="*/ 12933 w 537579"/>
              <a:gd name="connsiteY2" fmla="*/ 0 h 4033520"/>
              <a:gd name="connsiteX0" fmla="*/ 2320 w 537579"/>
              <a:gd name="connsiteY0" fmla="*/ 4033520 h 4033520"/>
              <a:gd name="connsiteX1" fmla="*/ 336 w 537579"/>
              <a:gd name="connsiteY1" fmla="*/ 2250441 h 4033520"/>
              <a:gd name="connsiteX2" fmla="*/ 12933 w 537579"/>
              <a:gd name="connsiteY2" fmla="*/ 0 h 4033520"/>
              <a:gd name="connsiteX0" fmla="*/ 1985 w 542435"/>
              <a:gd name="connsiteY0" fmla="*/ 4033520 h 4033520"/>
              <a:gd name="connsiteX1" fmla="*/ 1 w 542435"/>
              <a:gd name="connsiteY1" fmla="*/ 2250441 h 4033520"/>
              <a:gd name="connsiteX2" fmla="*/ 12598 w 542435"/>
              <a:gd name="connsiteY2" fmla="*/ 0 h 4033520"/>
              <a:gd name="connsiteX0" fmla="*/ 2006 w 541151"/>
              <a:gd name="connsiteY0" fmla="*/ 4033520 h 4033520"/>
              <a:gd name="connsiteX1" fmla="*/ 22 w 541151"/>
              <a:gd name="connsiteY1" fmla="*/ 2250441 h 4033520"/>
              <a:gd name="connsiteX2" fmla="*/ 12619 w 541151"/>
              <a:gd name="connsiteY2" fmla="*/ 0 h 4033520"/>
              <a:gd name="connsiteX0" fmla="*/ 2006 w 541151"/>
              <a:gd name="connsiteY0" fmla="*/ 4033520 h 4033520"/>
              <a:gd name="connsiteX1" fmla="*/ 22 w 541151"/>
              <a:gd name="connsiteY1" fmla="*/ 2250441 h 4033520"/>
              <a:gd name="connsiteX2" fmla="*/ 12619 w 541151"/>
              <a:gd name="connsiteY2" fmla="*/ 0 h 4033520"/>
              <a:gd name="connsiteX0" fmla="*/ 2561 w 536179"/>
              <a:gd name="connsiteY0" fmla="*/ 2301240 h 2301240"/>
              <a:gd name="connsiteX1" fmla="*/ 577 w 536179"/>
              <a:gd name="connsiteY1" fmla="*/ 518161 h 2301240"/>
              <a:gd name="connsiteX2" fmla="*/ 189949 w 536179"/>
              <a:gd name="connsiteY2" fmla="*/ 0 h 2301240"/>
              <a:gd name="connsiteX0" fmla="*/ 2561 w 536179"/>
              <a:gd name="connsiteY0" fmla="*/ 1783079 h 1783079"/>
              <a:gd name="connsiteX1" fmla="*/ 577 w 536179"/>
              <a:gd name="connsiteY1" fmla="*/ 0 h 1783079"/>
              <a:gd name="connsiteX0" fmla="*/ 0 w 767397"/>
              <a:gd name="connsiteY0" fmla="*/ 2550159 h 2550159"/>
              <a:gd name="connsiteX1" fmla="*/ 645013 w 767397"/>
              <a:gd name="connsiteY1" fmla="*/ 0 h 2550159"/>
              <a:gd name="connsiteX0" fmla="*/ 0 w 645013"/>
              <a:gd name="connsiteY0" fmla="*/ 2550159 h 2550159"/>
              <a:gd name="connsiteX1" fmla="*/ 645013 w 645013"/>
              <a:gd name="connsiteY1" fmla="*/ 0 h 2550159"/>
              <a:gd name="connsiteX0" fmla="*/ 0 w 654220"/>
              <a:gd name="connsiteY0" fmla="*/ 2550159 h 2550159"/>
              <a:gd name="connsiteX1" fmla="*/ 645013 w 654220"/>
              <a:gd name="connsiteY1" fmla="*/ 0 h 2550159"/>
              <a:gd name="connsiteX0" fmla="*/ 0 w 662691"/>
              <a:gd name="connsiteY0" fmla="*/ 2539999 h 2539999"/>
              <a:gd name="connsiteX1" fmla="*/ 662691 w 662691"/>
              <a:gd name="connsiteY1" fmla="*/ 0 h 2539999"/>
              <a:gd name="connsiteX0" fmla="*/ 0 w 662691"/>
              <a:gd name="connsiteY0" fmla="*/ 2539999 h 2539999"/>
              <a:gd name="connsiteX1" fmla="*/ 662691 w 662691"/>
              <a:gd name="connsiteY1" fmla="*/ 0 h 2539999"/>
              <a:gd name="connsiteX0" fmla="*/ 422840 w 938428"/>
              <a:gd name="connsiteY0" fmla="*/ 2698495 h 2698495"/>
              <a:gd name="connsiteX1" fmla="*/ 343075 w 938428"/>
              <a:gd name="connsiteY1" fmla="*/ 0 h 2698495"/>
              <a:gd name="connsiteX0" fmla="*/ 92540 w 782823"/>
              <a:gd name="connsiteY0" fmla="*/ 2698495 h 2698495"/>
              <a:gd name="connsiteX1" fmla="*/ 12775 w 782823"/>
              <a:gd name="connsiteY1" fmla="*/ 0 h 2698495"/>
              <a:gd name="connsiteX0" fmla="*/ 852714 w 1406067"/>
              <a:gd name="connsiteY0" fmla="*/ 2040127 h 2040127"/>
              <a:gd name="connsiteX1" fmla="*/ 9281 w 1406067"/>
              <a:gd name="connsiteY1" fmla="*/ 0 h 2040127"/>
              <a:gd name="connsiteX0" fmla="*/ 887724 w 887724"/>
              <a:gd name="connsiteY0" fmla="*/ 2040127 h 2040127"/>
              <a:gd name="connsiteX1" fmla="*/ 44291 w 887724"/>
              <a:gd name="connsiteY1" fmla="*/ 0 h 2040127"/>
              <a:gd name="connsiteX0" fmla="*/ 711271 w 711271"/>
              <a:gd name="connsiteY0" fmla="*/ 1357375 h 1357375"/>
              <a:gd name="connsiteX1" fmla="*/ 62998 w 711271"/>
              <a:gd name="connsiteY1" fmla="*/ 0 h 1357375"/>
              <a:gd name="connsiteX0" fmla="*/ 701151 w 701151"/>
              <a:gd name="connsiteY0" fmla="*/ 1357375 h 1357375"/>
              <a:gd name="connsiteX1" fmla="*/ 52878 w 701151"/>
              <a:gd name="connsiteY1" fmla="*/ 0 h 1357375"/>
              <a:gd name="connsiteX0" fmla="*/ 694319 w 694319"/>
              <a:gd name="connsiteY0" fmla="*/ 1357375 h 1357375"/>
              <a:gd name="connsiteX1" fmla="*/ 46046 w 694319"/>
              <a:gd name="connsiteY1" fmla="*/ 0 h 1357375"/>
              <a:gd name="connsiteX0" fmla="*/ 636075 w 636075"/>
              <a:gd name="connsiteY0" fmla="*/ 1326895 h 1326895"/>
              <a:gd name="connsiteX1" fmla="*/ 51441 w 636075"/>
              <a:gd name="connsiteY1" fmla="*/ 0 h 1326895"/>
              <a:gd name="connsiteX0" fmla="*/ 596354 w 596354"/>
              <a:gd name="connsiteY0" fmla="*/ 1326895 h 1326895"/>
              <a:gd name="connsiteX1" fmla="*/ 11720 w 596354"/>
              <a:gd name="connsiteY1" fmla="*/ 0 h 1326895"/>
              <a:gd name="connsiteX0" fmla="*/ 587612 w 587612"/>
              <a:gd name="connsiteY0" fmla="*/ 1326895 h 1326895"/>
              <a:gd name="connsiteX1" fmla="*/ 2978 w 587612"/>
              <a:gd name="connsiteY1" fmla="*/ 0 h 1326895"/>
            </a:gdLst>
            <a:ahLst/>
            <a:cxnLst>
              <a:cxn ang="0">
                <a:pos x="connsiteX0" y="connsiteY0"/>
              </a:cxn>
              <a:cxn ang="0">
                <a:pos x="connsiteX1" y="connsiteY1"/>
              </a:cxn>
            </a:cxnLst>
            <a:rect l="l" t="t" r="r" b="b"/>
            <a:pathLst>
              <a:path w="587612" h="1326895">
                <a:moveTo>
                  <a:pt x="587612" y="1326895"/>
                </a:moveTo>
                <a:cubicBezTo>
                  <a:pt x="167207" y="1287045"/>
                  <a:pt x="-26838" y="1123188"/>
                  <a:pt x="2978" y="0"/>
                </a:cubicBezTo>
              </a:path>
            </a:pathLst>
          </a:custGeom>
          <a:noFill/>
          <a:ln w="38100">
            <a:solidFill>
              <a:srgbClr val="EC7061"/>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cxnSp>
        <p:nvCxnSpPr>
          <p:cNvPr id="102" name="直接箭头连接符 101"/>
          <p:cNvCxnSpPr/>
          <p:nvPr/>
        </p:nvCxnSpPr>
        <p:spPr>
          <a:xfrm flipV="1">
            <a:off x="717976" y="2355966"/>
            <a:ext cx="900000" cy="0"/>
          </a:xfrm>
          <a:prstGeom prst="straightConnector1">
            <a:avLst/>
          </a:prstGeom>
          <a:noFill/>
          <a:ln w="38100">
            <a:solidFill>
              <a:srgbClr val="EC7061"/>
            </a:solidFill>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103" name="Text Box 9"/>
          <p:cNvSpPr txBox="1">
            <a:spLocks noChangeArrowheads="1"/>
          </p:cNvSpPr>
          <p:nvPr/>
        </p:nvSpPr>
        <p:spPr bwMode="auto">
          <a:xfrm>
            <a:off x="633404" y="2087607"/>
            <a:ext cx="2084434" cy="253916"/>
          </a:xfrm>
          <a:prstGeom prst="rect">
            <a:avLst/>
          </a:prstGeom>
          <a:noFill/>
          <a:ln w="9525">
            <a:noFill/>
            <a:miter lim="800000"/>
            <a:headEnd/>
            <a:tailEnd/>
          </a:ln>
        </p:spPr>
        <p:txBody>
          <a:bodyPr wrap="square">
            <a:spAutoFit/>
          </a:bodyPr>
          <a:lstStyle/>
          <a:p>
            <a:r>
              <a:rPr lang="ru-RU" sz="1050" dirty="0">
                <a:solidFill>
                  <a:schemeClr val="tx1"/>
                </a:solidFill>
                <a:latin typeface="Huawei Sans" panose="020C0503030203020204" pitchFamily="34" charset="0"/>
              </a:rPr>
              <a:t>Трафик сервисных данных</a:t>
            </a:r>
          </a:p>
        </p:txBody>
      </p:sp>
      <p:cxnSp>
        <p:nvCxnSpPr>
          <p:cNvPr id="104" name="直接箭头连接符 103"/>
          <p:cNvCxnSpPr/>
          <p:nvPr/>
        </p:nvCxnSpPr>
        <p:spPr>
          <a:xfrm flipV="1">
            <a:off x="717976" y="2621541"/>
            <a:ext cx="900000" cy="0"/>
          </a:xfrm>
          <a:prstGeom prst="straightConnector1">
            <a:avLst/>
          </a:prstGeom>
          <a:noFill/>
          <a:ln w="28575">
            <a:solidFill>
              <a:srgbClr val="EC7061"/>
            </a:solidFill>
            <a:prstDash val="sysDash"/>
            <a:headEnd type="triangle"/>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105" name="Text Box 9"/>
          <p:cNvSpPr txBox="1">
            <a:spLocks noChangeArrowheads="1"/>
          </p:cNvSpPr>
          <p:nvPr/>
        </p:nvSpPr>
        <p:spPr bwMode="auto">
          <a:xfrm>
            <a:off x="633404" y="2364606"/>
            <a:ext cx="1839464" cy="253916"/>
          </a:xfrm>
          <a:prstGeom prst="rect">
            <a:avLst/>
          </a:prstGeom>
          <a:noFill/>
          <a:ln w="9525">
            <a:noFill/>
            <a:miter lim="800000"/>
            <a:headEnd/>
            <a:tailEnd/>
          </a:ln>
        </p:spPr>
        <p:txBody>
          <a:bodyPr wrap="square">
            <a:spAutoFit/>
          </a:bodyPr>
          <a:lstStyle/>
          <a:p>
            <a:r>
              <a:rPr lang="ru-RU" sz="1050">
                <a:solidFill>
                  <a:schemeClr val="tx1"/>
                </a:solidFill>
                <a:latin typeface="Huawei Sans" panose="020C0503030203020204" pitchFamily="34" charset="0"/>
              </a:rPr>
              <a:t>Управляющий трафик</a:t>
            </a:r>
          </a:p>
        </p:txBody>
      </p:sp>
      <p:grpSp>
        <p:nvGrpSpPr>
          <p:cNvPr id="106" name="组合 105"/>
          <p:cNvGrpSpPr/>
          <p:nvPr/>
        </p:nvGrpSpPr>
        <p:grpSpPr>
          <a:xfrm>
            <a:off x="717698" y="1820457"/>
            <a:ext cx="1160895" cy="253916"/>
            <a:chOff x="647977" y="1820457"/>
            <a:chExt cx="1055359" cy="253916"/>
          </a:xfrm>
        </p:grpSpPr>
        <p:cxnSp>
          <p:nvCxnSpPr>
            <p:cNvPr id="107" name="直接箭头连接符 106"/>
            <p:cNvCxnSpPr/>
            <p:nvPr/>
          </p:nvCxnSpPr>
          <p:spPr>
            <a:xfrm>
              <a:off x="724865" y="1945289"/>
              <a:ext cx="861719" cy="0"/>
            </a:xfrm>
            <a:prstGeom prst="straightConnector1">
              <a:avLst/>
            </a:prstGeom>
            <a:noFill/>
            <a:ln w="254000" cap="rnd">
              <a:solidFill>
                <a:srgbClr val="00B0F0">
                  <a:alpha val="35000"/>
                </a:srgbClr>
              </a:solidFill>
              <a:prstDash val="solid"/>
              <a:headEnd type="none"/>
              <a:tailEnd type="none"/>
            </a:ln>
          </p:spPr>
          <p:style>
            <a:lnRef idx="2">
              <a:schemeClr val="accent1">
                <a:shade val="50000"/>
              </a:schemeClr>
            </a:lnRef>
            <a:fillRef idx="1">
              <a:schemeClr val="accent1"/>
            </a:fillRef>
            <a:effectRef idx="0">
              <a:schemeClr val="accent1"/>
            </a:effectRef>
            <a:fontRef idx="minor">
              <a:schemeClr val="lt1"/>
            </a:fontRef>
          </p:style>
        </p:cxnSp>
        <p:sp>
          <p:nvSpPr>
            <p:cNvPr id="108" name="文本框 107"/>
            <p:cNvSpPr txBox="1"/>
            <p:nvPr/>
          </p:nvSpPr>
          <p:spPr>
            <a:xfrm>
              <a:off x="647977" y="1820457"/>
              <a:ext cx="1055359" cy="253916"/>
            </a:xfrm>
            <a:prstGeom prst="rect">
              <a:avLst/>
            </a:prstGeom>
            <a:noFill/>
          </p:spPr>
          <p:txBody>
            <a:bodyPr wrap="none" rtlCol="0">
              <a:spAutoFit/>
            </a:bodyPr>
            <a:lstStyle/>
            <a:p>
              <a:pPr algn="ctr"/>
              <a:r>
                <a:rPr lang="ru-RU" sz="1050">
                  <a:latin typeface="Huawei Sans" panose="020C0503030203020204" pitchFamily="34" charset="0"/>
                </a:rPr>
                <a:t>Туннель CAPWAP</a:t>
              </a:r>
            </a:p>
          </p:txBody>
        </p:sp>
      </p:grpSp>
      <p:cxnSp>
        <p:nvCxnSpPr>
          <p:cNvPr id="109" name="直接箭头连接符 108"/>
          <p:cNvCxnSpPr/>
          <p:nvPr/>
        </p:nvCxnSpPr>
        <p:spPr>
          <a:xfrm flipV="1">
            <a:off x="6384220" y="2355966"/>
            <a:ext cx="900000" cy="0"/>
          </a:xfrm>
          <a:prstGeom prst="straightConnector1">
            <a:avLst/>
          </a:prstGeom>
          <a:noFill/>
          <a:ln w="38100">
            <a:solidFill>
              <a:srgbClr val="EC7061"/>
            </a:solidFill>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110" name="Text Box 9"/>
          <p:cNvSpPr txBox="1">
            <a:spLocks noChangeArrowheads="1"/>
          </p:cNvSpPr>
          <p:nvPr/>
        </p:nvSpPr>
        <p:spPr bwMode="auto">
          <a:xfrm>
            <a:off x="6299647" y="2087607"/>
            <a:ext cx="2109297" cy="253916"/>
          </a:xfrm>
          <a:prstGeom prst="rect">
            <a:avLst/>
          </a:prstGeom>
          <a:noFill/>
          <a:ln w="9525">
            <a:noFill/>
            <a:miter lim="800000"/>
            <a:headEnd/>
            <a:tailEnd/>
          </a:ln>
        </p:spPr>
        <p:txBody>
          <a:bodyPr wrap="square">
            <a:spAutoFit/>
          </a:bodyPr>
          <a:lstStyle/>
          <a:p>
            <a:r>
              <a:rPr lang="ru-RU" sz="1050" dirty="0">
                <a:solidFill>
                  <a:schemeClr val="tx1"/>
                </a:solidFill>
                <a:latin typeface="Huawei Sans" panose="020C0503030203020204" pitchFamily="34" charset="0"/>
              </a:rPr>
              <a:t>Трафик сервисных данных</a:t>
            </a:r>
          </a:p>
        </p:txBody>
      </p:sp>
      <p:cxnSp>
        <p:nvCxnSpPr>
          <p:cNvPr id="111" name="直接箭头连接符 110"/>
          <p:cNvCxnSpPr/>
          <p:nvPr/>
        </p:nvCxnSpPr>
        <p:spPr>
          <a:xfrm flipV="1">
            <a:off x="6384220" y="2621541"/>
            <a:ext cx="900000" cy="0"/>
          </a:xfrm>
          <a:prstGeom prst="straightConnector1">
            <a:avLst/>
          </a:prstGeom>
          <a:noFill/>
          <a:ln w="28575">
            <a:solidFill>
              <a:srgbClr val="EC7061"/>
            </a:solidFill>
            <a:prstDash val="sysDash"/>
            <a:headEnd type="triangle"/>
            <a:tailEnd type="triangle"/>
          </a:ln>
        </p:spPr>
        <p:style>
          <a:lnRef idx="2">
            <a:schemeClr val="accent1">
              <a:shade val="50000"/>
            </a:schemeClr>
          </a:lnRef>
          <a:fillRef idx="1">
            <a:schemeClr val="accent1"/>
          </a:fillRef>
          <a:effectRef idx="0">
            <a:schemeClr val="accent1"/>
          </a:effectRef>
          <a:fontRef idx="minor">
            <a:schemeClr val="lt1"/>
          </a:fontRef>
        </p:style>
      </p:cxnSp>
      <p:sp>
        <p:nvSpPr>
          <p:cNvPr id="112" name="Text Box 9"/>
          <p:cNvSpPr txBox="1">
            <a:spLocks noChangeArrowheads="1"/>
          </p:cNvSpPr>
          <p:nvPr/>
        </p:nvSpPr>
        <p:spPr bwMode="auto">
          <a:xfrm>
            <a:off x="6299648" y="2364606"/>
            <a:ext cx="1839464" cy="253916"/>
          </a:xfrm>
          <a:prstGeom prst="rect">
            <a:avLst/>
          </a:prstGeom>
          <a:noFill/>
          <a:ln w="9525">
            <a:noFill/>
            <a:miter lim="800000"/>
            <a:headEnd/>
            <a:tailEnd/>
          </a:ln>
        </p:spPr>
        <p:txBody>
          <a:bodyPr wrap="square">
            <a:spAutoFit/>
          </a:bodyPr>
          <a:lstStyle/>
          <a:p>
            <a:r>
              <a:rPr lang="ru-RU" sz="1050">
                <a:solidFill>
                  <a:schemeClr val="tx1"/>
                </a:solidFill>
                <a:latin typeface="Huawei Sans" panose="020C0503030203020204" pitchFamily="34" charset="0"/>
              </a:rPr>
              <a:t>Управляющий трафик</a:t>
            </a:r>
          </a:p>
        </p:txBody>
      </p:sp>
      <p:grpSp>
        <p:nvGrpSpPr>
          <p:cNvPr id="113" name="组合 112"/>
          <p:cNvGrpSpPr/>
          <p:nvPr/>
        </p:nvGrpSpPr>
        <p:grpSpPr>
          <a:xfrm>
            <a:off x="6383942" y="1820457"/>
            <a:ext cx="1160895" cy="253916"/>
            <a:chOff x="647977" y="1820457"/>
            <a:chExt cx="1055359" cy="253916"/>
          </a:xfrm>
        </p:grpSpPr>
        <p:cxnSp>
          <p:nvCxnSpPr>
            <p:cNvPr id="114" name="直接箭头连接符 113"/>
            <p:cNvCxnSpPr/>
            <p:nvPr/>
          </p:nvCxnSpPr>
          <p:spPr>
            <a:xfrm>
              <a:off x="724865" y="1945289"/>
              <a:ext cx="861719" cy="0"/>
            </a:xfrm>
            <a:prstGeom prst="straightConnector1">
              <a:avLst/>
            </a:prstGeom>
            <a:noFill/>
            <a:ln w="254000" cap="rnd">
              <a:solidFill>
                <a:srgbClr val="00B0F0">
                  <a:alpha val="35000"/>
                </a:srgbClr>
              </a:solidFill>
              <a:prstDash val="solid"/>
              <a:headEnd type="none"/>
              <a:tailEnd type="none"/>
            </a:ln>
          </p:spPr>
          <p:style>
            <a:lnRef idx="2">
              <a:schemeClr val="accent1">
                <a:shade val="50000"/>
              </a:schemeClr>
            </a:lnRef>
            <a:fillRef idx="1">
              <a:schemeClr val="accent1"/>
            </a:fillRef>
            <a:effectRef idx="0">
              <a:schemeClr val="accent1"/>
            </a:effectRef>
            <a:fontRef idx="minor">
              <a:schemeClr val="lt1"/>
            </a:fontRef>
          </p:style>
        </p:cxnSp>
        <p:sp>
          <p:nvSpPr>
            <p:cNvPr id="115" name="文本框 114"/>
            <p:cNvSpPr txBox="1"/>
            <p:nvPr/>
          </p:nvSpPr>
          <p:spPr>
            <a:xfrm>
              <a:off x="647977" y="1820457"/>
              <a:ext cx="1055359" cy="253916"/>
            </a:xfrm>
            <a:prstGeom prst="rect">
              <a:avLst/>
            </a:prstGeom>
            <a:noFill/>
          </p:spPr>
          <p:txBody>
            <a:bodyPr wrap="none" rtlCol="0">
              <a:spAutoFit/>
            </a:bodyPr>
            <a:lstStyle/>
            <a:p>
              <a:pPr algn="ctr"/>
              <a:r>
                <a:rPr lang="ru-RU" sz="1050">
                  <a:latin typeface="Huawei Sans" panose="020C0503030203020204" pitchFamily="34" charset="0"/>
                </a:rPr>
                <a:t>Туннель CAPWAP</a:t>
              </a:r>
            </a:p>
          </p:txBody>
        </p:sp>
      </p:grpSp>
    </p:spTree>
    <p:extLst>
      <p:ext uri="{BB962C8B-B14F-4D97-AF65-F5344CB8AC3E}">
        <p14:creationId xmlns:p14="http://schemas.microsoft.com/office/powerpoint/2010/main" val="294477896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ru-RU">
                <a:solidFill>
                  <a:schemeClr val="bg1">
                    <a:lumMod val="50000"/>
                  </a:schemeClr>
                </a:solidFill>
                <a:latin typeface="Huawei Sans" panose="020C0503030203020204" pitchFamily="34" charset="0"/>
              </a:rPr>
              <a:t>Общие сведения о WLAN</a:t>
            </a:r>
          </a:p>
          <a:p>
            <a:r>
              <a:rPr lang="ru-RU">
                <a:solidFill>
                  <a:schemeClr val="bg1">
                    <a:lumMod val="50000"/>
                  </a:schemeClr>
                </a:solidFill>
                <a:latin typeface="Huawei Sans" panose="020C0503030203020204" pitchFamily="34" charset="0"/>
              </a:rPr>
              <a:t>Основные концепции WLAN</a:t>
            </a:r>
          </a:p>
          <a:p>
            <a:r>
              <a:rPr lang="ru-RU">
                <a:solidFill>
                  <a:schemeClr val="bg1">
                    <a:lumMod val="50000"/>
                  </a:schemeClr>
                </a:solidFill>
                <a:latin typeface="Huawei Sans" panose="020C0503030203020204" pitchFamily="34" charset="0"/>
              </a:rPr>
              <a:t>Основы WLAN</a:t>
            </a:r>
          </a:p>
          <a:p>
            <a:r>
              <a:rPr lang="ru-RU" b="1">
                <a:latin typeface="Huawei Sans" panose="020C0503030203020204" pitchFamily="34" charset="0"/>
              </a:rPr>
              <a:t>Конфигурирование параметров WLAN</a:t>
            </a:r>
          </a:p>
          <a:p>
            <a:r>
              <a:rPr lang="ru-RU">
                <a:solidFill>
                  <a:schemeClr val="bg1">
                    <a:lumMod val="50000"/>
                  </a:schemeClr>
                </a:solidFill>
                <a:latin typeface="Huawei Sans" panose="020C0503030203020204" pitchFamily="34" charset="0"/>
              </a:rPr>
              <a:t>Решения WLAN нового поколения</a:t>
            </a:r>
          </a:p>
          <a:p>
            <a:endParaRPr lang="en-US" altLang="zh-CN" dirty="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9343348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529485" y="464192"/>
            <a:ext cx="10447097" cy="640800"/>
          </a:xfrm>
        </p:spPr>
        <p:txBody>
          <a:bodyPr/>
          <a:lstStyle/>
          <a:p>
            <a:r>
              <a:rPr lang="ru-RU" sz="3200" dirty="0"/>
              <a:t>Основные команды для конфигурирования WLAN: конфигурирование выхода AP в сеть (</a:t>
            </a:r>
            <a:r>
              <a:rPr lang="en-US" sz="3200" dirty="0"/>
              <a:t>on-line</a:t>
            </a:r>
            <a:r>
              <a:rPr lang="ru-RU" sz="3200" dirty="0"/>
              <a:t>) (1)</a:t>
            </a:r>
          </a:p>
        </p:txBody>
      </p:sp>
      <p:sp>
        <p:nvSpPr>
          <p:cNvPr id="4" name="矩形 3"/>
          <p:cNvSpPr/>
          <p:nvPr/>
        </p:nvSpPr>
        <p:spPr>
          <a:xfrm>
            <a:off x="1008063" y="1797459"/>
            <a:ext cx="10632553" cy="584775"/>
          </a:xfrm>
          <a:prstGeom prst="rect">
            <a:avLst/>
          </a:prstGeom>
          <a:solidFill>
            <a:srgbClr val="F4FBFE"/>
          </a:solidFill>
          <a:ln>
            <a:solidFill>
              <a:srgbClr val="99DFF9"/>
            </a:solidFill>
          </a:ln>
        </p:spPr>
        <p:txBody>
          <a:bodyPr wrap="square">
            <a:spAutoFit/>
          </a:bodyPr>
          <a:lstStyle/>
          <a:p>
            <a:pPr fontAlgn="base"/>
            <a:r>
              <a:rPr lang="ru-RU" sz="1600">
                <a:latin typeface="Huawei Sans" panose="020C0503030203020204" pitchFamily="34" charset="0"/>
              </a:rPr>
              <a:t>[AC-ip-pool-pool1] </a:t>
            </a:r>
            <a:r>
              <a:rPr lang="ru-RU" sz="1600" b="1">
                <a:latin typeface="Huawei Sans" panose="020C0503030203020204" pitchFamily="34" charset="0"/>
              </a:rPr>
              <a:t>option</a:t>
            </a:r>
            <a:r>
              <a:rPr lang="ru-RU" sz="1600">
                <a:latin typeface="Huawei Sans" panose="020C0503030203020204" pitchFamily="34" charset="0"/>
              </a:rPr>
              <a:t> </a:t>
            </a:r>
            <a:r>
              <a:rPr lang="ru-RU" sz="1600" i="1">
                <a:latin typeface="Huawei Sans" panose="020C0503030203020204" pitchFamily="34" charset="0"/>
              </a:rPr>
              <a:t>code</a:t>
            </a:r>
            <a:r>
              <a:rPr lang="ru-RU" sz="1600">
                <a:latin typeface="Huawei Sans" panose="020C0503030203020204" pitchFamily="34" charset="0"/>
              </a:rPr>
              <a:t> [ </a:t>
            </a:r>
            <a:r>
              <a:rPr lang="ru-RU" sz="1600" b="1">
                <a:latin typeface="Huawei Sans" panose="020C0503030203020204" pitchFamily="34" charset="0"/>
              </a:rPr>
              <a:t>sub-option</a:t>
            </a:r>
            <a:r>
              <a:rPr lang="ru-RU" sz="1600">
                <a:latin typeface="Huawei Sans" panose="020C0503030203020204" pitchFamily="34" charset="0"/>
              </a:rPr>
              <a:t> </a:t>
            </a:r>
            <a:r>
              <a:rPr lang="ru-RU" sz="1600" i="1">
                <a:latin typeface="Huawei Sans" panose="020C0503030203020204" pitchFamily="34" charset="0"/>
              </a:rPr>
              <a:t>sub-code</a:t>
            </a:r>
            <a:r>
              <a:rPr lang="ru-RU" sz="1600">
                <a:latin typeface="Huawei Sans" panose="020C0503030203020204" pitchFamily="34" charset="0"/>
              </a:rPr>
              <a:t> ] { </a:t>
            </a:r>
            <a:r>
              <a:rPr lang="ru-RU" sz="1600" b="1">
                <a:latin typeface="Huawei Sans" panose="020C0503030203020204" pitchFamily="34" charset="0"/>
              </a:rPr>
              <a:t>ascii</a:t>
            </a:r>
            <a:r>
              <a:rPr lang="ru-RU" sz="1600">
                <a:latin typeface="Huawei Sans" panose="020C0503030203020204" pitchFamily="34" charset="0"/>
              </a:rPr>
              <a:t> </a:t>
            </a:r>
            <a:r>
              <a:rPr lang="ru-RU" sz="1600" i="1">
                <a:latin typeface="Huawei Sans" panose="020C0503030203020204" pitchFamily="34" charset="0"/>
              </a:rPr>
              <a:t>ascii-string</a:t>
            </a:r>
            <a:r>
              <a:rPr lang="ru-RU" sz="1600">
                <a:latin typeface="Huawei Sans" panose="020C0503030203020204" pitchFamily="34" charset="0"/>
              </a:rPr>
              <a:t> | </a:t>
            </a:r>
            <a:r>
              <a:rPr lang="ru-RU" sz="1600" b="1">
                <a:latin typeface="Huawei Sans" panose="020C0503030203020204" pitchFamily="34" charset="0"/>
              </a:rPr>
              <a:t>hex</a:t>
            </a:r>
            <a:r>
              <a:rPr lang="ru-RU" sz="1600">
                <a:latin typeface="Huawei Sans" panose="020C0503030203020204" pitchFamily="34" charset="0"/>
              </a:rPr>
              <a:t> </a:t>
            </a:r>
            <a:r>
              <a:rPr lang="ru-RU" sz="1600" i="1">
                <a:latin typeface="Huawei Sans" panose="020C0503030203020204" pitchFamily="34" charset="0"/>
              </a:rPr>
              <a:t>hex-string</a:t>
            </a:r>
            <a:r>
              <a:rPr lang="ru-RU" sz="1600">
                <a:latin typeface="Huawei Sans" panose="020C0503030203020204" pitchFamily="34" charset="0"/>
              </a:rPr>
              <a:t> | </a:t>
            </a:r>
            <a:r>
              <a:rPr lang="ru-RU" sz="1600" b="1">
                <a:latin typeface="Huawei Sans" panose="020C0503030203020204" pitchFamily="34" charset="0"/>
              </a:rPr>
              <a:t>cipher</a:t>
            </a:r>
            <a:r>
              <a:rPr lang="ru-RU" sz="1600">
                <a:latin typeface="Huawei Sans" panose="020C0503030203020204" pitchFamily="34" charset="0"/>
              </a:rPr>
              <a:t> </a:t>
            </a:r>
            <a:r>
              <a:rPr lang="ru-RU" sz="1600" i="1">
                <a:latin typeface="Huawei Sans" panose="020C0503030203020204" pitchFamily="34" charset="0"/>
              </a:rPr>
              <a:t>cipher-string</a:t>
            </a:r>
            <a:r>
              <a:rPr lang="ru-RU" sz="1600">
                <a:latin typeface="Huawei Sans" panose="020C0503030203020204" pitchFamily="34" charset="0"/>
              </a:rPr>
              <a:t> | </a:t>
            </a:r>
            <a:r>
              <a:rPr lang="ru-RU" sz="1600" b="1">
                <a:latin typeface="Huawei Sans" panose="020C0503030203020204" pitchFamily="34" charset="0"/>
              </a:rPr>
              <a:t>ip-address</a:t>
            </a:r>
            <a:r>
              <a:rPr lang="ru-RU" sz="1600">
                <a:latin typeface="Huawei Sans" panose="020C0503030203020204" pitchFamily="34" charset="0"/>
              </a:rPr>
              <a:t> </a:t>
            </a:r>
            <a:r>
              <a:rPr lang="ru-RU" sz="1600" i="1">
                <a:latin typeface="Huawei Sans" panose="020C0503030203020204" pitchFamily="34" charset="0"/>
              </a:rPr>
              <a:t>ip-address</a:t>
            </a:r>
            <a:r>
              <a:rPr lang="ru-RU" sz="1600">
                <a:latin typeface="Huawei Sans" panose="020C0503030203020204" pitchFamily="34" charset="0"/>
              </a:rPr>
              <a:t> </a:t>
            </a:r>
          </a:p>
        </p:txBody>
      </p:sp>
      <p:sp>
        <p:nvSpPr>
          <p:cNvPr id="5" name="矩形 4"/>
          <p:cNvSpPr/>
          <p:nvPr/>
        </p:nvSpPr>
        <p:spPr>
          <a:xfrm>
            <a:off x="551384" y="1365312"/>
            <a:ext cx="11089232" cy="338554"/>
          </a:xfrm>
          <a:prstGeom prst="rect">
            <a:avLst/>
          </a:prstGeom>
        </p:spPr>
        <p:txBody>
          <a:bodyPr wrap="square">
            <a:spAutoFit/>
          </a:bodyPr>
          <a:lstStyle/>
          <a:p>
            <a:pPr marL="342900" indent="-342900" fontAlgn="auto">
              <a:buFont typeface="+mj-lt"/>
              <a:buAutoNum type="arabicPeriod"/>
            </a:pPr>
            <a:r>
              <a:rPr lang="ru-RU" sz="1600">
                <a:latin typeface="Huawei Sans" panose="020C0503030203020204" pitchFamily="34" charset="0"/>
              </a:rPr>
              <a:t>Сконфигурируйте AC в качестве DHCP-сервера и настройте поле Option 43.</a:t>
            </a:r>
          </a:p>
        </p:txBody>
      </p:sp>
      <p:sp>
        <p:nvSpPr>
          <p:cNvPr id="6" name="矩形 5"/>
          <p:cNvSpPr/>
          <p:nvPr/>
        </p:nvSpPr>
        <p:spPr>
          <a:xfrm>
            <a:off x="886760" y="2394348"/>
            <a:ext cx="11033834" cy="400110"/>
          </a:xfrm>
          <a:prstGeom prst="rect">
            <a:avLst/>
          </a:prstGeom>
        </p:spPr>
        <p:txBody>
          <a:bodyPr wrap="square">
            <a:spAutoFit/>
          </a:bodyPr>
          <a:lstStyle/>
          <a:p>
            <a:pPr fontAlgn="auto">
              <a:lnSpc>
                <a:spcPts val="2400"/>
              </a:lnSpc>
            </a:pPr>
            <a:r>
              <a:rPr lang="ru-RU" sz="1600" dirty="0">
                <a:latin typeface="Huawei Sans" panose="020C0503030203020204" pitchFamily="34" charset="0"/>
              </a:rPr>
              <a:t>Сконфигурируйте определяемую пользователем опцию, которую DHCP-сервер назначает DHCP-клиенту.</a:t>
            </a:r>
          </a:p>
        </p:txBody>
      </p:sp>
      <p:sp>
        <p:nvSpPr>
          <p:cNvPr id="9" name="矩形 8"/>
          <p:cNvSpPr/>
          <p:nvPr/>
        </p:nvSpPr>
        <p:spPr>
          <a:xfrm>
            <a:off x="1008063" y="3346958"/>
            <a:ext cx="10632553" cy="584775"/>
          </a:xfrm>
          <a:prstGeom prst="rect">
            <a:avLst/>
          </a:prstGeom>
          <a:solidFill>
            <a:srgbClr val="F4FBFE"/>
          </a:solidFill>
          <a:ln>
            <a:solidFill>
              <a:srgbClr val="99DFF9"/>
            </a:solidFill>
          </a:ln>
        </p:spPr>
        <p:txBody>
          <a:bodyPr wrap="square">
            <a:spAutoFit/>
          </a:bodyPr>
          <a:lstStyle/>
          <a:p>
            <a:pPr fontAlgn="base"/>
            <a:r>
              <a:rPr lang="ru-RU" sz="1600">
                <a:latin typeface="Huawei Sans" panose="020C0503030203020204" pitchFamily="34" charset="0"/>
              </a:rPr>
              <a:t>[AC] </a:t>
            </a:r>
            <a:r>
              <a:rPr lang="ru-RU" sz="1600" b="1">
                <a:latin typeface="Huawei Sans" panose="020C0503030203020204" pitchFamily="34" charset="0"/>
              </a:rPr>
              <a:t>wlan</a:t>
            </a:r>
          </a:p>
          <a:p>
            <a:pPr fontAlgn="base"/>
            <a:r>
              <a:rPr lang="ru-RU" sz="1600">
                <a:latin typeface="Huawei Sans" panose="020C0503030203020204" pitchFamily="34" charset="0"/>
              </a:rPr>
              <a:t>[AC-wlan-view]</a:t>
            </a:r>
          </a:p>
        </p:txBody>
      </p:sp>
      <p:sp>
        <p:nvSpPr>
          <p:cNvPr id="10" name="矩形 9"/>
          <p:cNvSpPr/>
          <p:nvPr/>
        </p:nvSpPr>
        <p:spPr>
          <a:xfrm>
            <a:off x="551384" y="2914811"/>
            <a:ext cx="11089232" cy="338554"/>
          </a:xfrm>
          <a:prstGeom prst="rect">
            <a:avLst/>
          </a:prstGeom>
        </p:spPr>
        <p:txBody>
          <a:bodyPr wrap="square">
            <a:spAutoFit/>
          </a:bodyPr>
          <a:lstStyle/>
          <a:p>
            <a:pPr marL="342900" indent="-342900" fontAlgn="auto">
              <a:buFont typeface="+mj-lt"/>
              <a:buAutoNum type="arabicPeriod" startAt="2"/>
            </a:pPr>
            <a:r>
              <a:rPr lang="ru-RU" sz="1600">
                <a:latin typeface="Huawei Sans" panose="020C0503030203020204" pitchFamily="34" charset="0"/>
              </a:rPr>
              <a:t>Создайте профиль регулирующего домена и настройте код страны.</a:t>
            </a:r>
          </a:p>
        </p:txBody>
      </p:sp>
      <p:sp>
        <p:nvSpPr>
          <p:cNvPr id="11" name="矩形 10"/>
          <p:cNvSpPr/>
          <p:nvPr/>
        </p:nvSpPr>
        <p:spPr>
          <a:xfrm>
            <a:off x="1031917" y="3943668"/>
            <a:ext cx="10608699" cy="400110"/>
          </a:xfrm>
          <a:prstGeom prst="rect">
            <a:avLst/>
          </a:prstGeom>
        </p:spPr>
        <p:txBody>
          <a:bodyPr wrap="square">
            <a:spAutoFit/>
          </a:bodyPr>
          <a:lstStyle/>
          <a:p>
            <a:pPr fontAlgn="auto">
              <a:lnSpc>
                <a:spcPts val="2400"/>
              </a:lnSpc>
            </a:pPr>
            <a:r>
              <a:rPr lang="ru-RU" sz="1600">
                <a:latin typeface="Huawei Sans" panose="020C0503030203020204" pitchFamily="34" charset="0"/>
              </a:rPr>
              <a:t>Перейдите в режим WLAN.</a:t>
            </a:r>
          </a:p>
        </p:txBody>
      </p:sp>
      <p:sp>
        <p:nvSpPr>
          <p:cNvPr id="12" name="矩形 11"/>
          <p:cNvSpPr/>
          <p:nvPr/>
        </p:nvSpPr>
        <p:spPr>
          <a:xfrm>
            <a:off x="1008063" y="4363746"/>
            <a:ext cx="10632553" cy="584775"/>
          </a:xfrm>
          <a:prstGeom prst="rect">
            <a:avLst/>
          </a:prstGeom>
          <a:solidFill>
            <a:srgbClr val="F4FBFE"/>
          </a:solidFill>
          <a:ln>
            <a:solidFill>
              <a:srgbClr val="99DFF9"/>
            </a:solidFill>
          </a:ln>
        </p:spPr>
        <p:txBody>
          <a:bodyPr wrap="square">
            <a:spAutoFit/>
          </a:bodyPr>
          <a:lstStyle/>
          <a:p>
            <a:pPr fontAlgn="base"/>
            <a:r>
              <a:rPr lang="ru-RU" sz="1600">
                <a:latin typeface="Huawei Sans" panose="020C0503030203020204" pitchFamily="34" charset="0"/>
              </a:rPr>
              <a:t>[AC-wlan-view] </a:t>
            </a:r>
            <a:r>
              <a:rPr lang="ru-RU" sz="1600" b="1">
                <a:latin typeface="Huawei Sans" panose="020C0503030203020204" pitchFamily="34" charset="0"/>
              </a:rPr>
              <a:t>regulatory-domain-profile name </a:t>
            </a:r>
            <a:r>
              <a:rPr lang="ru-RU" sz="1600" i="1">
                <a:latin typeface="Huawei Sans" panose="020C0503030203020204" pitchFamily="34" charset="0"/>
              </a:rPr>
              <a:t>profile-name</a:t>
            </a:r>
            <a:r>
              <a:rPr lang="ru-RU" sz="1600">
                <a:latin typeface="Huawei Sans" panose="020C0503030203020204" pitchFamily="34" charset="0"/>
              </a:rPr>
              <a:t> </a:t>
            </a:r>
          </a:p>
          <a:p>
            <a:pPr fontAlgn="base"/>
            <a:r>
              <a:rPr lang="ru-RU" sz="1600">
                <a:latin typeface="Huawei Sans" panose="020C0503030203020204" pitchFamily="34" charset="0"/>
              </a:rPr>
              <a:t>[AC-wlan-regulate-domain-profile-name] </a:t>
            </a:r>
          </a:p>
        </p:txBody>
      </p:sp>
      <p:sp>
        <p:nvSpPr>
          <p:cNvPr id="13" name="矩形 12"/>
          <p:cNvSpPr/>
          <p:nvPr/>
        </p:nvSpPr>
        <p:spPr>
          <a:xfrm>
            <a:off x="1031917" y="4960456"/>
            <a:ext cx="10608699" cy="707886"/>
          </a:xfrm>
          <a:prstGeom prst="rect">
            <a:avLst/>
          </a:prstGeom>
        </p:spPr>
        <p:txBody>
          <a:bodyPr wrap="square">
            <a:spAutoFit/>
          </a:bodyPr>
          <a:lstStyle/>
          <a:p>
            <a:pPr fontAlgn="auto">
              <a:lnSpc>
                <a:spcPts val="2400"/>
              </a:lnSpc>
            </a:pPr>
            <a:r>
              <a:rPr lang="ru-RU" sz="1600">
                <a:latin typeface="Huawei Sans" panose="020C0503030203020204" pitchFamily="34" charset="0"/>
              </a:rPr>
              <a:t>Создайте профиль регулирующего домена и перейдите в режим профиля регулирующего домена или перейдите в режим существующего профиля регулирующего домена.</a:t>
            </a:r>
          </a:p>
        </p:txBody>
      </p:sp>
      <p:sp>
        <p:nvSpPr>
          <p:cNvPr id="14" name="矩形 13"/>
          <p:cNvSpPr/>
          <p:nvPr/>
        </p:nvSpPr>
        <p:spPr>
          <a:xfrm>
            <a:off x="1008063" y="5705706"/>
            <a:ext cx="10632553" cy="338554"/>
          </a:xfrm>
          <a:prstGeom prst="rect">
            <a:avLst/>
          </a:prstGeom>
          <a:solidFill>
            <a:srgbClr val="F4FBFE"/>
          </a:solidFill>
          <a:ln>
            <a:solidFill>
              <a:srgbClr val="99DFF9"/>
            </a:solidFill>
          </a:ln>
        </p:spPr>
        <p:txBody>
          <a:bodyPr wrap="square">
            <a:spAutoFit/>
          </a:bodyPr>
          <a:lstStyle/>
          <a:p>
            <a:pPr fontAlgn="base"/>
            <a:r>
              <a:rPr lang="ru-RU" sz="1600">
                <a:latin typeface="Huawei Sans" panose="020C0503030203020204" pitchFamily="34" charset="0"/>
              </a:rPr>
              <a:t>[AC-wlan-regulate-domain-profile-name] </a:t>
            </a:r>
            <a:r>
              <a:rPr lang="ru-RU" sz="1600" b="1">
                <a:latin typeface="Huawei Sans" panose="020C0503030203020204" pitchFamily="34" charset="0"/>
              </a:rPr>
              <a:t>country-code</a:t>
            </a:r>
            <a:r>
              <a:rPr lang="ru-RU" sz="1600">
                <a:latin typeface="Huawei Sans" panose="020C0503030203020204" pitchFamily="34" charset="0"/>
              </a:rPr>
              <a:t> </a:t>
            </a:r>
            <a:r>
              <a:rPr lang="ru-RU" sz="1600" i="1">
                <a:latin typeface="Huawei Sans" panose="020C0503030203020204" pitchFamily="34" charset="0"/>
              </a:rPr>
              <a:t>country-code</a:t>
            </a:r>
          </a:p>
        </p:txBody>
      </p:sp>
      <p:sp>
        <p:nvSpPr>
          <p:cNvPr id="15" name="矩形 14"/>
          <p:cNvSpPr/>
          <p:nvPr/>
        </p:nvSpPr>
        <p:spPr>
          <a:xfrm>
            <a:off x="1031917" y="6061116"/>
            <a:ext cx="10608699" cy="400110"/>
          </a:xfrm>
          <a:prstGeom prst="rect">
            <a:avLst/>
          </a:prstGeom>
        </p:spPr>
        <p:txBody>
          <a:bodyPr wrap="square">
            <a:spAutoFit/>
          </a:bodyPr>
          <a:lstStyle/>
          <a:p>
            <a:pPr fontAlgn="auto">
              <a:lnSpc>
                <a:spcPts val="2400"/>
              </a:lnSpc>
            </a:pPr>
            <a:r>
              <a:rPr lang="ru-RU" sz="1600">
                <a:latin typeface="Huawei Sans" panose="020C0503030203020204" pitchFamily="34" charset="0"/>
              </a:rPr>
              <a:t>Сконфигурируйте код страны.</a:t>
            </a:r>
          </a:p>
        </p:txBody>
      </p:sp>
      <p:sp>
        <p:nvSpPr>
          <p:cNvPr id="20" name="五边形 19"/>
          <p:cNvSpPr/>
          <p:nvPr/>
        </p:nvSpPr>
        <p:spPr bwMode="auto">
          <a:xfrm>
            <a:off x="10145727" y="122424"/>
            <a:ext cx="900100" cy="2844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b="1">
                <a:solidFill>
                  <a:srgbClr val="FFFFFF"/>
                </a:solidFill>
                <a:latin typeface="Huawei Sans" panose="020C0503030203020204" pitchFamily="34" charset="0"/>
              </a:rPr>
              <a:t>Подключение AP</a:t>
            </a:r>
          </a:p>
        </p:txBody>
      </p:sp>
      <p:sp>
        <p:nvSpPr>
          <p:cNvPr id="21" name="燕尾形 20"/>
          <p:cNvSpPr/>
          <p:nvPr/>
        </p:nvSpPr>
        <p:spPr bwMode="auto">
          <a:xfrm>
            <a:off x="10961897"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Сервисы WLAN</a:t>
            </a:r>
          </a:p>
        </p:txBody>
      </p:sp>
    </p:spTree>
    <p:extLst>
      <p:ext uri="{BB962C8B-B14F-4D97-AF65-F5344CB8AC3E}">
        <p14:creationId xmlns:p14="http://schemas.microsoft.com/office/powerpoint/2010/main" val="221039366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004812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594799" y="504139"/>
            <a:ext cx="10447097" cy="640800"/>
          </a:xfrm>
        </p:spPr>
        <p:txBody>
          <a:bodyPr/>
          <a:lstStyle/>
          <a:p>
            <a:r>
              <a:rPr lang="ru-RU" sz="3200" dirty="0"/>
              <a:t>Основные команды для конфигурирования WLAN: конфигурирование выхода AP в сеть (2)</a:t>
            </a:r>
          </a:p>
        </p:txBody>
      </p:sp>
      <p:sp>
        <p:nvSpPr>
          <p:cNvPr id="4" name="矩形 3"/>
          <p:cNvSpPr/>
          <p:nvPr/>
        </p:nvSpPr>
        <p:spPr>
          <a:xfrm>
            <a:off x="1008063" y="1444007"/>
            <a:ext cx="10632553" cy="584775"/>
          </a:xfrm>
          <a:prstGeom prst="rect">
            <a:avLst/>
          </a:prstGeom>
          <a:solidFill>
            <a:srgbClr val="F4FBFE"/>
          </a:solidFill>
          <a:ln>
            <a:solidFill>
              <a:srgbClr val="99DFF9"/>
            </a:solidFill>
          </a:ln>
        </p:spPr>
        <p:txBody>
          <a:bodyPr wrap="square">
            <a:spAutoFit/>
          </a:bodyPr>
          <a:lstStyle/>
          <a:p>
            <a:pPr fontAlgn="base"/>
            <a:r>
              <a:rPr lang="ru-RU" sz="1600">
                <a:latin typeface="Huawei Sans" panose="020C0503030203020204" pitchFamily="34" charset="0"/>
              </a:rPr>
              <a:t>[AC-wlan-view] </a:t>
            </a:r>
            <a:r>
              <a:rPr lang="ru-RU" sz="1600" b="1">
                <a:latin typeface="Huawei Sans" panose="020C0503030203020204" pitchFamily="34" charset="0"/>
              </a:rPr>
              <a:t>ap-group name </a:t>
            </a:r>
            <a:r>
              <a:rPr lang="ru-RU" sz="1600" i="1">
                <a:latin typeface="Huawei Sans" panose="020C0503030203020204" pitchFamily="34" charset="0"/>
              </a:rPr>
              <a:t>group-name</a:t>
            </a:r>
          </a:p>
          <a:p>
            <a:pPr fontAlgn="base"/>
            <a:r>
              <a:rPr lang="ru-RU" sz="1600">
                <a:latin typeface="Huawei Sans" panose="020C0503030203020204" pitchFamily="34" charset="0"/>
              </a:rPr>
              <a:t>[AC-wlan-ap-group-group-name] </a:t>
            </a:r>
          </a:p>
        </p:txBody>
      </p:sp>
      <p:sp>
        <p:nvSpPr>
          <p:cNvPr id="5" name="矩形 4"/>
          <p:cNvSpPr/>
          <p:nvPr/>
        </p:nvSpPr>
        <p:spPr>
          <a:xfrm>
            <a:off x="551384" y="3745461"/>
            <a:ext cx="11089232" cy="338554"/>
          </a:xfrm>
          <a:prstGeom prst="rect">
            <a:avLst/>
          </a:prstGeom>
        </p:spPr>
        <p:txBody>
          <a:bodyPr wrap="square">
            <a:spAutoFit/>
          </a:bodyPr>
          <a:lstStyle/>
          <a:p>
            <a:pPr marL="342900" indent="-342900" fontAlgn="auto">
              <a:buFont typeface="+mj-lt"/>
              <a:buAutoNum type="arabicPeriod" startAt="3"/>
            </a:pPr>
            <a:r>
              <a:rPr lang="ru-RU" sz="1600">
                <a:latin typeface="Huawei Sans" panose="020C0503030203020204" pitchFamily="34" charset="0"/>
              </a:rPr>
              <a:t>Настройте интерфейс или адрес источника.</a:t>
            </a:r>
          </a:p>
        </p:txBody>
      </p:sp>
      <p:sp>
        <p:nvSpPr>
          <p:cNvPr id="6" name="矩形 5"/>
          <p:cNvSpPr/>
          <p:nvPr/>
        </p:nvSpPr>
        <p:spPr>
          <a:xfrm>
            <a:off x="1031917" y="2053775"/>
            <a:ext cx="10608699" cy="400110"/>
          </a:xfrm>
          <a:prstGeom prst="rect">
            <a:avLst/>
          </a:prstGeom>
        </p:spPr>
        <p:txBody>
          <a:bodyPr wrap="square">
            <a:spAutoFit/>
          </a:bodyPr>
          <a:lstStyle/>
          <a:p>
            <a:pPr fontAlgn="auto">
              <a:lnSpc>
                <a:spcPts val="2400"/>
              </a:lnSpc>
            </a:pPr>
            <a:r>
              <a:rPr lang="ru-RU" sz="1600">
                <a:latin typeface="Huawei Sans" panose="020C0503030203020204" pitchFamily="34" charset="0"/>
              </a:rPr>
              <a:t>Создайте группу AP и перейдите в режим конфигурирования группы AP или перейдите в режим существующей группы AP.</a:t>
            </a:r>
          </a:p>
        </p:txBody>
      </p:sp>
      <p:sp>
        <p:nvSpPr>
          <p:cNvPr id="9" name="矩形 8"/>
          <p:cNvSpPr/>
          <p:nvPr/>
        </p:nvSpPr>
        <p:spPr>
          <a:xfrm>
            <a:off x="1008063" y="2831507"/>
            <a:ext cx="10632553" cy="338554"/>
          </a:xfrm>
          <a:prstGeom prst="rect">
            <a:avLst/>
          </a:prstGeom>
          <a:solidFill>
            <a:srgbClr val="F4FBFE"/>
          </a:solidFill>
          <a:ln>
            <a:solidFill>
              <a:srgbClr val="99DFF9"/>
            </a:solidFill>
          </a:ln>
        </p:spPr>
        <p:txBody>
          <a:bodyPr wrap="square">
            <a:spAutoFit/>
          </a:bodyPr>
          <a:lstStyle/>
          <a:p>
            <a:pPr fontAlgn="base"/>
            <a:r>
              <a:rPr lang="ru-RU" sz="1600">
                <a:latin typeface="Huawei Sans" panose="020C0503030203020204" pitchFamily="34" charset="0"/>
              </a:rPr>
              <a:t>[AC-wlan-ap-group-group-name] </a:t>
            </a:r>
            <a:r>
              <a:rPr lang="ru-RU" sz="1600" b="1">
                <a:latin typeface="Huawei Sans" panose="020C0503030203020204" pitchFamily="34" charset="0"/>
              </a:rPr>
              <a:t>regulatory-domain-profile</a:t>
            </a:r>
            <a:r>
              <a:rPr lang="ru-RU" sz="1600">
                <a:latin typeface="Huawei Sans" panose="020C0503030203020204" pitchFamily="34" charset="0"/>
              </a:rPr>
              <a:t> </a:t>
            </a:r>
            <a:r>
              <a:rPr lang="ru-RU" sz="1600" i="1">
                <a:latin typeface="Huawei Sans" panose="020C0503030203020204" pitchFamily="34" charset="0"/>
              </a:rPr>
              <a:t>profile-name</a:t>
            </a:r>
          </a:p>
        </p:txBody>
      </p:sp>
      <p:sp>
        <p:nvSpPr>
          <p:cNvPr id="11" name="矩形 10"/>
          <p:cNvSpPr/>
          <p:nvPr/>
        </p:nvSpPr>
        <p:spPr>
          <a:xfrm>
            <a:off x="1031917" y="3174038"/>
            <a:ext cx="10608699" cy="400110"/>
          </a:xfrm>
          <a:prstGeom prst="rect">
            <a:avLst/>
          </a:prstGeom>
        </p:spPr>
        <p:txBody>
          <a:bodyPr wrap="square">
            <a:spAutoFit/>
          </a:bodyPr>
          <a:lstStyle/>
          <a:p>
            <a:pPr fontAlgn="auto">
              <a:lnSpc>
                <a:spcPts val="2400"/>
              </a:lnSpc>
            </a:pPr>
            <a:r>
              <a:rPr lang="ru-RU" sz="1600">
                <a:latin typeface="Huawei Sans" panose="020C0503030203020204" pitchFamily="34" charset="0"/>
              </a:rPr>
              <a:t>Установите привязку профиля регулирующего домена к AP или группе AP.</a:t>
            </a:r>
          </a:p>
        </p:txBody>
      </p:sp>
      <p:sp>
        <p:nvSpPr>
          <p:cNvPr id="16" name="矩形 15"/>
          <p:cNvSpPr/>
          <p:nvPr/>
        </p:nvSpPr>
        <p:spPr>
          <a:xfrm>
            <a:off x="1008063" y="4126052"/>
            <a:ext cx="10632553" cy="338554"/>
          </a:xfrm>
          <a:prstGeom prst="rect">
            <a:avLst/>
          </a:prstGeom>
          <a:solidFill>
            <a:srgbClr val="F4FBFE"/>
          </a:solidFill>
          <a:ln>
            <a:solidFill>
              <a:srgbClr val="99DFF9"/>
            </a:solidFill>
          </a:ln>
        </p:spPr>
        <p:txBody>
          <a:bodyPr wrap="square">
            <a:spAutoFit/>
          </a:bodyPr>
          <a:lstStyle/>
          <a:p>
            <a:pPr fontAlgn="base"/>
            <a:r>
              <a:rPr lang="ru-RU" sz="1600">
                <a:latin typeface="Huawei Sans" panose="020C0503030203020204" pitchFamily="34" charset="0"/>
              </a:rPr>
              <a:t>[AC] </a:t>
            </a:r>
            <a:r>
              <a:rPr lang="ru-RU" sz="1600" b="1">
                <a:latin typeface="Huawei Sans" panose="020C0503030203020204" pitchFamily="34" charset="0"/>
              </a:rPr>
              <a:t>capwap source interface </a:t>
            </a:r>
            <a:r>
              <a:rPr lang="ru-RU" sz="1600">
                <a:latin typeface="Huawei Sans" panose="020C0503030203020204" pitchFamily="34" charset="0"/>
              </a:rPr>
              <a:t>{</a:t>
            </a:r>
            <a:r>
              <a:rPr lang="ru-RU" sz="1600" b="1">
                <a:latin typeface="Huawei Sans" panose="020C0503030203020204" pitchFamily="34" charset="0"/>
              </a:rPr>
              <a:t> loopback </a:t>
            </a:r>
            <a:r>
              <a:rPr lang="ru-RU" sz="1600" i="1">
                <a:latin typeface="Huawei Sans" panose="020C0503030203020204" pitchFamily="34" charset="0"/>
              </a:rPr>
              <a:t>loopback-number</a:t>
            </a:r>
            <a:r>
              <a:rPr lang="ru-RU" sz="1600">
                <a:latin typeface="Huawei Sans" panose="020C0503030203020204" pitchFamily="34" charset="0"/>
              </a:rPr>
              <a:t> |</a:t>
            </a:r>
            <a:r>
              <a:rPr lang="ru-RU" sz="1600" b="1">
                <a:latin typeface="Huawei Sans" panose="020C0503030203020204" pitchFamily="34" charset="0"/>
              </a:rPr>
              <a:t> vlanif </a:t>
            </a:r>
            <a:r>
              <a:rPr lang="ru-RU" sz="1600" i="1">
                <a:latin typeface="Huawei Sans" panose="020C0503030203020204" pitchFamily="34" charset="0"/>
              </a:rPr>
              <a:t>vlan-id</a:t>
            </a:r>
            <a:r>
              <a:rPr lang="ru-RU" sz="1600">
                <a:latin typeface="Huawei Sans" panose="020C0503030203020204" pitchFamily="34" charset="0"/>
              </a:rPr>
              <a:t> }</a:t>
            </a:r>
          </a:p>
        </p:txBody>
      </p:sp>
      <p:sp>
        <p:nvSpPr>
          <p:cNvPr id="17" name="矩形 16"/>
          <p:cNvSpPr/>
          <p:nvPr/>
        </p:nvSpPr>
        <p:spPr>
          <a:xfrm>
            <a:off x="1031917" y="4481462"/>
            <a:ext cx="10608699" cy="400110"/>
          </a:xfrm>
          <a:prstGeom prst="rect">
            <a:avLst/>
          </a:prstGeom>
        </p:spPr>
        <p:txBody>
          <a:bodyPr wrap="square">
            <a:spAutoFit/>
          </a:bodyPr>
          <a:lstStyle/>
          <a:p>
            <a:pPr fontAlgn="auto">
              <a:lnSpc>
                <a:spcPts val="2400"/>
              </a:lnSpc>
            </a:pPr>
            <a:r>
              <a:rPr lang="ru-RU" sz="1600">
                <a:latin typeface="Huawei Sans" panose="020C0503030203020204" pitchFamily="34" charset="0"/>
              </a:rPr>
              <a:t>Укажите интерфейс источника на AC для установления туннелей CAPWAP с точками доступа.</a:t>
            </a:r>
          </a:p>
        </p:txBody>
      </p:sp>
      <p:sp>
        <p:nvSpPr>
          <p:cNvPr id="18" name="矩形 17"/>
          <p:cNvSpPr/>
          <p:nvPr/>
        </p:nvSpPr>
        <p:spPr>
          <a:xfrm>
            <a:off x="1008063" y="4953324"/>
            <a:ext cx="10632553" cy="338554"/>
          </a:xfrm>
          <a:prstGeom prst="rect">
            <a:avLst/>
          </a:prstGeom>
          <a:solidFill>
            <a:srgbClr val="F4FBFE"/>
          </a:solidFill>
          <a:ln>
            <a:solidFill>
              <a:srgbClr val="99DFF9"/>
            </a:solidFill>
          </a:ln>
        </p:spPr>
        <p:txBody>
          <a:bodyPr wrap="square">
            <a:spAutoFit/>
          </a:bodyPr>
          <a:lstStyle/>
          <a:p>
            <a:pPr fontAlgn="base"/>
            <a:r>
              <a:rPr lang="ru-RU" sz="1600">
                <a:latin typeface="Huawei Sans" panose="020C0503030203020204" pitchFamily="34" charset="0"/>
              </a:rPr>
              <a:t>[AC] </a:t>
            </a:r>
            <a:r>
              <a:rPr lang="ru-RU" sz="1600" b="1">
                <a:latin typeface="Huawei Sans" panose="020C0503030203020204" pitchFamily="34" charset="0"/>
              </a:rPr>
              <a:t>capwap source ip-address </a:t>
            </a:r>
            <a:r>
              <a:rPr lang="ru-RU" sz="1600" i="1">
                <a:latin typeface="Huawei Sans" panose="020C0503030203020204" pitchFamily="34" charset="0"/>
              </a:rPr>
              <a:t>ip-address</a:t>
            </a:r>
          </a:p>
        </p:txBody>
      </p:sp>
      <p:sp>
        <p:nvSpPr>
          <p:cNvPr id="19" name="矩形 18"/>
          <p:cNvSpPr/>
          <p:nvPr/>
        </p:nvSpPr>
        <p:spPr>
          <a:xfrm>
            <a:off x="1031917" y="5308734"/>
            <a:ext cx="10608699" cy="400110"/>
          </a:xfrm>
          <a:prstGeom prst="rect">
            <a:avLst/>
          </a:prstGeom>
        </p:spPr>
        <p:txBody>
          <a:bodyPr wrap="square">
            <a:spAutoFit/>
          </a:bodyPr>
          <a:lstStyle/>
          <a:p>
            <a:pPr fontAlgn="auto">
              <a:lnSpc>
                <a:spcPts val="2400"/>
              </a:lnSpc>
            </a:pPr>
            <a:r>
              <a:rPr lang="ru-RU" sz="1600">
                <a:latin typeface="Huawei Sans" panose="020C0503030203020204" pitchFamily="34" charset="0"/>
              </a:rPr>
              <a:t>Настройте IP адрес источника на AC.</a:t>
            </a:r>
          </a:p>
        </p:txBody>
      </p:sp>
      <p:sp>
        <p:nvSpPr>
          <p:cNvPr id="15" name="五边形 14"/>
          <p:cNvSpPr/>
          <p:nvPr/>
        </p:nvSpPr>
        <p:spPr bwMode="auto">
          <a:xfrm>
            <a:off x="10145727" y="122424"/>
            <a:ext cx="900100" cy="2844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b="1">
                <a:solidFill>
                  <a:srgbClr val="FFFFFF"/>
                </a:solidFill>
                <a:latin typeface="Huawei Sans" panose="020C0503030203020204" pitchFamily="34" charset="0"/>
              </a:rPr>
              <a:t>Подключение AP</a:t>
            </a:r>
          </a:p>
        </p:txBody>
      </p:sp>
      <p:sp>
        <p:nvSpPr>
          <p:cNvPr id="20" name="燕尾形 19"/>
          <p:cNvSpPr/>
          <p:nvPr/>
        </p:nvSpPr>
        <p:spPr bwMode="auto">
          <a:xfrm>
            <a:off x="10961897"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Сервисы WLAN</a:t>
            </a:r>
          </a:p>
        </p:txBody>
      </p:sp>
    </p:spTree>
    <p:extLst>
      <p:ext uri="{BB962C8B-B14F-4D97-AF65-F5344CB8AC3E}">
        <p14:creationId xmlns:p14="http://schemas.microsoft.com/office/powerpoint/2010/main" val="333487779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526376" y="543265"/>
            <a:ext cx="10665624" cy="640800"/>
          </a:xfrm>
        </p:spPr>
        <p:txBody>
          <a:bodyPr/>
          <a:lstStyle/>
          <a:p>
            <a:r>
              <a:rPr lang="ru-RU" sz="3200" dirty="0"/>
              <a:t>Основные команды для конфигурирования WLAN: конфигурирование </a:t>
            </a:r>
            <a:r>
              <a:rPr lang="ru-RU" altLang="en-US" sz="3200" dirty="0"/>
              <a:t>выхода </a:t>
            </a:r>
            <a:r>
              <a:rPr lang="en-US" altLang="en-US" sz="3200" dirty="0"/>
              <a:t>AP </a:t>
            </a:r>
            <a:r>
              <a:rPr lang="ru-RU" altLang="en-US" sz="3200" dirty="0"/>
              <a:t>в сеть </a:t>
            </a:r>
            <a:r>
              <a:rPr lang="ru-RU" sz="3200" dirty="0"/>
              <a:t>(3)</a:t>
            </a:r>
          </a:p>
        </p:txBody>
      </p:sp>
      <p:sp>
        <p:nvSpPr>
          <p:cNvPr id="4" name="矩形 3"/>
          <p:cNvSpPr/>
          <p:nvPr/>
        </p:nvSpPr>
        <p:spPr>
          <a:xfrm>
            <a:off x="1008063" y="1797459"/>
            <a:ext cx="10632553" cy="338554"/>
          </a:xfrm>
          <a:prstGeom prst="rect">
            <a:avLst/>
          </a:prstGeom>
          <a:solidFill>
            <a:srgbClr val="F4FBFE"/>
          </a:solidFill>
          <a:ln>
            <a:solidFill>
              <a:srgbClr val="99DFF9"/>
            </a:solidFill>
          </a:ln>
        </p:spPr>
        <p:txBody>
          <a:bodyPr wrap="square">
            <a:spAutoFit/>
          </a:bodyPr>
          <a:lstStyle/>
          <a:p>
            <a:pPr fontAlgn="base"/>
            <a:r>
              <a:rPr lang="ru-RU" sz="1600">
                <a:latin typeface="Huawei Sans" panose="020C0503030203020204" pitchFamily="34" charset="0"/>
              </a:rPr>
              <a:t>[AC-wlan-view] </a:t>
            </a:r>
            <a:r>
              <a:rPr lang="ru-RU" sz="1600" b="1">
                <a:latin typeface="Huawei Sans" panose="020C0503030203020204" pitchFamily="34" charset="0"/>
              </a:rPr>
              <a:t>ap auth-mode </a:t>
            </a:r>
            <a:r>
              <a:rPr lang="ru-RU" sz="1600">
                <a:latin typeface="Huawei Sans" panose="020C0503030203020204" pitchFamily="34" charset="0"/>
              </a:rPr>
              <a:t>{ </a:t>
            </a:r>
            <a:r>
              <a:rPr lang="ru-RU" sz="1600" b="1">
                <a:latin typeface="Huawei Sans" panose="020C0503030203020204" pitchFamily="34" charset="0"/>
              </a:rPr>
              <a:t>mac-auth</a:t>
            </a:r>
            <a:r>
              <a:rPr lang="ru-RU" sz="1600">
                <a:latin typeface="Huawei Sans" panose="020C0503030203020204" pitchFamily="34" charset="0"/>
              </a:rPr>
              <a:t> | </a:t>
            </a:r>
            <a:r>
              <a:rPr lang="ru-RU" sz="1600" b="1">
                <a:latin typeface="Huawei Sans" panose="020C0503030203020204" pitchFamily="34" charset="0"/>
              </a:rPr>
              <a:t>sn-auth</a:t>
            </a:r>
            <a:r>
              <a:rPr lang="ru-RU" sz="1600">
                <a:latin typeface="Huawei Sans" panose="020C0503030203020204" pitchFamily="34" charset="0"/>
              </a:rPr>
              <a:t> }</a:t>
            </a:r>
          </a:p>
        </p:txBody>
      </p:sp>
      <p:sp>
        <p:nvSpPr>
          <p:cNvPr id="5" name="矩形 4"/>
          <p:cNvSpPr/>
          <p:nvPr/>
        </p:nvSpPr>
        <p:spPr>
          <a:xfrm>
            <a:off x="551384" y="1365312"/>
            <a:ext cx="11089232" cy="338554"/>
          </a:xfrm>
          <a:prstGeom prst="rect">
            <a:avLst/>
          </a:prstGeom>
        </p:spPr>
        <p:txBody>
          <a:bodyPr wrap="square">
            <a:spAutoFit/>
          </a:bodyPr>
          <a:lstStyle/>
          <a:p>
            <a:pPr marL="342900" indent="-342900" fontAlgn="auto">
              <a:buFont typeface="+mj-lt"/>
              <a:buAutoNum type="arabicPeriod" startAt="4"/>
            </a:pPr>
            <a:r>
              <a:rPr lang="ru-RU" sz="1600">
                <a:latin typeface="Huawei Sans" panose="020C0503030203020204" pitchFamily="34" charset="0"/>
              </a:rPr>
              <a:t>Добавьте AP в режиме офлайн.</a:t>
            </a:r>
          </a:p>
        </p:txBody>
      </p:sp>
      <p:sp>
        <p:nvSpPr>
          <p:cNvPr id="6" name="矩形 5"/>
          <p:cNvSpPr/>
          <p:nvPr/>
        </p:nvSpPr>
        <p:spPr>
          <a:xfrm>
            <a:off x="1031917" y="2149647"/>
            <a:ext cx="10608699" cy="707886"/>
          </a:xfrm>
          <a:prstGeom prst="rect">
            <a:avLst/>
          </a:prstGeom>
        </p:spPr>
        <p:txBody>
          <a:bodyPr wrap="square">
            <a:spAutoFit/>
          </a:bodyPr>
          <a:lstStyle/>
          <a:p>
            <a:pPr fontAlgn="auto">
              <a:lnSpc>
                <a:spcPts val="2400"/>
              </a:lnSpc>
            </a:pPr>
            <a:r>
              <a:rPr lang="ru-RU" sz="1600">
                <a:latin typeface="Huawei Sans" panose="020C0503030203020204" pitchFamily="34" charset="0"/>
              </a:rPr>
              <a:t>Настройте в качестве режима аутентификации AP аутентификацию по MAC-адресу или серийному номеру. По умолчанию используется аутентификация по MAC-адресу.</a:t>
            </a:r>
          </a:p>
        </p:txBody>
      </p:sp>
      <p:sp>
        <p:nvSpPr>
          <p:cNvPr id="16" name="矩形 15"/>
          <p:cNvSpPr/>
          <p:nvPr/>
        </p:nvSpPr>
        <p:spPr>
          <a:xfrm>
            <a:off x="1008063" y="2850305"/>
            <a:ext cx="10632553" cy="830997"/>
          </a:xfrm>
          <a:prstGeom prst="rect">
            <a:avLst/>
          </a:prstGeom>
          <a:solidFill>
            <a:srgbClr val="F4FBFE"/>
          </a:solidFill>
          <a:ln>
            <a:solidFill>
              <a:srgbClr val="99DFF9"/>
            </a:solidFill>
          </a:ln>
        </p:spPr>
        <p:txBody>
          <a:bodyPr wrap="square" rIns="180000">
            <a:spAutoFit/>
          </a:bodyPr>
          <a:lstStyle/>
          <a:p>
            <a:pPr fontAlgn="base"/>
            <a:r>
              <a:rPr lang="ru-RU" sz="1600">
                <a:latin typeface="Huawei Sans" panose="020C0503030203020204" pitchFamily="34" charset="0"/>
              </a:rPr>
              <a:t>[AC-wlan-view] </a:t>
            </a:r>
            <a:r>
              <a:rPr lang="ru-RU" sz="1600" b="1">
                <a:latin typeface="Huawei Sans" panose="020C0503030203020204" pitchFamily="34" charset="0"/>
              </a:rPr>
              <a:t>ap-id</a:t>
            </a:r>
            <a:r>
              <a:rPr lang="ru-RU" sz="1600">
                <a:latin typeface="Huawei Sans" panose="020C0503030203020204" pitchFamily="34" charset="0"/>
              </a:rPr>
              <a:t> </a:t>
            </a:r>
            <a:r>
              <a:rPr lang="ru-RU" sz="1600" i="1">
                <a:latin typeface="Huawei Sans" panose="020C0503030203020204" pitchFamily="34" charset="0"/>
              </a:rPr>
              <a:t>ap-id </a:t>
            </a:r>
            <a:r>
              <a:rPr lang="ru-RU" sz="1600">
                <a:latin typeface="Huawei Sans" panose="020C0503030203020204" pitchFamily="34" charset="0"/>
              </a:rPr>
              <a:t>[ [ </a:t>
            </a:r>
            <a:r>
              <a:rPr lang="ru-RU" sz="1600" b="1">
                <a:latin typeface="Huawei Sans" panose="020C0503030203020204" pitchFamily="34" charset="0"/>
              </a:rPr>
              <a:t>type-id</a:t>
            </a:r>
            <a:r>
              <a:rPr lang="ru-RU" sz="1600">
                <a:latin typeface="Huawei Sans" panose="020C0503030203020204" pitchFamily="34" charset="0"/>
              </a:rPr>
              <a:t> </a:t>
            </a:r>
            <a:r>
              <a:rPr lang="ru-RU" sz="1600" i="1">
                <a:latin typeface="Huawei Sans" panose="020C0503030203020204" pitchFamily="34" charset="0"/>
              </a:rPr>
              <a:t>type-id</a:t>
            </a:r>
            <a:r>
              <a:rPr lang="ru-RU" sz="1600">
                <a:latin typeface="Huawei Sans" panose="020C0503030203020204" pitchFamily="34" charset="0"/>
              </a:rPr>
              <a:t> | </a:t>
            </a:r>
            <a:r>
              <a:rPr lang="ru-RU" sz="1600" b="1">
                <a:latin typeface="Huawei Sans" panose="020C0503030203020204" pitchFamily="34" charset="0"/>
              </a:rPr>
              <a:t>ap-type</a:t>
            </a:r>
            <a:r>
              <a:rPr lang="ru-RU" sz="1600">
                <a:latin typeface="Huawei Sans" panose="020C0503030203020204" pitchFamily="34" charset="0"/>
              </a:rPr>
              <a:t> </a:t>
            </a:r>
            <a:r>
              <a:rPr lang="ru-RU" sz="1600" i="1">
                <a:latin typeface="Huawei Sans" panose="020C0503030203020204" pitchFamily="34" charset="0"/>
              </a:rPr>
              <a:t>ap-type</a:t>
            </a:r>
            <a:r>
              <a:rPr lang="ru-RU" sz="1600">
                <a:latin typeface="Huawei Sans" panose="020C0503030203020204" pitchFamily="34" charset="0"/>
              </a:rPr>
              <a:t> ] { </a:t>
            </a:r>
            <a:r>
              <a:rPr lang="ru-RU" sz="1600" b="1">
                <a:latin typeface="Huawei Sans" panose="020C0503030203020204" pitchFamily="34" charset="0"/>
              </a:rPr>
              <a:t>ap-mac</a:t>
            </a:r>
            <a:r>
              <a:rPr lang="ru-RU" sz="1600">
                <a:latin typeface="Huawei Sans" panose="020C0503030203020204" pitchFamily="34" charset="0"/>
              </a:rPr>
              <a:t> </a:t>
            </a:r>
            <a:r>
              <a:rPr lang="ru-RU" sz="1600" i="1">
                <a:latin typeface="Huawei Sans" panose="020C0503030203020204" pitchFamily="34" charset="0"/>
              </a:rPr>
              <a:t>ap-mac </a:t>
            </a:r>
            <a:r>
              <a:rPr lang="ru-RU" sz="1600">
                <a:latin typeface="Huawei Sans" panose="020C0503030203020204" pitchFamily="34" charset="0"/>
              </a:rPr>
              <a:t>| </a:t>
            </a:r>
            <a:r>
              <a:rPr lang="ru-RU" sz="1600" b="1">
                <a:latin typeface="Huawei Sans" panose="020C0503030203020204" pitchFamily="34" charset="0"/>
              </a:rPr>
              <a:t>ap-sn</a:t>
            </a:r>
            <a:r>
              <a:rPr lang="ru-RU" sz="1600">
                <a:latin typeface="Huawei Sans" panose="020C0503030203020204" pitchFamily="34" charset="0"/>
              </a:rPr>
              <a:t> </a:t>
            </a:r>
            <a:r>
              <a:rPr lang="ru-RU" sz="1600" i="1">
                <a:latin typeface="Huawei Sans" panose="020C0503030203020204" pitchFamily="34" charset="0"/>
              </a:rPr>
              <a:t>ap-sn</a:t>
            </a:r>
            <a:r>
              <a:rPr lang="ru-RU" sz="1600">
                <a:latin typeface="Huawei Sans" panose="020C0503030203020204" pitchFamily="34" charset="0"/>
              </a:rPr>
              <a:t> | </a:t>
            </a:r>
            <a:r>
              <a:rPr lang="ru-RU" sz="1600" b="1">
                <a:latin typeface="Huawei Sans" panose="020C0503030203020204" pitchFamily="34" charset="0"/>
              </a:rPr>
              <a:t>ap-mac</a:t>
            </a:r>
            <a:r>
              <a:rPr lang="ru-RU" sz="1600">
                <a:latin typeface="Huawei Sans" panose="020C0503030203020204" pitchFamily="34" charset="0"/>
              </a:rPr>
              <a:t> </a:t>
            </a:r>
            <a:r>
              <a:rPr lang="ru-RU" sz="1600" i="1">
                <a:latin typeface="Huawei Sans" panose="020C0503030203020204" pitchFamily="34" charset="0"/>
              </a:rPr>
              <a:t>ap-mac</a:t>
            </a:r>
            <a:r>
              <a:rPr lang="ru-RU" sz="1600">
                <a:latin typeface="Huawei Sans" panose="020C0503030203020204" pitchFamily="34" charset="0"/>
              </a:rPr>
              <a:t> </a:t>
            </a:r>
            <a:r>
              <a:rPr lang="ru-RU" sz="1600" b="1">
                <a:latin typeface="Huawei Sans" panose="020C0503030203020204" pitchFamily="34" charset="0"/>
              </a:rPr>
              <a:t>ap-sn</a:t>
            </a:r>
            <a:r>
              <a:rPr lang="ru-RU" sz="1600">
                <a:latin typeface="Huawei Sans" panose="020C0503030203020204" pitchFamily="34" charset="0"/>
              </a:rPr>
              <a:t> </a:t>
            </a:r>
            <a:r>
              <a:rPr lang="ru-RU" sz="1600" i="1">
                <a:latin typeface="Huawei Sans" panose="020C0503030203020204" pitchFamily="34" charset="0"/>
              </a:rPr>
              <a:t>ap-sn</a:t>
            </a:r>
            <a:r>
              <a:rPr lang="ru-RU" sz="1600">
                <a:latin typeface="Huawei Sans" panose="020C0503030203020204" pitchFamily="34" charset="0"/>
              </a:rPr>
              <a:t> } ]</a:t>
            </a:r>
          </a:p>
          <a:p>
            <a:pPr fontAlgn="base"/>
            <a:r>
              <a:rPr lang="ru-RU" sz="1600">
                <a:latin typeface="Huawei Sans" panose="020C0503030203020204" pitchFamily="34" charset="0"/>
              </a:rPr>
              <a:t>[AC-wlan-ap-ap-id] </a:t>
            </a:r>
            <a:r>
              <a:rPr lang="ru-RU" sz="1600" b="1">
                <a:latin typeface="Huawei Sans" panose="020C0503030203020204" pitchFamily="34" charset="0"/>
              </a:rPr>
              <a:t>ap-name</a:t>
            </a:r>
            <a:r>
              <a:rPr lang="ru-RU" sz="1600">
                <a:latin typeface="Huawei Sans" panose="020C0503030203020204" pitchFamily="34" charset="0"/>
              </a:rPr>
              <a:t> </a:t>
            </a:r>
            <a:r>
              <a:rPr lang="ru-RU" sz="1600" i="1">
                <a:latin typeface="Huawei Sans" panose="020C0503030203020204" pitchFamily="34" charset="0"/>
              </a:rPr>
              <a:t>ap-name</a:t>
            </a:r>
          </a:p>
        </p:txBody>
      </p:sp>
      <p:sp>
        <p:nvSpPr>
          <p:cNvPr id="17" name="矩形 16"/>
          <p:cNvSpPr/>
          <p:nvPr/>
        </p:nvSpPr>
        <p:spPr>
          <a:xfrm>
            <a:off x="1031917" y="3691889"/>
            <a:ext cx="10608699" cy="400110"/>
          </a:xfrm>
          <a:prstGeom prst="rect">
            <a:avLst/>
          </a:prstGeom>
        </p:spPr>
        <p:txBody>
          <a:bodyPr wrap="square">
            <a:spAutoFit/>
          </a:bodyPr>
          <a:lstStyle/>
          <a:p>
            <a:pPr fontAlgn="auto">
              <a:lnSpc>
                <a:spcPts val="2400"/>
              </a:lnSpc>
            </a:pPr>
            <a:r>
              <a:rPr lang="ru-RU" sz="1600">
                <a:latin typeface="Huawei Sans" panose="020C0503030203020204" pitchFamily="34" charset="0"/>
              </a:rPr>
              <a:t>Вручную добавьте AP в режиме офлайн или перейдите в режим конфигурирования AP и настройте имя отдельной AP.</a:t>
            </a:r>
          </a:p>
        </p:txBody>
      </p:sp>
      <p:sp>
        <p:nvSpPr>
          <p:cNvPr id="18" name="矩形 17"/>
          <p:cNvSpPr/>
          <p:nvPr/>
        </p:nvSpPr>
        <p:spPr>
          <a:xfrm>
            <a:off x="1008063" y="4334952"/>
            <a:ext cx="10632553" cy="584775"/>
          </a:xfrm>
          <a:prstGeom prst="rect">
            <a:avLst/>
          </a:prstGeom>
          <a:solidFill>
            <a:srgbClr val="F4FBFE"/>
          </a:solidFill>
          <a:ln>
            <a:solidFill>
              <a:srgbClr val="99DFF9"/>
            </a:solidFill>
          </a:ln>
        </p:spPr>
        <p:txBody>
          <a:bodyPr wrap="square">
            <a:spAutoFit/>
          </a:bodyPr>
          <a:lstStyle/>
          <a:p>
            <a:pPr fontAlgn="base"/>
            <a:r>
              <a:rPr lang="ru-RU" sz="1600">
                <a:latin typeface="Huawei Sans" panose="020C0503030203020204" pitchFamily="34" charset="0"/>
              </a:rPr>
              <a:t>[AC-wlan-view] </a:t>
            </a:r>
            <a:r>
              <a:rPr lang="ru-RU" sz="1600" b="1">
                <a:latin typeface="Huawei Sans" panose="020C0503030203020204" pitchFamily="34" charset="0"/>
              </a:rPr>
              <a:t>ap-id</a:t>
            </a:r>
            <a:r>
              <a:rPr lang="ru-RU" sz="1600">
                <a:latin typeface="Huawei Sans" panose="020C0503030203020204" pitchFamily="34" charset="0"/>
              </a:rPr>
              <a:t> </a:t>
            </a:r>
            <a:r>
              <a:rPr lang="ru-RU" sz="1600" i="1">
                <a:latin typeface="Huawei Sans" panose="020C0503030203020204" pitchFamily="34" charset="0"/>
              </a:rPr>
              <a:t>0</a:t>
            </a:r>
          </a:p>
          <a:p>
            <a:pPr fontAlgn="base"/>
            <a:r>
              <a:rPr lang="ru-RU" sz="1600">
                <a:latin typeface="Huawei Sans" panose="020C0503030203020204" pitchFamily="34" charset="0"/>
              </a:rPr>
              <a:t>[AC-wlan-ap-0] </a:t>
            </a:r>
            <a:r>
              <a:rPr lang="ru-RU" sz="1600" b="1">
                <a:latin typeface="Huawei Sans" panose="020C0503030203020204" pitchFamily="34" charset="0"/>
              </a:rPr>
              <a:t>ap-group</a:t>
            </a:r>
            <a:r>
              <a:rPr lang="ru-RU" sz="1600">
                <a:latin typeface="Huawei Sans" panose="020C0503030203020204" pitchFamily="34" charset="0"/>
              </a:rPr>
              <a:t> </a:t>
            </a:r>
            <a:r>
              <a:rPr lang="ru-RU" sz="1600" i="1">
                <a:latin typeface="Huawei Sans" panose="020C0503030203020204" pitchFamily="34" charset="0"/>
              </a:rPr>
              <a:t>ap-group</a:t>
            </a:r>
          </a:p>
        </p:txBody>
      </p:sp>
      <p:sp>
        <p:nvSpPr>
          <p:cNvPr id="19" name="矩形 18"/>
          <p:cNvSpPr/>
          <p:nvPr/>
        </p:nvSpPr>
        <p:spPr>
          <a:xfrm>
            <a:off x="1031917" y="4931841"/>
            <a:ext cx="10608699" cy="400110"/>
          </a:xfrm>
          <a:prstGeom prst="rect">
            <a:avLst/>
          </a:prstGeom>
        </p:spPr>
        <p:txBody>
          <a:bodyPr wrap="square">
            <a:spAutoFit/>
          </a:bodyPr>
          <a:lstStyle/>
          <a:p>
            <a:pPr fontAlgn="auto">
              <a:lnSpc>
                <a:spcPts val="2400"/>
              </a:lnSpc>
            </a:pPr>
            <a:r>
              <a:rPr lang="ru-RU" sz="1600">
                <a:latin typeface="Huawei Sans" panose="020C0503030203020204" pitchFamily="34" charset="0"/>
              </a:rPr>
              <a:t>Добавьте AP в группу AP.</a:t>
            </a:r>
          </a:p>
        </p:txBody>
      </p:sp>
      <p:sp>
        <p:nvSpPr>
          <p:cNvPr id="20" name="矩形 19"/>
          <p:cNvSpPr/>
          <p:nvPr/>
        </p:nvSpPr>
        <p:spPr>
          <a:xfrm>
            <a:off x="1008063" y="5787074"/>
            <a:ext cx="10632553" cy="338554"/>
          </a:xfrm>
          <a:prstGeom prst="rect">
            <a:avLst/>
          </a:prstGeom>
          <a:solidFill>
            <a:srgbClr val="F4FBFE"/>
          </a:solidFill>
          <a:ln>
            <a:solidFill>
              <a:srgbClr val="99DFF9"/>
            </a:solidFill>
          </a:ln>
        </p:spPr>
        <p:txBody>
          <a:bodyPr wrap="square">
            <a:spAutoFit/>
          </a:bodyPr>
          <a:lstStyle/>
          <a:p>
            <a:pPr fontAlgn="base"/>
            <a:r>
              <a:rPr lang="ru-RU" sz="1600">
                <a:latin typeface="Huawei Sans" panose="020C0503030203020204" pitchFamily="34" charset="0"/>
              </a:rPr>
              <a:t>[AC] </a:t>
            </a:r>
            <a:r>
              <a:rPr lang="ru-RU" sz="1600" b="1">
                <a:latin typeface="Huawei Sans" panose="020C0503030203020204" pitchFamily="34" charset="0"/>
              </a:rPr>
              <a:t>display ap </a:t>
            </a:r>
            <a:r>
              <a:rPr lang="ru-RU" sz="1600">
                <a:latin typeface="Huawei Sans" panose="020C0503030203020204" pitchFamily="34" charset="0"/>
              </a:rPr>
              <a:t>{</a:t>
            </a:r>
            <a:r>
              <a:rPr lang="ru-RU" sz="1600" b="1">
                <a:latin typeface="Huawei Sans" panose="020C0503030203020204" pitchFamily="34" charset="0"/>
              </a:rPr>
              <a:t> all </a:t>
            </a:r>
            <a:r>
              <a:rPr lang="ru-RU" sz="1600">
                <a:latin typeface="Huawei Sans" panose="020C0503030203020204" pitchFamily="34" charset="0"/>
              </a:rPr>
              <a:t>|</a:t>
            </a:r>
            <a:r>
              <a:rPr lang="ru-RU" sz="1600" b="1">
                <a:latin typeface="Huawei Sans" panose="020C0503030203020204" pitchFamily="34" charset="0"/>
              </a:rPr>
              <a:t> ap-group</a:t>
            </a:r>
            <a:r>
              <a:rPr lang="ru-RU" sz="1600">
                <a:latin typeface="Huawei Sans" panose="020C0503030203020204" pitchFamily="34" charset="0"/>
              </a:rPr>
              <a:t> </a:t>
            </a:r>
            <a:r>
              <a:rPr lang="ru-RU" sz="1600" i="1">
                <a:latin typeface="Huawei Sans" panose="020C0503030203020204" pitchFamily="34" charset="0"/>
              </a:rPr>
              <a:t>ap-group</a:t>
            </a:r>
            <a:r>
              <a:rPr lang="ru-RU" sz="1600">
                <a:latin typeface="Huawei Sans" panose="020C0503030203020204" pitchFamily="34" charset="0"/>
              </a:rPr>
              <a:t> }}</a:t>
            </a:r>
          </a:p>
        </p:txBody>
      </p:sp>
      <p:sp>
        <p:nvSpPr>
          <p:cNvPr id="21" name="矩形 20"/>
          <p:cNvSpPr/>
          <p:nvPr/>
        </p:nvSpPr>
        <p:spPr>
          <a:xfrm>
            <a:off x="551384" y="5354927"/>
            <a:ext cx="11089232" cy="338554"/>
          </a:xfrm>
          <a:prstGeom prst="rect">
            <a:avLst/>
          </a:prstGeom>
        </p:spPr>
        <p:txBody>
          <a:bodyPr wrap="square">
            <a:spAutoFit/>
          </a:bodyPr>
          <a:lstStyle/>
          <a:p>
            <a:pPr marL="342900" indent="-342900" fontAlgn="auto">
              <a:buFont typeface="+mj-lt"/>
              <a:buAutoNum type="arabicPeriod" startAt="5"/>
            </a:pPr>
            <a:r>
              <a:rPr lang="ru-RU" sz="1600">
                <a:latin typeface="Huawei Sans" panose="020C0503030203020204" pitchFamily="34" charset="0"/>
              </a:rPr>
              <a:t>Проверьте конфигурацию.</a:t>
            </a:r>
          </a:p>
        </p:txBody>
      </p:sp>
      <p:sp>
        <p:nvSpPr>
          <p:cNvPr id="22" name="矩形 21"/>
          <p:cNvSpPr/>
          <p:nvPr/>
        </p:nvSpPr>
        <p:spPr>
          <a:xfrm>
            <a:off x="1031917" y="6139262"/>
            <a:ext cx="10608699" cy="400110"/>
          </a:xfrm>
          <a:prstGeom prst="rect">
            <a:avLst/>
          </a:prstGeom>
        </p:spPr>
        <p:txBody>
          <a:bodyPr wrap="square">
            <a:spAutoFit/>
          </a:bodyPr>
          <a:lstStyle/>
          <a:p>
            <a:pPr fontAlgn="auto">
              <a:lnSpc>
                <a:spcPts val="2400"/>
              </a:lnSpc>
            </a:pPr>
            <a:r>
              <a:rPr lang="ru-RU" sz="1600" dirty="0">
                <a:latin typeface="Huawei Sans" panose="020C0503030203020204" pitchFamily="34" charset="0"/>
              </a:rPr>
              <a:t>Проверьте информацию точки доступа.</a:t>
            </a:r>
          </a:p>
        </p:txBody>
      </p:sp>
      <p:sp>
        <p:nvSpPr>
          <p:cNvPr id="13" name="五边形 12"/>
          <p:cNvSpPr/>
          <p:nvPr/>
        </p:nvSpPr>
        <p:spPr bwMode="auto">
          <a:xfrm>
            <a:off x="10145727" y="122424"/>
            <a:ext cx="900100" cy="2844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b="1">
                <a:solidFill>
                  <a:srgbClr val="FFFFFF"/>
                </a:solidFill>
                <a:latin typeface="Huawei Sans" panose="020C0503030203020204" pitchFamily="34" charset="0"/>
              </a:rPr>
              <a:t>Подключение AP</a:t>
            </a:r>
          </a:p>
        </p:txBody>
      </p:sp>
      <p:sp>
        <p:nvSpPr>
          <p:cNvPr id="14" name="燕尾形 13"/>
          <p:cNvSpPr/>
          <p:nvPr/>
        </p:nvSpPr>
        <p:spPr bwMode="auto">
          <a:xfrm>
            <a:off x="10961897"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Сервисы WLAN</a:t>
            </a:r>
          </a:p>
        </p:txBody>
      </p:sp>
    </p:spTree>
    <p:extLst>
      <p:ext uri="{BB962C8B-B14F-4D97-AF65-F5344CB8AC3E}">
        <p14:creationId xmlns:p14="http://schemas.microsoft.com/office/powerpoint/2010/main" val="118593743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594800" y="500417"/>
            <a:ext cx="10597200" cy="640800"/>
          </a:xfrm>
        </p:spPr>
        <p:txBody>
          <a:bodyPr/>
          <a:lstStyle/>
          <a:p>
            <a:r>
              <a:rPr lang="ru-RU" sz="3200" dirty="0"/>
              <a:t>Основные команды для конфигурирования WLAN: конфигурирование </a:t>
            </a:r>
            <a:r>
              <a:rPr lang="ru-RU" sz="3200" dirty="0" err="1"/>
              <a:t>радиомодулей</a:t>
            </a:r>
            <a:r>
              <a:rPr lang="ru-RU" sz="3200" dirty="0"/>
              <a:t> (1)</a:t>
            </a:r>
          </a:p>
        </p:txBody>
      </p:sp>
      <p:sp>
        <p:nvSpPr>
          <p:cNvPr id="4" name="矩形 3"/>
          <p:cNvSpPr/>
          <p:nvPr/>
        </p:nvSpPr>
        <p:spPr>
          <a:xfrm>
            <a:off x="1008063" y="1797459"/>
            <a:ext cx="10632553" cy="830997"/>
          </a:xfrm>
          <a:prstGeom prst="rect">
            <a:avLst/>
          </a:prstGeom>
          <a:solidFill>
            <a:srgbClr val="F4FBFE"/>
          </a:solidFill>
          <a:ln>
            <a:solidFill>
              <a:srgbClr val="99DFF9"/>
            </a:solidFill>
          </a:ln>
        </p:spPr>
        <p:txBody>
          <a:bodyPr wrap="square">
            <a:spAutoFit/>
          </a:bodyPr>
          <a:lstStyle/>
          <a:p>
            <a:pPr fontAlgn="base"/>
            <a:r>
              <a:rPr lang="ru-RU" sz="1600">
                <a:latin typeface="Huawei Sans" panose="020C0503030203020204" pitchFamily="34" charset="0"/>
              </a:rPr>
              <a:t>[AC-wlan-view] </a:t>
            </a:r>
            <a:r>
              <a:rPr lang="ru-RU" sz="1600" b="1">
                <a:latin typeface="Huawei Sans" panose="020C0503030203020204" pitchFamily="34" charset="0"/>
              </a:rPr>
              <a:t>ap-id</a:t>
            </a:r>
            <a:r>
              <a:rPr lang="ru-RU" sz="1600">
                <a:latin typeface="Huawei Sans" panose="020C0503030203020204" pitchFamily="34" charset="0"/>
              </a:rPr>
              <a:t> </a:t>
            </a:r>
            <a:r>
              <a:rPr lang="ru-RU" sz="1600" i="1">
                <a:latin typeface="Huawei Sans" panose="020C0503030203020204" pitchFamily="34" charset="0"/>
              </a:rPr>
              <a:t>0</a:t>
            </a:r>
          </a:p>
          <a:p>
            <a:pPr fontAlgn="base"/>
            <a:r>
              <a:rPr lang="ru-RU" sz="1600">
                <a:latin typeface="Huawei Sans" panose="020C0503030203020204" pitchFamily="34" charset="0"/>
              </a:rPr>
              <a:t>[AC-wlan-ap-0] </a:t>
            </a:r>
            <a:r>
              <a:rPr lang="ru-RU" sz="1600" b="1">
                <a:latin typeface="Huawei Sans" panose="020C0503030203020204" pitchFamily="34" charset="0"/>
              </a:rPr>
              <a:t>radio</a:t>
            </a:r>
            <a:r>
              <a:rPr lang="ru-RU" sz="1600">
                <a:latin typeface="Huawei Sans" panose="020C0503030203020204" pitchFamily="34" charset="0"/>
              </a:rPr>
              <a:t> </a:t>
            </a:r>
            <a:r>
              <a:rPr lang="ru-RU" sz="1600" i="1">
                <a:latin typeface="Huawei Sans" panose="020C0503030203020204" pitchFamily="34" charset="0"/>
              </a:rPr>
              <a:t>radio-id</a:t>
            </a:r>
          </a:p>
          <a:p>
            <a:pPr fontAlgn="base"/>
            <a:r>
              <a:rPr lang="ru-RU" sz="1600">
                <a:latin typeface="Huawei Sans" panose="020C0503030203020204" pitchFamily="34" charset="0"/>
              </a:rPr>
              <a:t>[AC-wlan-radio-0]</a:t>
            </a:r>
          </a:p>
        </p:txBody>
      </p:sp>
      <p:sp>
        <p:nvSpPr>
          <p:cNvPr id="5" name="矩形 4"/>
          <p:cNvSpPr/>
          <p:nvPr/>
        </p:nvSpPr>
        <p:spPr>
          <a:xfrm>
            <a:off x="551384" y="1365312"/>
            <a:ext cx="11089232" cy="338554"/>
          </a:xfrm>
          <a:prstGeom prst="rect">
            <a:avLst/>
          </a:prstGeom>
        </p:spPr>
        <p:txBody>
          <a:bodyPr wrap="square">
            <a:spAutoFit/>
          </a:bodyPr>
          <a:lstStyle/>
          <a:p>
            <a:pPr marL="342900" indent="-342900" fontAlgn="auto">
              <a:buFont typeface="+mj-lt"/>
              <a:buAutoNum type="arabicPeriod"/>
            </a:pPr>
            <a:r>
              <a:rPr lang="ru-RU" sz="1600">
                <a:latin typeface="Huawei Sans" panose="020C0503030203020204" pitchFamily="34" charset="0"/>
              </a:rPr>
              <a:t>Перейдите в режим радиомодуля.</a:t>
            </a:r>
          </a:p>
        </p:txBody>
      </p:sp>
      <p:sp>
        <p:nvSpPr>
          <p:cNvPr id="9" name="矩形 8"/>
          <p:cNvSpPr/>
          <p:nvPr/>
        </p:nvSpPr>
        <p:spPr>
          <a:xfrm>
            <a:off x="1008063" y="3174135"/>
            <a:ext cx="10632553" cy="584775"/>
          </a:xfrm>
          <a:prstGeom prst="rect">
            <a:avLst/>
          </a:prstGeom>
          <a:solidFill>
            <a:srgbClr val="F4FBFE"/>
          </a:solidFill>
          <a:ln>
            <a:solidFill>
              <a:srgbClr val="99DFF9"/>
            </a:solidFill>
          </a:ln>
        </p:spPr>
        <p:txBody>
          <a:bodyPr wrap="square">
            <a:spAutoFit/>
          </a:bodyPr>
          <a:lstStyle/>
          <a:p>
            <a:pPr fontAlgn="base"/>
            <a:r>
              <a:rPr lang="ru-RU" sz="1600">
                <a:latin typeface="Huawei Sans" panose="020C0503030203020204" pitchFamily="34" charset="0"/>
              </a:rPr>
              <a:t>[AC-wlan-radio-0/0] </a:t>
            </a:r>
            <a:r>
              <a:rPr lang="ru-RU" sz="1600" b="1">
                <a:latin typeface="Huawei Sans" panose="020C0503030203020204" pitchFamily="34" charset="0"/>
              </a:rPr>
              <a:t>channel</a:t>
            </a:r>
            <a:r>
              <a:rPr lang="ru-RU" sz="1600">
                <a:latin typeface="Huawei Sans" panose="020C0503030203020204" pitchFamily="34" charset="0"/>
              </a:rPr>
              <a:t> { </a:t>
            </a:r>
            <a:r>
              <a:rPr lang="ru-RU" sz="1600" b="1">
                <a:latin typeface="Huawei Sans" panose="020C0503030203020204" pitchFamily="34" charset="0"/>
              </a:rPr>
              <a:t>20mhz</a:t>
            </a:r>
            <a:r>
              <a:rPr lang="ru-RU" sz="1600">
                <a:latin typeface="Huawei Sans" panose="020C0503030203020204" pitchFamily="34" charset="0"/>
              </a:rPr>
              <a:t> | </a:t>
            </a:r>
            <a:r>
              <a:rPr lang="ru-RU" sz="1600" b="1">
                <a:latin typeface="Huawei Sans" panose="020C0503030203020204" pitchFamily="34" charset="0"/>
              </a:rPr>
              <a:t>40mhz-minus</a:t>
            </a:r>
            <a:r>
              <a:rPr lang="ru-RU" sz="1600">
                <a:latin typeface="Huawei Sans" panose="020C0503030203020204" pitchFamily="34" charset="0"/>
              </a:rPr>
              <a:t> | </a:t>
            </a:r>
            <a:r>
              <a:rPr lang="ru-RU" sz="1600" b="1">
                <a:latin typeface="Huawei Sans" panose="020C0503030203020204" pitchFamily="34" charset="0"/>
              </a:rPr>
              <a:t>40mhz-plus</a:t>
            </a:r>
            <a:r>
              <a:rPr lang="ru-RU" sz="1600">
                <a:latin typeface="Huawei Sans" panose="020C0503030203020204" pitchFamily="34" charset="0"/>
              </a:rPr>
              <a:t> | </a:t>
            </a:r>
            <a:r>
              <a:rPr lang="ru-RU" sz="1600" b="1">
                <a:latin typeface="Huawei Sans" panose="020C0503030203020204" pitchFamily="34" charset="0"/>
              </a:rPr>
              <a:t>80mhz</a:t>
            </a:r>
            <a:r>
              <a:rPr lang="ru-RU" sz="1600">
                <a:latin typeface="Huawei Sans" panose="020C0503030203020204" pitchFamily="34" charset="0"/>
              </a:rPr>
              <a:t> | </a:t>
            </a:r>
            <a:r>
              <a:rPr lang="ru-RU" sz="1600" b="1">
                <a:latin typeface="Huawei Sans" panose="020C0503030203020204" pitchFamily="34" charset="0"/>
              </a:rPr>
              <a:t>160mhz</a:t>
            </a:r>
            <a:r>
              <a:rPr lang="ru-RU" sz="1600">
                <a:latin typeface="Huawei Sans" panose="020C0503030203020204" pitchFamily="34" charset="0"/>
              </a:rPr>
              <a:t> } </a:t>
            </a:r>
            <a:r>
              <a:rPr lang="ru-RU" sz="1600" i="1">
                <a:latin typeface="Huawei Sans" panose="020C0503030203020204" pitchFamily="34" charset="0"/>
              </a:rPr>
              <a:t>channel</a:t>
            </a:r>
          </a:p>
          <a:p>
            <a:pPr fontAlgn="base"/>
            <a:r>
              <a:rPr lang="ru-RU" sz="1600">
                <a:latin typeface="Huawei Sans" panose="020C0503030203020204" pitchFamily="34" charset="0"/>
              </a:rPr>
              <a:t>Warning: This action may cause service interruption. Continue?[Y/N]y</a:t>
            </a:r>
          </a:p>
        </p:txBody>
      </p:sp>
      <p:sp>
        <p:nvSpPr>
          <p:cNvPr id="10" name="矩形 9"/>
          <p:cNvSpPr/>
          <p:nvPr/>
        </p:nvSpPr>
        <p:spPr>
          <a:xfrm>
            <a:off x="551384" y="2741988"/>
            <a:ext cx="11089232" cy="338554"/>
          </a:xfrm>
          <a:prstGeom prst="rect">
            <a:avLst/>
          </a:prstGeom>
        </p:spPr>
        <p:txBody>
          <a:bodyPr wrap="square">
            <a:spAutoFit/>
          </a:bodyPr>
          <a:lstStyle/>
          <a:p>
            <a:pPr marL="342900" indent="-342900" fontAlgn="auto">
              <a:buFont typeface="+mj-lt"/>
              <a:buAutoNum type="arabicPeriod" startAt="2"/>
            </a:pPr>
            <a:r>
              <a:rPr lang="ru-RU" sz="1600">
                <a:latin typeface="Huawei Sans" panose="020C0503030203020204" pitchFamily="34" charset="0"/>
              </a:rPr>
              <a:t>Настройте рабочую полосу пропускания и канал для радиосвязи.</a:t>
            </a:r>
          </a:p>
        </p:txBody>
      </p:sp>
      <p:sp>
        <p:nvSpPr>
          <p:cNvPr id="11" name="矩形 10"/>
          <p:cNvSpPr/>
          <p:nvPr/>
        </p:nvSpPr>
        <p:spPr>
          <a:xfrm>
            <a:off x="1031917" y="4500078"/>
            <a:ext cx="10608699" cy="584775"/>
          </a:xfrm>
          <a:prstGeom prst="rect">
            <a:avLst/>
          </a:prstGeom>
        </p:spPr>
        <p:txBody>
          <a:bodyPr wrap="square">
            <a:spAutoFit/>
          </a:bodyPr>
          <a:lstStyle/>
          <a:p>
            <a:pPr fontAlgn="auto"/>
            <a:r>
              <a:rPr lang="ru-RU" sz="1600" dirty="0">
                <a:latin typeface="Huawei Sans" panose="020C0503030203020204" pitchFamily="34" charset="0"/>
              </a:rPr>
              <a:t>Настройте рабочую полосу пропускания и канал для всех точек доступа в группе AP или для определенного </a:t>
            </a:r>
            <a:r>
              <a:rPr lang="ru-RU" sz="1600" dirty="0" err="1">
                <a:latin typeface="Huawei Sans" panose="020C0503030203020204" pitchFamily="34" charset="0"/>
              </a:rPr>
              <a:t>радиомодуля</a:t>
            </a:r>
            <a:r>
              <a:rPr lang="ru-RU" sz="1600" dirty="0">
                <a:latin typeface="Huawei Sans" panose="020C0503030203020204" pitchFamily="34" charset="0"/>
              </a:rPr>
              <a:t> отдельной точки доступа.</a:t>
            </a:r>
          </a:p>
        </p:txBody>
      </p:sp>
      <p:sp>
        <p:nvSpPr>
          <p:cNvPr id="22" name="五边形 21"/>
          <p:cNvSpPr/>
          <p:nvPr/>
        </p:nvSpPr>
        <p:spPr bwMode="auto">
          <a:xfrm>
            <a:off x="10145727" y="122424"/>
            <a:ext cx="900100" cy="284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Подключение AP</a:t>
            </a:r>
          </a:p>
        </p:txBody>
      </p:sp>
      <p:sp>
        <p:nvSpPr>
          <p:cNvPr id="23" name="燕尾形 22"/>
          <p:cNvSpPr/>
          <p:nvPr/>
        </p:nvSpPr>
        <p:spPr bwMode="auto">
          <a:xfrm>
            <a:off x="10961897" y="122424"/>
            <a:ext cx="1080000" cy="284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b="1">
                <a:solidFill>
                  <a:srgbClr val="FFFFFF"/>
                </a:solidFill>
                <a:latin typeface="Huawei Sans" panose="020C0503030203020204" pitchFamily="34" charset="0"/>
              </a:rPr>
              <a:t>Сервисы WLAN</a:t>
            </a:r>
          </a:p>
        </p:txBody>
      </p:sp>
      <p:sp>
        <p:nvSpPr>
          <p:cNvPr id="21" name="矩形 20"/>
          <p:cNvSpPr/>
          <p:nvPr/>
        </p:nvSpPr>
        <p:spPr>
          <a:xfrm>
            <a:off x="1008063" y="3852503"/>
            <a:ext cx="10632553" cy="584775"/>
          </a:xfrm>
          <a:prstGeom prst="rect">
            <a:avLst/>
          </a:prstGeom>
          <a:solidFill>
            <a:srgbClr val="F4FBFE"/>
          </a:solidFill>
          <a:ln>
            <a:solidFill>
              <a:srgbClr val="99DFF9"/>
            </a:solidFill>
          </a:ln>
        </p:spPr>
        <p:txBody>
          <a:bodyPr wrap="square">
            <a:spAutoFit/>
          </a:bodyPr>
          <a:lstStyle/>
          <a:p>
            <a:pPr fontAlgn="base"/>
            <a:r>
              <a:rPr lang="ru-RU" sz="1600">
                <a:latin typeface="Huawei Sans" panose="020C0503030203020204" pitchFamily="34" charset="0"/>
              </a:rPr>
              <a:t>[AC-wlan-radio-0/0] </a:t>
            </a:r>
            <a:r>
              <a:rPr lang="ru-RU" sz="1600" b="1">
                <a:latin typeface="Huawei Sans" panose="020C0503030203020204" pitchFamily="34" charset="0"/>
              </a:rPr>
              <a:t>channel 80+80mhz </a:t>
            </a:r>
            <a:r>
              <a:rPr lang="ru-RU" sz="1600" i="1">
                <a:latin typeface="Huawei Sans" panose="020C0503030203020204" pitchFamily="34" charset="0"/>
              </a:rPr>
              <a:t>channel1 channel2</a:t>
            </a:r>
          </a:p>
          <a:p>
            <a:pPr fontAlgn="base"/>
            <a:r>
              <a:rPr lang="ru-RU" sz="1600">
                <a:latin typeface="Huawei Sans" panose="020C0503030203020204" pitchFamily="34" charset="0"/>
              </a:rPr>
              <a:t>Warning: This action may cause service interruption. Continue?[Y/N]y</a:t>
            </a:r>
          </a:p>
        </p:txBody>
      </p:sp>
      <p:sp>
        <p:nvSpPr>
          <p:cNvPr id="24" name="矩形 23"/>
          <p:cNvSpPr/>
          <p:nvPr/>
        </p:nvSpPr>
        <p:spPr>
          <a:xfrm>
            <a:off x="1008063" y="5500350"/>
            <a:ext cx="10632553" cy="338554"/>
          </a:xfrm>
          <a:prstGeom prst="rect">
            <a:avLst/>
          </a:prstGeom>
          <a:solidFill>
            <a:srgbClr val="F4FBFE"/>
          </a:solidFill>
          <a:ln>
            <a:solidFill>
              <a:srgbClr val="99DFF9"/>
            </a:solidFill>
          </a:ln>
        </p:spPr>
        <p:txBody>
          <a:bodyPr wrap="square">
            <a:spAutoFit/>
          </a:bodyPr>
          <a:lstStyle/>
          <a:p>
            <a:pPr fontAlgn="base"/>
            <a:r>
              <a:rPr lang="ru-RU" sz="1600">
                <a:latin typeface="Huawei Sans" panose="020C0503030203020204" pitchFamily="34" charset="0"/>
              </a:rPr>
              <a:t>[AC-wlan-radio-0/0] </a:t>
            </a:r>
            <a:r>
              <a:rPr lang="ru-RU" sz="1600" b="1">
                <a:latin typeface="Huawei Sans" panose="020C0503030203020204" pitchFamily="34" charset="0"/>
              </a:rPr>
              <a:t>antenna-gain </a:t>
            </a:r>
            <a:r>
              <a:rPr lang="ru-RU" sz="1600" i="1">
                <a:latin typeface="Huawei Sans" panose="020C0503030203020204" pitchFamily="34" charset="0"/>
              </a:rPr>
              <a:t>antenna-gain</a:t>
            </a:r>
          </a:p>
        </p:txBody>
      </p:sp>
      <p:sp>
        <p:nvSpPr>
          <p:cNvPr id="25" name="矩形 24"/>
          <p:cNvSpPr/>
          <p:nvPr/>
        </p:nvSpPr>
        <p:spPr>
          <a:xfrm>
            <a:off x="551384" y="5068203"/>
            <a:ext cx="11089232" cy="338554"/>
          </a:xfrm>
          <a:prstGeom prst="rect">
            <a:avLst/>
          </a:prstGeom>
        </p:spPr>
        <p:txBody>
          <a:bodyPr wrap="square">
            <a:spAutoFit/>
          </a:bodyPr>
          <a:lstStyle/>
          <a:p>
            <a:pPr marL="342900" indent="-342900" fontAlgn="auto">
              <a:buFont typeface="+mj-lt"/>
              <a:buAutoNum type="arabicPeriod" startAt="3"/>
            </a:pPr>
            <a:r>
              <a:rPr lang="ru-RU" sz="1600">
                <a:latin typeface="Huawei Sans" panose="020C0503030203020204" pitchFamily="34" charset="0"/>
              </a:rPr>
              <a:t>Настройте усиление антенны.</a:t>
            </a:r>
          </a:p>
        </p:txBody>
      </p:sp>
      <p:sp>
        <p:nvSpPr>
          <p:cNvPr id="26" name="矩形 25"/>
          <p:cNvSpPr/>
          <p:nvPr/>
        </p:nvSpPr>
        <p:spPr>
          <a:xfrm>
            <a:off x="1031917" y="5855374"/>
            <a:ext cx="10608699" cy="584775"/>
          </a:xfrm>
          <a:prstGeom prst="rect">
            <a:avLst/>
          </a:prstGeom>
        </p:spPr>
        <p:txBody>
          <a:bodyPr wrap="square">
            <a:spAutoFit/>
          </a:bodyPr>
          <a:lstStyle/>
          <a:p>
            <a:pPr fontAlgn="auto"/>
            <a:r>
              <a:rPr lang="ru-RU" sz="1600">
                <a:latin typeface="Huawei Sans" panose="020C0503030203020204" pitchFamily="34" charset="0"/>
              </a:rPr>
              <a:t>Настройте усиление антенны для всех точек доступа в группе AP или для определенного радиомодуля отдельной точки доступа.</a:t>
            </a:r>
          </a:p>
        </p:txBody>
      </p:sp>
    </p:spTree>
    <p:extLst>
      <p:ext uri="{BB962C8B-B14F-4D97-AF65-F5344CB8AC3E}">
        <p14:creationId xmlns:p14="http://schemas.microsoft.com/office/powerpoint/2010/main" val="160937454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954955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520154" y="536186"/>
            <a:ext cx="10447097" cy="640800"/>
          </a:xfrm>
        </p:spPr>
        <p:txBody>
          <a:bodyPr/>
          <a:lstStyle/>
          <a:p>
            <a:r>
              <a:rPr lang="ru-RU" sz="3200" dirty="0"/>
              <a:t>Основные команды для конфигурирования WLAN: конфигурирование </a:t>
            </a:r>
            <a:r>
              <a:rPr lang="ru-RU" sz="3200" dirty="0" err="1"/>
              <a:t>радиомодулей</a:t>
            </a:r>
            <a:r>
              <a:rPr lang="ru-RU" sz="3200" dirty="0"/>
              <a:t> (2)</a:t>
            </a:r>
          </a:p>
        </p:txBody>
      </p:sp>
      <p:sp>
        <p:nvSpPr>
          <p:cNvPr id="4" name="矩形 3"/>
          <p:cNvSpPr/>
          <p:nvPr/>
        </p:nvSpPr>
        <p:spPr>
          <a:xfrm>
            <a:off x="1008063" y="1797459"/>
            <a:ext cx="10632553" cy="338554"/>
          </a:xfrm>
          <a:prstGeom prst="rect">
            <a:avLst/>
          </a:prstGeom>
          <a:solidFill>
            <a:srgbClr val="F4FBFE"/>
          </a:solidFill>
          <a:ln>
            <a:solidFill>
              <a:srgbClr val="99DFF9"/>
            </a:solidFill>
          </a:ln>
        </p:spPr>
        <p:txBody>
          <a:bodyPr wrap="square">
            <a:spAutoFit/>
          </a:bodyPr>
          <a:lstStyle/>
          <a:p>
            <a:pPr fontAlgn="base"/>
            <a:r>
              <a:rPr lang="ru-RU" sz="1600">
                <a:latin typeface="Huawei Sans" panose="020C0503030203020204" pitchFamily="34" charset="0"/>
              </a:rPr>
              <a:t>[AC-wlan-radio-0/0] </a:t>
            </a:r>
            <a:r>
              <a:rPr lang="ru-RU" sz="1600" b="1">
                <a:latin typeface="Huawei Sans" panose="020C0503030203020204" pitchFamily="34" charset="0"/>
              </a:rPr>
              <a:t>eirp </a:t>
            </a:r>
            <a:r>
              <a:rPr lang="ru-RU" sz="1600" i="1">
                <a:latin typeface="Huawei Sans" panose="020C0503030203020204" pitchFamily="34" charset="0"/>
              </a:rPr>
              <a:t>eirp</a:t>
            </a:r>
          </a:p>
        </p:txBody>
      </p:sp>
      <p:sp>
        <p:nvSpPr>
          <p:cNvPr id="5" name="矩形 4"/>
          <p:cNvSpPr/>
          <p:nvPr/>
        </p:nvSpPr>
        <p:spPr>
          <a:xfrm>
            <a:off x="551384" y="1365312"/>
            <a:ext cx="11089232" cy="338554"/>
          </a:xfrm>
          <a:prstGeom prst="rect">
            <a:avLst/>
          </a:prstGeom>
        </p:spPr>
        <p:txBody>
          <a:bodyPr wrap="square">
            <a:spAutoFit/>
          </a:bodyPr>
          <a:lstStyle/>
          <a:p>
            <a:pPr marL="342900" indent="-342900" fontAlgn="auto">
              <a:buFont typeface="+mj-lt"/>
              <a:buAutoNum type="arabicPeriod" startAt="4"/>
            </a:pPr>
            <a:r>
              <a:rPr lang="ru-RU" sz="1600">
                <a:latin typeface="Huawei Sans" panose="020C0503030203020204" pitchFamily="34" charset="0"/>
              </a:rPr>
              <a:t>Настройте мощность передачи радиомодуля.</a:t>
            </a:r>
          </a:p>
        </p:txBody>
      </p:sp>
      <p:sp>
        <p:nvSpPr>
          <p:cNvPr id="9" name="矩形 8"/>
          <p:cNvSpPr/>
          <p:nvPr/>
        </p:nvSpPr>
        <p:spPr>
          <a:xfrm>
            <a:off x="1008063" y="3295438"/>
            <a:ext cx="10632553" cy="338554"/>
          </a:xfrm>
          <a:prstGeom prst="rect">
            <a:avLst/>
          </a:prstGeom>
          <a:solidFill>
            <a:srgbClr val="F4FBFE"/>
          </a:solidFill>
          <a:ln>
            <a:solidFill>
              <a:srgbClr val="99DFF9"/>
            </a:solidFill>
          </a:ln>
        </p:spPr>
        <p:txBody>
          <a:bodyPr wrap="square">
            <a:spAutoFit/>
          </a:bodyPr>
          <a:lstStyle/>
          <a:p>
            <a:pPr fontAlgn="base"/>
            <a:r>
              <a:rPr lang="ru-RU" sz="1600">
                <a:latin typeface="Huawei Sans" panose="020C0503030203020204" pitchFamily="34" charset="0"/>
              </a:rPr>
              <a:t>[AC-wlan-radio-0/0] </a:t>
            </a:r>
            <a:r>
              <a:rPr lang="ru-RU" sz="1600" b="1">
                <a:latin typeface="Huawei Sans" panose="020C0503030203020204" pitchFamily="34" charset="0"/>
              </a:rPr>
              <a:t>coverage distance </a:t>
            </a:r>
            <a:r>
              <a:rPr lang="ru-RU" sz="1600" i="1">
                <a:latin typeface="Huawei Sans" panose="020C0503030203020204" pitchFamily="34" charset="0"/>
              </a:rPr>
              <a:t>distance</a:t>
            </a:r>
          </a:p>
        </p:txBody>
      </p:sp>
      <p:sp>
        <p:nvSpPr>
          <p:cNvPr id="10" name="矩形 9"/>
          <p:cNvSpPr/>
          <p:nvPr/>
        </p:nvSpPr>
        <p:spPr>
          <a:xfrm>
            <a:off x="551384" y="2863291"/>
            <a:ext cx="11089232" cy="338554"/>
          </a:xfrm>
          <a:prstGeom prst="rect">
            <a:avLst/>
          </a:prstGeom>
        </p:spPr>
        <p:txBody>
          <a:bodyPr wrap="square">
            <a:spAutoFit/>
          </a:bodyPr>
          <a:lstStyle/>
          <a:p>
            <a:pPr marL="342900" indent="-342900" fontAlgn="auto">
              <a:buFont typeface="+mj-lt"/>
              <a:buAutoNum type="arabicPeriod" startAt="5"/>
            </a:pPr>
            <a:r>
              <a:rPr lang="ru-RU" sz="1600">
                <a:latin typeface="Huawei Sans" panose="020C0503030203020204" pitchFamily="34" charset="0"/>
              </a:rPr>
              <a:t>Настройте дальность покрытия радиосети.</a:t>
            </a:r>
          </a:p>
        </p:txBody>
      </p:sp>
      <p:sp>
        <p:nvSpPr>
          <p:cNvPr id="22" name="五边形 21"/>
          <p:cNvSpPr/>
          <p:nvPr/>
        </p:nvSpPr>
        <p:spPr bwMode="auto">
          <a:xfrm>
            <a:off x="10145727" y="122424"/>
            <a:ext cx="900100" cy="284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Подключение AP</a:t>
            </a:r>
          </a:p>
        </p:txBody>
      </p:sp>
      <p:sp>
        <p:nvSpPr>
          <p:cNvPr id="23" name="燕尾形 22"/>
          <p:cNvSpPr/>
          <p:nvPr/>
        </p:nvSpPr>
        <p:spPr bwMode="auto">
          <a:xfrm>
            <a:off x="10961897" y="122424"/>
            <a:ext cx="1080000" cy="284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b="1">
                <a:solidFill>
                  <a:srgbClr val="FFFFFF"/>
                </a:solidFill>
                <a:latin typeface="Huawei Sans" panose="020C0503030203020204" pitchFamily="34" charset="0"/>
              </a:rPr>
              <a:t>Сервисы WLAN</a:t>
            </a:r>
          </a:p>
        </p:txBody>
      </p:sp>
      <p:sp>
        <p:nvSpPr>
          <p:cNvPr id="14" name="矩形 13"/>
          <p:cNvSpPr/>
          <p:nvPr/>
        </p:nvSpPr>
        <p:spPr>
          <a:xfrm>
            <a:off x="1031917" y="2152158"/>
            <a:ext cx="10608699" cy="400110"/>
          </a:xfrm>
          <a:prstGeom prst="rect">
            <a:avLst/>
          </a:prstGeom>
        </p:spPr>
        <p:txBody>
          <a:bodyPr wrap="square">
            <a:spAutoFit/>
          </a:bodyPr>
          <a:lstStyle/>
          <a:p>
            <a:pPr fontAlgn="auto">
              <a:lnSpc>
                <a:spcPts val="2400"/>
              </a:lnSpc>
            </a:pPr>
            <a:r>
              <a:rPr lang="ru-RU" sz="1600">
                <a:latin typeface="Huawei Sans" panose="020C0503030203020204" pitchFamily="34" charset="0"/>
              </a:rPr>
              <a:t>Настройте мощность передачи для всех точек доступа в группе AP или для определенного радиомодуля отдельной точки доступа.</a:t>
            </a:r>
          </a:p>
        </p:txBody>
      </p:sp>
      <p:sp>
        <p:nvSpPr>
          <p:cNvPr id="15" name="矩形 14"/>
          <p:cNvSpPr/>
          <p:nvPr/>
        </p:nvSpPr>
        <p:spPr>
          <a:xfrm>
            <a:off x="1031917" y="3644872"/>
            <a:ext cx="10608699" cy="400110"/>
          </a:xfrm>
          <a:prstGeom prst="rect">
            <a:avLst/>
          </a:prstGeom>
        </p:spPr>
        <p:txBody>
          <a:bodyPr wrap="square">
            <a:spAutoFit/>
          </a:bodyPr>
          <a:lstStyle/>
          <a:p>
            <a:pPr fontAlgn="auto">
              <a:lnSpc>
                <a:spcPts val="2400"/>
              </a:lnSpc>
            </a:pPr>
            <a:r>
              <a:rPr lang="ru-RU" sz="1600">
                <a:latin typeface="Huawei Sans" panose="020C0503030203020204" pitchFamily="34" charset="0"/>
              </a:rPr>
              <a:t>Настройте дальность покрытия для всех точек доступа в группе AP или для определенного радиомодуля отдельной точки доступа.</a:t>
            </a:r>
          </a:p>
        </p:txBody>
      </p:sp>
      <p:sp>
        <p:nvSpPr>
          <p:cNvPr id="16" name="矩形 15"/>
          <p:cNvSpPr/>
          <p:nvPr/>
        </p:nvSpPr>
        <p:spPr>
          <a:xfrm>
            <a:off x="1008063" y="4853781"/>
            <a:ext cx="10632553" cy="338554"/>
          </a:xfrm>
          <a:prstGeom prst="rect">
            <a:avLst/>
          </a:prstGeom>
          <a:solidFill>
            <a:srgbClr val="F4FBFE"/>
          </a:solidFill>
          <a:ln>
            <a:solidFill>
              <a:srgbClr val="99DFF9"/>
            </a:solidFill>
          </a:ln>
        </p:spPr>
        <p:txBody>
          <a:bodyPr wrap="square">
            <a:spAutoFit/>
          </a:bodyPr>
          <a:lstStyle/>
          <a:p>
            <a:pPr fontAlgn="base"/>
            <a:r>
              <a:rPr lang="ru-RU" sz="1600">
                <a:latin typeface="Huawei Sans" panose="020C0503030203020204" pitchFamily="34" charset="0"/>
              </a:rPr>
              <a:t>[AC-wlan-radio-0/0] </a:t>
            </a:r>
            <a:r>
              <a:rPr lang="ru-RU" sz="1600" b="1">
                <a:latin typeface="Huawei Sans" panose="020C0503030203020204" pitchFamily="34" charset="0"/>
              </a:rPr>
              <a:t>frequency { 2.4g | 5g }</a:t>
            </a:r>
          </a:p>
        </p:txBody>
      </p:sp>
      <p:sp>
        <p:nvSpPr>
          <p:cNvPr id="17" name="矩形 16"/>
          <p:cNvSpPr/>
          <p:nvPr/>
        </p:nvSpPr>
        <p:spPr>
          <a:xfrm>
            <a:off x="551384" y="4421634"/>
            <a:ext cx="11089232" cy="338554"/>
          </a:xfrm>
          <a:prstGeom prst="rect">
            <a:avLst/>
          </a:prstGeom>
        </p:spPr>
        <p:txBody>
          <a:bodyPr wrap="square">
            <a:spAutoFit/>
          </a:bodyPr>
          <a:lstStyle/>
          <a:p>
            <a:pPr marL="342900" indent="-342900" fontAlgn="auto">
              <a:buFont typeface="+mj-lt"/>
              <a:buAutoNum type="arabicPeriod" startAt="6"/>
            </a:pPr>
            <a:r>
              <a:rPr lang="ru-RU" sz="1600">
                <a:latin typeface="Huawei Sans" panose="020C0503030203020204" pitchFamily="34" charset="0"/>
              </a:rPr>
              <a:t>Настройте рабочий диапазон частот радиомодуля.</a:t>
            </a:r>
          </a:p>
        </p:txBody>
      </p:sp>
    </p:spTree>
    <p:extLst>
      <p:ext uri="{BB962C8B-B14F-4D97-AF65-F5344CB8AC3E}">
        <p14:creationId xmlns:p14="http://schemas.microsoft.com/office/powerpoint/2010/main" val="738778192"/>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594800" y="548729"/>
            <a:ext cx="10376376" cy="640800"/>
          </a:xfrm>
        </p:spPr>
        <p:txBody>
          <a:bodyPr/>
          <a:lstStyle/>
          <a:p>
            <a:r>
              <a:rPr lang="ru-RU" sz="3200" dirty="0"/>
              <a:t>Основные команды для конфигурирования WLAN: конфигурирование </a:t>
            </a:r>
            <a:r>
              <a:rPr lang="ru-RU" sz="3200" dirty="0" err="1"/>
              <a:t>радиомодулей</a:t>
            </a:r>
            <a:r>
              <a:rPr lang="ru-RU" sz="3200" dirty="0"/>
              <a:t> (3)</a:t>
            </a:r>
          </a:p>
        </p:txBody>
      </p:sp>
      <p:sp>
        <p:nvSpPr>
          <p:cNvPr id="4" name="矩形 3"/>
          <p:cNvSpPr/>
          <p:nvPr/>
        </p:nvSpPr>
        <p:spPr>
          <a:xfrm>
            <a:off x="1008063" y="1797459"/>
            <a:ext cx="10632553" cy="338554"/>
          </a:xfrm>
          <a:prstGeom prst="rect">
            <a:avLst/>
          </a:prstGeom>
          <a:solidFill>
            <a:srgbClr val="F4FBFE"/>
          </a:solidFill>
          <a:ln>
            <a:solidFill>
              <a:srgbClr val="99DFF9"/>
            </a:solidFill>
          </a:ln>
        </p:spPr>
        <p:txBody>
          <a:bodyPr wrap="square">
            <a:spAutoFit/>
          </a:bodyPr>
          <a:lstStyle/>
          <a:p>
            <a:pPr fontAlgn="base"/>
            <a:r>
              <a:rPr lang="ru-RU" sz="1600">
                <a:latin typeface="Huawei Sans" panose="020C0503030203020204" pitchFamily="34" charset="0"/>
              </a:rPr>
              <a:t>[AC-wlan-view] </a:t>
            </a:r>
            <a:r>
              <a:rPr lang="ru-RU" sz="1600" b="1">
                <a:latin typeface="Huawei Sans" panose="020C0503030203020204" pitchFamily="34" charset="0"/>
              </a:rPr>
              <a:t>radio-2g-profile name </a:t>
            </a:r>
            <a:r>
              <a:rPr lang="ru-RU" sz="1600" i="1">
                <a:latin typeface="Huawei Sans" panose="020C0503030203020204" pitchFamily="34" charset="0"/>
              </a:rPr>
              <a:t>profile-name</a:t>
            </a:r>
          </a:p>
        </p:txBody>
      </p:sp>
      <p:sp>
        <p:nvSpPr>
          <p:cNvPr id="5" name="矩形 4"/>
          <p:cNvSpPr/>
          <p:nvPr/>
        </p:nvSpPr>
        <p:spPr>
          <a:xfrm>
            <a:off x="551384" y="1365312"/>
            <a:ext cx="11089232" cy="338554"/>
          </a:xfrm>
          <a:prstGeom prst="rect">
            <a:avLst/>
          </a:prstGeom>
        </p:spPr>
        <p:txBody>
          <a:bodyPr wrap="square">
            <a:spAutoFit/>
          </a:bodyPr>
          <a:lstStyle/>
          <a:p>
            <a:pPr marL="342900" indent="-342900" fontAlgn="auto">
              <a:buFont typeface="+mj-lt"/>
              <a:buAutoNum type="arabicPeriod" startAt="7"/>
            </a:pPr>
            <a:r>
              <a:rPr lang="ru-RU" sz="1600">
                <a:latin typeface="Huawei Sans" panose="020C0503030203020204" pitchFamily="34" charset="0"/>
              </a:rPr>
              <a:t>Создайте профиль радиосвязи.</a:t>
            </a:r>
          </a:p>
        </p:txBody>
      </p:sp>
      <p:sp>
        <p:nvSpPr>
          <p:cNvPr id="22" name="五边形 21"/>
          <p:cNvSpPr/>
          <p:nvPr/>
        </p:nvSpPr>
        <p:spPr bwMode="auto">
          <a:xfrm>
            <a:off x="10145727" y="122424"/>
            <a:ext cx="900100" cy="284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Подключение AP</a:t>
            </a:r>
          </a:p>
        </p:txBody>
      </p:sp>
      <p:sp>
        <p:nvSpPr>
          <p:cNvPr id="23" name="燕尾形 22"/>
          <p:cNvSpPr/>
          <p:nvPr/>
        </p:nvSpPr>
        <p:spPr bwMode="auto">
          <a:xfrm>
            <a:off x="10961897" y="122424"/>
            <a:ext cx="1080000" cy="284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b="1">
                <a:solidFill>
                  <a:srgbClr val="FFFFFF"/>
                </a:solidFill>
                <a:latin typeface="Huawei Sans" panose="020C0503030203020204" pitchFamily="34" charset="0"/>
              </a:rPr>
              <a:t>Сервисы WLAN</a:t>
            </a:r>
          </a:p>
        </p:txBody>
      </p:sp>
      <p:sp>
        <p:nvSpPr>
          <p:cNvPr id="14" name="矩形 13"/>
          <p:cNvSpPr/>
          <p:nvPr/>
        </p:nvSpPr>
        <p:spPr>
          <a:xfrm>
            <a:off x="1031917" y="2152158"/>
            <a:ext cx="10608699" cy="400110"/>
          </a:xfrm>
          <a:prstGeom prst="rect">
            <a:avLst/>
          </a:prstGeom>
        </p:spPr>
        <p:txBody>
          <a:bodyPr wrap="square">
            <a:spAutoFit/>
          </a:bodyPr>
          <a:lstStyle/>
          <a:p>
            <a:pPr fontAlgn="auto">
              <a:lnSpc>
                <a:spcPts val="2400"/>
              </a:lnSpc>
            </a:pPr>
            <a:r>
              <a:rPr lang="ru-RU" sz="1600">
                <a:latin typeface="Huawei Sans" panose="020C0503030203020204" pitchFamily="34" charset="0"/>
              </a:rPr>
              <a:t>Создайте профиль радиосвязи 2G и перейдите в режим профиля радиосвязи 2G или перейдите в режим существующего профиля радиосвязи 2G.</a:t>
            </a:r>
          </a:p>
        </p:txBody>
      </p:sp>
      <p:sp>
        <p:nvSpPr>
          <p:cNvPr id="20" name="矩形 19"/>
          <p:cNvSpPr/>
          <p:nvPr/>
        </p:nvSpPr>
        <p:spPr>
          <a:xfrm>
            <a:off x="1008063" y="3291406"/>
            <a:ext cx="10632553" cy="584775"/>
          </a:xfrm>
          <a:prstGeom prst="rect">
            <a:avLst/>
          </a:prstGeom>
          <a:solidFill>
            <a:srgbClr val="F4FBFE"/>
          </a:solidFill>
          <a:ln>
            <a:solidFill>
              <a:srgbClr val="99DFF9"/>
            </a:solidFill>
          </a:ln>
        </p:spPr>
        <p:txBody>
          <a:bodyPr wrap="square">
            <a:spAutoFit/>
          </a:bodyPr>
          <a:lstStyle/>
          <a:p>
            <a:pPr fontAlgn="base"/>
            <a:r>
              <a:rPr lang="ru-RU" sz="1600">
                <a:latin typeface="Huawei Sans" panose="020C0503030203020204" pitchFamily="34" charset="0"/>
              </a:rPr>
              <a:t>[AC-wlan-view] </a:t>
            </a:r>
            <a:r>
              <a:rPr lang="ru-RU" sz="1600" b="1">
                <a:latin typeface="Huawei Sans" panose="020C0503030203020204" pitchFamily="34" charset="0"/>
              </a:rPr>
              <a:t>ap-group name </a:t>
            </a:r>
            <a:r>
              <a:rPr lang="ru-RU" sz="1600" i="1">
                <a:latin typeface="Huawei Sans" panose="020C0503030203020204" pitchFamily="34" charset="0"/>
              </a:rPr>
              <a:t>group-name</a:t>
            </a:r>
          </a:p>
          <a:p>
            <a:pPr fontAlgn="base"/>
            <a:r>
              <a:rPr lang="ru-RU" sz="1600">
                <a:latin typeface="Huawei Sans" panose="020C0503030203020204" pitchFamily="34" charset="0"/>
              </a:rPr>
              <a:t>[AC-wlan-ap-group-group-name] </a:t>
            </a:r>
            <a:r>
              <a:rPr lang="ru-RU" sz="1600" b="1">
                <a:latin typeface="Huawei Sans" panose="020C0503030203020204" pitchFamily="34" charset="0"/>
              </a:rPr>
              <a:t>radio-2g-profile </a:t>
            </a:r>
            <a:r>
              <a:rPr lang="ru-RU" sz="1600" i="1">
                <a:latin typeface="Huawei Sans" panose="020C0503030203020204" pitchFamily="34" charset="0"/>
              </a:rPr>
              <a:t>profile-name</a:t>
            </a:r>
            <a:r>
              <a:rPr lang="ru-RU" sz="1600" b="1">
                <a:latin typeface="Huawei Sans" panose="020C0503030203020204" pitchFamily="34" charset="0"/>
              </a:rPr>
              <a:t> radio </a:t>
            </a:r>
            <a:r>
              <a:rPr lang="ru-RU" sz="1600">
                <a:latin typeface="Huawei Sans" panose="020C0503030203020204" pitchFamily="34" charset="0"/>
              </a:rPr>
              <a:t>{ </a:t>
            </a:r>
            <a:r>
              <a:rPr lang="ru-RU" sz="1600" i="1">
                <a:latin typeface="Huawei Sans" panose="020C0503030203020204" pitchFamily="34" charset="0"/>
              </a:rPr>
              <a:t>radio-id</a:t>
            </a:r>
            <a:r>
              <a:rPr lang="ru-RU" sz="1600">
                <a:latin typeface="Huawei Sans" panose="020C0503030203020204" pitchFamily="34" charset="0"/>
              </a:rPr>
              <a:t> | </a:t>
            </a:r>
            <a:r>
              <a:rPr lang="ru-RU" sz="1600" b="1">
                <a:latin typeface="Huawei Sans" panose="020C0503030203020204" pitchFamily="34" charset="0"/>
              </a:rPr>
              <a:t>all </a:t>
            </a:r>
            <a:r>
              <a:rPr lang="ru-RU" sz="1600">
                <a:latin typeface="Huawei Sans" panose="020C0503030203020204" pitchFamily="34" charset="0"/>
              </a:rPr>
              <a:t>}</a:t>
            </a:r>
          </a:p>
        </p:txBody>
      </p:sp>
      <p:sp>
        <p:nvSpPr>
          <p:cNvPr id="21" name="矩形 20"/>
          <p:cNvSpPr/>
          <p:nvPr/>
        </p:nvSpPr>
        <p:spPr>
          <a:xfrm>
            <a:off x="551384" y="2859259"/>
            <a:ext cx="11089232" cy="338554"/>
          </a:xfrm>
          <a:prstGeom prst="rect">
            <a:avLst/>
          </a:prstGeom>
        </p:spPr>
        <p:txBody>
          <a:bodyPr wrap="square">
            <a:spAutoFit/>
          </a:bodyPr>
          <a:lstStyle/>
          <a:p>
            <a:pPr marL="342900" indent="-342900" fontAlgn="auto">
              <a:buFont typeface="+mj-lt"/>
              <a:buAutoNum type="arabicPeriod" startAt="8"/>
            </a:pPr>
            <a:r>
              <a:rPr lang="ru-RU" sz="1600">
                <a:latin typeface="Huawei Sans" panose="020C0503030203020204" pitchFamily="34" charset="0"/>
              </a:rPr>
              <a:t>Установите привязку для профиля радиосвязи.</a:t>
            </a:r>
          </a:p>
        </p:txBody>
      </p:sp>
      <p:sp>
        <p:nvSpPr>
          <p:cNvPr id="24" name="矩形 23"/>
          <p:cNvSpPr/>
          <p:nvPr/>
        </p:nvSpPr>
        <p:spPr>
          <a:xfrm>
            <a:off x="1031917" y="3888295"/>
            <a:ext cx="10608699" cy="400110"/>
          </a:xfrm>
          <a:prstGeom prst="rect">
            <a:avLst/>
          </a:prstGeom>
        </p:spPr>
        <p:txBody>
          <a:bodyPr wrap="square">
            <a:spAutoFit/>
          </a:bodyPr>
          <a:lstStyle/>
          <a:p>
            <a:pPr fontAlgn="auto">
              <a:lnSpc>
                <a:spcPts val="2400"/>
              </a:lnSpc>
            </a:pPr>
            <a:r>
              <a:rPr lang="ru-RU" sz="1600">
                <a:latin typeface="Huawei Sans" panose="020C0503030203020204" pitchFamily="34" charset="0"/>
              </a:rPr>
              <a:t>Установите привязку указанного профиля радиосвязи 2G к радиомодулю 2G в группе AP.</a:t>
            </a:r>
          </a:p>
        </p:txBody>
      </p:sp>
    </p:spTree>
    <p:extLst>
      <p:ext uri="{BB962C8B-B14F-4D97-AF65-F5344CB8AC3E}">
        <p14:creationId xmlns:p14="http://schemas.microsoft.com/office/powerpoint/2010/main" val="167893866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594800" y="510442"/>
            <a:ext cx="9831600" cy="640800"/>
          </a:xfrm>
        </p:spPr>
        <p:txBody>
          <a:bodyPr/>
          <a:lstStyle/>
          <a:p>
            <a:r>
              <a:rPr lang="ru-RU" sz="3200" dirty="0"/>
              <a:t>Основные команды для конфигурирования WLAN: конфигурирование VAP (1)</a:t>
            </a:r>
          </a:p>
        </p:txBody>
      </p:sp>
      <p:sp>
        <p:nvSpPr>
          <p:cNvPr id="4" name="矩形 3"/>
          <p:cNvSpPr/>
          <p:nvPr/>
        </p:nvSpPr>
        <p:spPr>
          <a:xfrm>
            <a:off x="1008063" y="1797459"/>
            <a:ext cx="10632553" cy="584775"/>
          </a:xfrm>
          <a:prstGeom prst="rect">
            <a:avLst/>
          </a:prstGeom>
          <a:solidFill>
            <a:srgbClr val="F4FBFE"/>
          </a:solidFill>
          <a:ln>
            <a:solidFill>
              <a:srgbClr val="99DFF9"/>
            </a:solidFill>
          </a:ln>
        </p:spPr>
        <p:txBody>
          <a:bodyPr wrap="square">
            <a:spAutoFit/>
          </a:bodyPr>
          <a:lstStyle/>
          <a:p>
            <a:pPr fontAlgn="base"/>
            <a:r>
              <a:rPr lang="ru-RU" sz="1600">
                <a:latin typeface="Huawei Sans" panose="020C0503030203020204" pitchFamily="34" charset="0"/>
              </a:rPr>
              <a:t>[AC-wlan-view] </a:t>
            </a:r>
            <a:r>
              <a:rPr lang="ru-RU" sz="1600" b="1">
                <a:latin typeface="Huawei Sans" panose="020C0503030203020204" pitchFamily="34" charset="0"/>
              </a:rPr>
              <a:t>vap-profile name </a:t>
            </a:r>
            <a:r>
              <a:rPr lang="ru-RU" sz="1600" i="1">
                <a:latin typeface="Huawei Sans" panose="020C0503030203020204" pitchFamily="34" charset="0"/>
              </a:rPr>
              <a:t>profile-name</a:t>
            </a:r>
          </a:p>
          <a:p>
            <a:pPr fontAlgn="base"/>
            <a:r>
              <a:rPr lang="ru-RU" sz="1600">
                <a:latin typeface="Huawei Sans" panose="020C0503030203020204" pitchFamily="34" charset="0"/>
              </a:rPr>
              <a:t>[AC-wlan-vap-prof-profile-name] </a:t>
            </a:r>
          </a:p>
        </p:txBody>
      </p:sp>
      <p:sp>
        <p:nvSpPr>
          <p:cNvPr id="5" name="矩形 4"/>
          <p:cNvSpPr/>
          <p:nvPr/>
        </p:nvSpPr>
        <p:spPr>
          <a:xfrm>
            <a:off x="551384" y="1365312"/>
            <a:ext cx="11089232" cy="338554"/>
          </a:xfrm>
          <a:prstGeom prst="rect">
            <a:avLst/>
          </a:prstGeom>
        </p:spPr>
        <p:txBody>
          <a:bodyPr wrap="square">
            <a:spAutoFit/>
          </a:bodyPr>
          <a:lstStyle/>
          <a:p>
            <a:pPr marL="342900" indent="-342900" fontAlgn="auto">
              <a:buFont typeface="+mj-lt"/>
              <a:buAutoNum type="arabicPeriod"/>
            </a:pPr>
            <a:r>
              <a:rPr lang="ru-RU" sz="1600">
                <a:latin typeface="Huawei Sans" panose="020C0503030203020204" pitchFamily="34" charset="0"/>
              </a:rPr>
              <a:t>Создайте профиль VAP.</a:t>
            </a:r>
          </a:p>
        </p:txBody>
      </p:sp>
      <p:sp>
        <p:nvSpPr>
          <p:cNvPr id="6" name="矩形 5"/>
          <p:cNvSpPr/>
          <p:nvPr/>
        </p:nvSpPr>
        <p:spPr>
          <a:xfrm>
            <a:off x="1031917" y="2394348"/>
            <a:ext cx="10608699" cy="400110"/>
          </a:xfrm>
          <a:prstGeom prst="rect">
            <a:avLst/>
          </a:prstGeom>
        </p:spPr>
        <p:txBody>
          <a:bodyPr wrap="square">
            <a:spAutoFit/>
          </a:bodyPr>
          <a:lstStyle/>
          <a:p>
            <a:pPr fontAlgn="auto">
              <a:lnSpc>
                <a:spcPts val="2400"/>
              </a:lnSpc>
            </a:pPr>
            <a:r>
              <a:rPr lang="ru-RU" sz="1600">
                <a:latin typeface="Huawei Sans" panose="020C0503030203020204" pitchFamily="34" charset="0"/>
              </a:rPr>
              <a:t>Создайте профиль VAP и перейдите в режим профиля VAP или перейдите в режим существующего профиля VAP.</a:t>
            </a:r>
          </a:p>
        </p:txBody>
      </p:sp>
      <p:sp>
        <p:nvSpPr>
          <p:cNvPr id="9" name="矩形 8"/>
          <p:cNvSpPr/>
          <p:nvPr/>
        </p:nvSpPr>
        <p:spPr>
          <a:xfrm>
            <a:off x="1008063" y="3474960"/>
            <a:ext cx="10632553" cy="338554"/>
          </a:xfrm>
          <a:prstGeom prst="rect">
            <a:avLst/>
          </a:prstGeom>
          <a:solidFill>
            <a:srgbClr val="F4FBFE"/>
          </a:solidFill>
          <a:ln>
            <a:solidFill>
              <a:srgbClr val="99DFF9"/>
            </a:solidFill>
          </a:ln>
        </p:spPr>
        <p:txBody>
          <a:bodyPr wrap="square">
            <a:spAutoFit/>
          </a:bodyPr>
          <a:lstStyle/>
          <a:p>
            <a:pPr fontAlgn="base"/>
            <a:r>
              <a:rPr lang="ru-RU" sz="1600">
                <a:latin typeface="Huawei Sans" panose="020C0503030203020204" pitchFamily="34" charset="0"/>
              </a:rPr>
              <a:t>[AC-wlan-vap-prof-profile-name] </a:t>
            </a:r>
            <a:r>
              <a:rPr lang="ru-RU" sz="1600" b="1">
                <a:latin typeface="Huawei Sans" panose="020C0503030203020204" pitchFamily="34" charset="0"/>
              </a:rPr>
              <a:t>forward-mode</a:t>
            </a:r>
            <a:r>
              <a:rPr lang="ru-RU" sz="1600">
                <a:latin typeface="Huawei Sans" panose="020C0503030203020204" pitchFamily="34" charset="0"/>
              </a:rPr>
              <a:t> { </a:t>
            </a:r>
            <a:r>
              <a:rPr lang="ru-RU" sz="1600" b="1">
                <a:latin typeface="Huawei Sans" panose="020C0503030203020204" pitchFamily="34" charset="0"/>
              </a:rPr>
              <a:t>direct-forward</a:t>
            </a:r>
            <a:r>
              <a:rPr lang="ru-RU" sz="1600">
                <a:latin typeface="Huawei Sans" panose="020C0503030203020204" pitchFamily="34" charset="0"/>
              </a:rPr>
              <a:t> |</a:t>
            </a:r>
            <a:r>
              <a:rPr lang="ru-RU" sz="1600" b="1">
                <a:latin typeface="Huawei Sans" panose="020C0503030203020204" pitchFamily="34" charset="0"/>
              </a:rPr>
              <a:t> tunnel</a:t>
            </a:r>
            <a:r>
              <a:rPr lang="ru-RU" sz="1600">
                <a:latin typeface="Huawei Sans" panose="020C0503030203020204" pitchFamily="34" charset="0"/>
              </a:rPr>
              <a:t> }</a:t>
            </a:r>
          </a:p>
        </p:txBody>
      </p:sp>
      <p:sp>
        <p:nvSpPr>
          <p:cNvPr id="10" name="矩形 9"/>
          <p:cNvSpPr/>
          <p:nvPr/>
        </p:nvSpPr>
        <p:spPr>
          <a:xfrm>
            <a:off x="551384" y="3042813"/>
            <a:ext cx="11089232" cy="338554"/>
          </a:xfrm>
          <a:prstGeom prst="rect">
            <a:avLst/>
          </a:prstGeom>
        </p:spPr>
        <p:txBody>
          <a:bodyPr wrap="square">
            <a:spAutoFit/>
          </a:bodyPr>
          <a:lstStyle/>
          <a:p>
            <a:pPr marL="342900" indent="-342900" fontAlgn="auto">
              <a:buFont typeface="+mj-lt"/>
              <a:buAutoNum type="arabicPeriod" startAt="2"/>
            </a:pPr>
            <a:r>
              <a:rPr lang="ru-RU" sz="1600">
                <a:latin typeface="Huawei Sans" panose="020C0503030203020204" pitchFamily="34" charset="0"/>
              </a:rPr>
              <a:t>Сконфигурируйте режим передачи данных.</a:t>
            </a:r>
          </a:p>
        </p:txBody>
      </p:sp>
      <p:sp>
        <p:nvSpPr>
          <p:cNvPr id="11" name="矩形 10"/>
          <p:cNvSpPr/>
          <p:nvPr/>
        </p:nvSpPr>
        <p:spPr>
          <a:xfrm>
            <a:off x="1031917" y="3826971"/>
            <a:ext cx="10608699" cy="400110"/>
          </a:xfrm>
          <a:prstGeom prst="rect">
            <a:avLst/>
          </a:prstGeom>
        </p:spPr>
        <p:txBody>
          <a:bodyPr wrap="square">
            <a:spAutoFit/>
          </a:bodyPr>
          <a:lstStyle/>
          <a:p>
            <a:pPr fontAlgn="auto">
              <a:lnSpc>
                <a:spcPts val="2400"/>
              </a:lnSpc>
            </a:pPr>
            <a:r>
              <a:rPr lang="ru-RU" sz="1600">
                <a:latin typeface="Huawei Sans" panose="020C0503030203020204" pitchFamily="34" charset="0"/>
              </a:rPr>
              <a:t>Настройте режим прямой или туннельной передачи данных в профиле VAP.</a:t>
            </a:r>
          </a:p>
        </p:txBody>
      </p:sp>
      <p:sp>
        <p:nvSpPr>
          <p:cNvPr id="16" name="矩形 15"/>
          <p:cNvSpPr/>
          <p:nvPr/>
        </p:nvSpPr>
        <p:spPr>
          <a:xfrm>
            <a:off x="1008063" y="4762846"/>
            <a:ext cx="10632553" cy="338554"/>
          </a:xfrm>
          <a:prstGeom prst="rect">
            <a:avLst/>
          </a:prstGeom>
          <a:solidFill>
            <a:srgbClr val="F4FBFE"/>
          </a:solidFill>
          <a:ln>
            <a:solidFill>
              <a:srgbClr val="99DFF9"/>
            </a:solidFill>
          </a:ln>
        </p:spPr>
        <p:txBody>
          <a:bodyPr wrap="square">
            <a:spAutoFit/>
          </a:bodyPr>
          <a:lstStyle/>
          <a:p>
            <a:pPr fontAlgn="base"/>
            <a:r>
              <a:rPr lang="ru-RU" sz="1600">
                <a:latin typeface="Huawei Sans" panose="020C0503030203020204" pitchFamily="34" charset="0"/>
              </a:rPr>
              <a:t>[AC-wlan-vap-prof-profile-name] </a:t>
            </a:r>
            <a:r>
              <a:rPr lang="ru-RU" sz="1600" b="1">
                <a:latin typeface="Huawei Sans" panose="020C0503030203020204" pitchFamily="34" charset="0"/>
              </a:rPr>
              <a:t>service-vlan </a:t>
            </a:r>
            <a:r>
              <a:rPr lang="ru-RU" sz="1600">
                <a:latin typeface="Huawei Sans" panose="020C0503030203020204" pitchFamily="34" charset="0"/>
              </a:rPr>
              <a:t>{ </a:t>
            </a:r>
            <a:r>
              <a:rPr lang="ru-RU" sz="1600" b="1">
                <a:latin typeface="Huawei Sans" panose="020C0503030203020204" pitchFamily="34" charset="0"/>
              </a:rPr>
              <a:t>vlan-id </a:t>
            </a:r>
            <a:r>
              <a:rPr lang="ru-RU" sz="1600" i="1">
                <a:latin typeface="Huawei Sans" panose="020C0503030203020204" pitchFamily="34" charset="0"/>
              </a:rPr>
              <a:t>vlan-id</a:t>
            </a:r>
            <a:r>
              <a:rPr lang="ru-RU" sz="1600">
                <a:latin typeface="Huawei Sans" panose="020C0503030203020204" pitchFamily="34" charset="0"/>
              </a:rPr>
              <a:t> |</a:t>
            </a:r>
            <a:r>
              <a:rPr lang="ru-RU" sz="1600" b="1">
                <a:latin typeface="Huawei Sans" panose="020C0503030203020204" pitchFamily="34" charset="0"/>
              </a:rPr>
              <a:t> vlan-pool </a:t>
            </a:r>
            <a:r>
              <a:rPr lang="ru-RU" sz="1600" i="1">
                <a:latin typeface="Huawei Sans" panose="020C0503030203020204" pitchFamily="34" charset="0"/>
              </a:rPr>
              <a:t>pool-name</a:t>
            </a:r>
            <a:r>
              <a:rPr lang="ru-RU" sz="1600">
                <a:latin typeface="Huawei Sans" panose="020C0503030203020204" pitchFamily="34" charset="0"/>
              </a:rPr>
              <a:t> }</a:t>
            </a:r>
          </a:p>
        </p:txBody>
      </p:sp>
      <p:sp>
        <p:nvSpPr>
          <p:cNvPr id="17" name="矩形 16"/>
          <p:cNvSpPr/>
          <p:nvPr/>
        </p:nvSpPr>
        <p:spPr>
          <a:xfrm>
            <a:off x="551384" y="4330699"/>
            <a:ext cx="11089232" cy="338554"/>
          </a:xfrm>
          <a:prstGeom prst="rect">
            <a:avLst/>
          </a:prstGeom>
        </p:spPr>
        <p:txBody>
          <a:bodyPr wrap="square">
            <a:spAutoFit/>
          </a:bodyPr>
          <a:lstStyle/>
          <a:p>
            <a:pPr marL="342900" indent="-342900" fontAlgn="auto">
              <a:buFont typeface="+mj-lt"/>
              <a:buAutoNum type="arabicPeriod" startAt="3"/>
            </a:pPr>
            <a:r>
              <a:rPr lang="ru-RU" sz="1600">
                <a:latin typeface="Huawei Sans" panose="020C0503030203020204" pitchFamily="34" charset="0"/>
              </a:rPr>
              <a:t>Сконфигурируйте сервисные VLAN.</a:t>
            </a:r>
          </a:p>
        </p:txBody>
      </p:sp>
      <p:sp>
        <p:nvSpPr>
          <p:cNvPr id="18" name="矩形 17"/>
          <p:cNvSpPr/>
          <p:nvPr/>
        </p:nvSpPr>
        <p:spPr>
          <a:xfrm>
            <a:off x="1031917" y="5114279"/>
            <a:ext cx="10608699" cy="373757"/>
          </a:xfrm>
          <a:prstGeom prst="rect">
            <a:avLst/>
          </a:prstGeom>
        </p:spPr>
        <p:txBody>
          <a:bodyPr wrap="square">
            <a:spAutoFit/>
          </a:bodyPr>
          <a:lstStyle/>
          <a:p>
            <a:pPr fontAlgn="auto">
              <a:lnSpc>
                <a:spcPts val="2400"/>
              </a:lnSpc>
            </a:pPr>
            <a:r>
              <a:rPr lang="ru-RU" sz="1600">
                <a:latin typeface="Huawei Sans" panose="020C0503030203020204" pitchFamily="34" charset="0"/>
              </a:rPr>
              <a:t>Настройте сервисные VLAN, сконфигурированные для VAP.</a:t>
            </a:r>
          </a:p>
        </p:txBody>
      </p:sp>
      <p:sp>
        <p:nvSpPr>
          <p:cNvPr id="22" name="五边形 21"/>
          <p:cNvSpPr/>
          <p:nvPr/>
        </p:nvSpPr>
        <p:spPr bwMode="auto">
          <a:xfrm>
            <a:off x="10145727" y="122424"/>
            <a:ext cx="900100" cy="284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Подключение AP</a:t>
            </a:r>
          </a:p>
        </p:txBody>
      </p:sp>
      <p:sp>
        <p:nvSpPr>
          <p:cNvPr id="23" name="燕尾形 22"/>
          <p:cNvSpPr/>
          <p:nvPr/>
        </p:nvSpPr>
        <p:spPr bwMode="auto">
          <a:xfrm>
            <a:off x="10961897" y="122424"/>
            <a:ext cx="1080000" cy="284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b="1">
                <a:solidFill>
                  <a:srgbClr val="FFFFFF"/>
                </a:solidFill>
                <a:latin typeface="Huawei Sans" panose="020C0503030203020204" pitchFamily="34" charset="0"/>
              </a:rPr>
              <a:t>Сервисы WLAN</a:t>
            </a:r>
          </a:p>
        </p:txBody>
      </p:sp>
    </p:spTree>
    <p:extLst>
      <p:ext uri="{BB962C8B-B14F-4D97-AF65-F5344CB8AC3E}">
        <p14:creationId xmlns:p14="http://schemas.microsoft.com/office/powerpoint/2010/main" val="1863070157"/>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594800" y="554755"/>
            <a:ext cx="9831600" cy="640800"/>
          </a:xfrm>
        </p:spPr>
        <p:txBody>
          <a:bodyPr/>
          <a:lstStyle/>
          <a:p>
            <a:r>
              <a:rPr lang="ru-RU" sz="3200" dirty="0"/>
              <a:t>Основные команды для конфигурирования WLAN: конфигурирование VAP (2)</a:t>
            </a:r>
          </a:p>
        </p:txBody>
      </p:sp>
      <p:sp>
        <p:nvSpPr>
          <p:cNvPr id="4" name="矩形 3"/>
          <p:cNvSpPr/>
          <p:nvPr/>
        </p:nvSpPr>
        <p:spPr>
          <a:xfrm>
            <a:off x="1008063" y="1797459"/>
            <a:ext cx="10632553" cy="584775"/>
          </a:xfrm>
          <a:prstGeom prst="rect">
            <a:avLst/>
          </a:prstGeom>
          <a:solidFill>
            <a:srgbClr val="F4FBFE"/>
          </a:solidFill>
          <a:ln>
            <a:solidFill>
              <a:srgbClr val="99DFF9"/>
            </a:solidFill>
          </a:ln>
        </p:spPr>
        <p:txBody>
          <a:bodyPr wrap="square">
            <a:spAutoFit/>
          </a:bodyPr>
          <a:lstStyle/>
          <a:p>
            <a:pPr fontAlgn="base"/>
            <a:r>
              <a:rPr lang="ru-RU" sz="1600">
                <a:latin typeface="Huawei Sans" panose="020C0503030203020204" pitchFamily="34" charset="0"/>
              </a:rPr>
              <a:t>[AC-wlan-view] </a:t>
            </a:r>
            <a:r>
              <a:rPr lang="ru-RU" sz="1600" b="1">
                <a:latin typeface="Huawei Sans" panose="020C0503030203020204" pitchFamily="34" charset="0"/>
              </a:rPr>
              <a:t>security-profile name </a:t>
            </a:r>
            <a:r>
              <a:rPr lang="ru-RU" sz="1600" i="1">
                <a:latin typeface="Huawei Sans" panose="020C0503030203020204" pitchFamily="34" charset="0"/>
              </a:rPr>
              <a:t>profile-name</a:t>
            </a:r>
          </a:p>
          <a:p>
            <a:pPr fontAlgn="base"/>
            <a:r>
              <a:rPr lang="ru-RU" sz="1600">
                <a:latin typeface="Huawei Sans" panose="020C0503030203020204" pitchFamily="34" charset="0"/>
              </a:rPr>
              <a:t>[AC-wlan-sec-prof-profile-name]</a:t>
            </a:r>
          </a:p>
        </p:txBody>
      </p:sp>
      <p:sp>
        <p:nvSpPr>
          <p:cNvPr id="5" name="矩形 4"/>
          <p:cNvSpPr/>
          <p:nvPr/>
        </p:nvSpPr>
        <p:spPr>
          <a:xfrm>
            <a:off x="551384" y="1365312"/>
            <a:ext cx="11089232" cy="338554"/>
          </a:xfrm>
          <a:prstGeom prst="rect">
            <a:avLst/>
          </a:prstGeom>
        </p:spPr>
        <p:txBody>
          <a:bodyPr wrap="square">
            <a:spAutoFit/>
          </a:bodyPr>
          <a:lstStyle/>
          <a:p>
            <a:pPr marL="342900" indent="-342900" fontAlgn="auto">
              <a:buFont typeface="+mj-lt"/>
              <a:buAutoNum type="arabicPeriod" startAt="4"/>
            </a:pPr>
            <a:r>
              <a:rPr lang="ru-RU" sz="1600">
                <a:latin typeface="Huawei Sans" panose="020C0503030203020204" pitchFamily="34" charset="0"/>
              </a:rPr>
              <a:t>Сконфигурируйте профиль безопасности.</a:t>
            </a:r>
          </a:p>
        </p:txBody>
      </p:sp>
      <p:sp>
        <p:nvSpPr>
          <p:cNvPr id="6" name="矩形 5"/>
          <p:cNvSpPr/>
          <p:nvPr/>
        </p:nvSpPr>
        <p:spPr>
          <a:xfrm>
            <a:off x="1031917" y="2394348"/>
            <a:ext cx="10608699" cy="707886"/>
          </a:xfrm>
          <a:prstGeom prst="rect">
            <a:avLst/>
          </a:prstGeom>
        </p:spPr>
        <p:txBody>
          <a:bodyPr wrap="square">
            <a:spAutoFit/>
          </a:bodyPr>
          <a:lstStyle/>
          <a:p>
            <a:pPr fontAlgn="auto">
              <a:lnSpc>
                <a:spcPts val="2400"/>
              </a:lnSpc>
            </a:pPr>
            <a:r>
              <a:rPr lang="ru-RU" sz="1600">
                <a:latin typeface="Huawei Sans" panose="020C0503030203020204" pitchFamily="34" charset="0"/>
              </a:rPr>
              <a:t>Создайте профиль безопасности и перейдите в режим профиля безопасности.</a:t>
            </a:r>
          </a:p>
          <a:p>
            <a:pPr fontAlgn="auto">
              <a:lnSpc>
                <a:spcPts val="2400"/>
              </a:lnSpc>
            </a:pPr>
            <a:r>
              <a:rPr lang="ru-RU" sz="1600">
                <a:latin typeface="Huawei Sans" panose="020C0503030203020204" pitchFamily="34" charset="0"/>
              </a:rPr>
              <a:t>По умолчанию система предоставляет профили безопасности </a:t>
            </a:r>
            <a:r>
              <a:rPr lang="ru-RU" sz="1600" b="1">
                <a:solidFill>
                  <a:srgbClr val="EC7061"/>
                </a:solidFill>
                <a:latin typeface="Huawei Sans" panose="020C0503030203020204" pitchFamily="34" charset="0"/>
              </a:rPr>
              <a:t>default, default-wds</a:t>
            </a:r>
            <a:r>
              <a:rPr lang="ru-RU" sz="1600">
                <a:latin typeface="Huawei Sans" panose="020C0503030203020204" pitchFamily="34" charset="0"/>
              </a:rPr>
              <a:t> и </a:t>
            </a:r>
            <a:r>
              <a:rPr lang="ru-RU" sz="1600" b="1">
                <a:solidFill>
                  <a:srgbClr val="EC7061"/>
                </a:solidFill>
                <a:latin typeface="Huawei Sans" panose="020C0503030203020204" pitchFamily="34" charset="0"/>
              </a:rPr>
              <a:t>default-mesh</a:t>
            </a:r>
            <a:r>
              <a:rPr lang="ru-RU" sz="1600">
                <a:latin typeface="Huawei Sans" panose="020C0503030203020204" pitchFamily="34" charset="0"/>
              </a:rPr>
              <a:t>.</a:t>
            </a:r>
          </a:p>
        </p:txBody>
      </p:sp>
      <p:sp>
        <p:nvSpPr>
          <p:cNvPr id="14" name="矩形 13"/>
          <p:cNvSpPr/>
          <p:nvPr/>
        </p:nvSpPr>
        <p:spPr>
          <a:xfrm>
            <a:off x="1008063" y="3170965"/>
            <a:ext cx="10632553" cy="584775"/>
          </a:xfrm>
          <a:prstGeom prst="rect">
            <a:avLst/>
          </a:prstGeom>
          <a:solidFill>
            <a:srgbClr val="F4FBFE"/>
          </a:solidFill>
          <a:ln>
            <a:solidFill>
              <a:srgbClr val="99DFF9"/>
            </a:solidFill>
          </a:ln>
        </p:spPr>
        <p:txBody>
          <a:bodyPr wrap="square">
            <a:spAutoFit/>
          </a:bodyPr>
          <a:lstStyle/>
          <a:p>
            <a:pPr fontAlgn="base"/>
            <a:r>
              <a:rPr lang="ru-RU" sz="1600">
                <a:latin typeface="Huawei Sans" panose="020C0503030203020204" pitchFamily="34" charset="0"/>
              </a:rPr>
              <a:t>[AC-wlan-view] </a:t>
            </a:r>
            <a:r>
              <a:rPr lang="ru-RU" sz="1600" b="1">
                <a:latin typeface="Huawei Sans" panose="020C0503030203020204" pitchFamily="34" charset="0"/>
              </a:rPr>
              <a:t>vap-profile name </a:t>
            </a:r>
            <a:r>
              <a:rPr lang="ru-RU" sz="1600" i="1">
                <a:latin typeface="Huawei Sans" panose="020C0503030203020204" pitchFamily="34" charset="0"/>
              </a:rPr>
              <a:t>profile-name</a:t>
            </a:r>
            <a:r>
              <a:rPr lang="ru-RU" sz="1600">
                <a:latin typeface="Huawei Sans" panose="020C0503030203020204" pitchFamily="34" charset="0"/>
              </a:rPr>
              <a:t> </a:t>
            </a:r>
          </a:p>
          <a:p>
            <a:pPr fontAlgn="base"/>
            <a:r>
              <a:rPr lang="ru-RU" sz="1600">
                <a:latin typeface="Huawei Sans" panose="020C0503030203020204" pitchFamily="34" charset="0"/>
              </a:rPr>
              <a:t>[AC-wlan-vap-prof-profile-name] </a:t>
            </a:r>
            <a:r>
              <a:rPr lang="ru-RU" sz="1600" b="1">
                <a:latin typeface="Huawei Sans" panose="020C0503030203020204" pitchFamily="34" charset="0"/>
              </a:rPr>
              <a:t>security-profile</a:t>
            </a:r>
            <a:r>
              <a:rPr lang="ru-RU" sz="1600">
                <a:latin typeface="Huawei Sans" panose="020C0503030203020204" pitchFamily="34" charset="0"/>
              </a:rPr>
              <a:t> </a:t>
            </a:r>
            <a:r>
              <a:rPr lang="ru-RU" sz="1600" i="1">
                <a:latin typeface="Huawei Sans" panose="020C0503030203020204" pitchFamily="34" charset="0"/>
              </a:rPr>
              <a:t>profile-name</a:t>
            </a:r>
          </a:p>
        </p:txBody>
      </p:sp>
      <p:sp>
        <p:nvSpPr>
          <p:cNvPr id="15" name="矩形 14"/>
          <p:cNvSpPr/>
          <p:nvPr/>
        </p:nvSpPr>
        <p:spPr>
          <a:xfrm>
            <a:off x="1031917" y="3767854"/>
            <a:ext cx="10608699" cy="400110"/>
          </a:xfrm>
          <a:prstGeom prst="rect">
            <a:avLst/>
          </a:prstGeom>
        </p:spPr>
        <p:txBody>
          <a:bodyPr wrap="square">
            <a:spAutoFit/>
          </a:bodyPr>
          <a:lstStyle/>
          <a:p>
            <a:pPr fontAlgn="auto">
              <a:lnSpc>
                <a:spcPts val="2400"/>
              </a:lnSpc>
            </a:pPr>
            <a:r>
              <a:rPr lang="ru-RU" sz="1600">
                <a:latin typeface="Huawei Sans" panose="020C0503030203020204" pitchFamily="34" charset="0"/>
              </a:rPr>
              <a:t>Установите привязку профиля безопасности к профилю VAP.</a:t>
            </a:r>
          </a:p>
        </p:txBody>
      </p:sp>
      <p:sp>
        <p:nvSpPr>
          <p:cNvPr id="11" name="五边形 10"/>
          <p:cNvSpPr/>
          <p:nvPr/>
        </p:nvSpPr>
        <p:spPr bwMode="auto">
          <a:xfrm>
            <a:off x="10145727" y="122424"/>
            <a:ext cx="900100" cy="284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Подключение AP</a:t>
            </a:r>
          </a:p>
        </p:txBody>
      </p:sp>
      <p:sp>
        <p:nvSpPr>
          <p:cNvPr id="12" name="燕尾形 11"/>
          <p:cNvSpPr/>
          <p:nvPr/>
        </p:nvSpPr>
        <p:spPr bwMode="auto">
          <a:xfrm>
            <a:off x="10961897" y="122424"/>
            <a:ext cx="1080000" cy="284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b="1">
                <a:solidFill>
                  <a:srgbClr val="FFFFFF"/>
                </a:solidFill>
                <a:latin typeface="Huawei Sans" panose="020C0503030203020204" pitchFamily="34" charset="0"/>
              </a:rPr>
              <a:t>Сервисы WLAN</a:t>
            </a:r>
          </a:p>
        </p:txBody>
      </p:sp>
    </p:spTree>
    <p:extLst>
      <p:ext uri="{BB962C8B-B14F-4D97-AF65-F5344CB8AC3E}">
        <p14:creationId xmlns:p14="http://schemas.microsoft.com/office/powerpoint/2010/main" val="330980844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594800" y="517921"/>
            <a:ext cx="9831600" cy="640800"/>
          </a:xfrm>
        </p:spPr>
        <p:txBody>
          <a:bodyPr/>
          <a:lstStyle/>
          <a:p>
            <a:r>
              <a:rPr lang="ru-RU" sz="3200" dirty="0"/>
              <a:t>Основные команды для конфигурирования WLAN: конфигурирование VAP (3)</a:t>
            </a:r>
          </a:p>
        </p:txBody>
      </p:sp>
      <p:sp>
        <p:nvSpPr>
          <p:cNvPr id="4" name="矩形 3"/>
          <p:cNvSpPr/>
          <p:nvPr/>
        </p:nvSpPr>
        <p:spPr>
          <a:xfrm>
            <a:off x="1008063" y="1797459"/>
            <a:ext cx="10632553" cy="584775"/>
          </a:xfrm>
          <a:prstGeom prst="rect">
            <a:avLst/>
          </a:prstGeom>
          <a:solidFill>
            <a:srgbClr val="F4FBFE"/>
          </a:solidFill>
          <a:ln>
            <a:solidFill>
              <a:srgbClr val="99DFF9"/>
            </a:solidFill>
          </a:ln>
        </p:spPr>
        <p:txBody>
          <a:bodyPr wrap="square">
            <a:spAutoFit/>
          </a:bodyPr>
          <a:lstStyle/>
          <a:p>
            <a:pPr fontAlgn="base"/>
            <a:r>
              <a:rPr lang="ru-RU" sz="1600">
                <a:latin typeface="Huawei Sans" panose="020C0503030203020204" pitchFamily="34" charset="0"/>
              </a:rPr>
              <a:t>[AC-wlan-view] </a:t>
            </a:r>
            <a:r>
              <a:rPr lang="ru-RU" sz="1600" b="1">
                <a:latin typeface="Huawei Sans" panose="020C0503030203020204" pitchFamily="34" charset="0"/>
              </a:rPr>
              <a:t>ssid-profile name </a:t>
            </a:r>
            <a:r>
              <a:rPr lang="ru-RU" sz="1600" i="1">
                <a:latin typeface="Huawei Sans" panose="020C0503030203020204" pitchFamily="34" charset="0"/>
              </a:rPr>
              <a:t>profile-name</a:t>
            </a:r>
          </a:p>
          <a:p>
            <a:pPr fontAlgn="base"/>
            <a:r>
              <a:rPr lang="ru-RU" sz="1600">
                <a:latin typeface="Huawei Sans" panose="020C0503030203020204" pitchFamily="34" charset="0"/>
              </a:rPr>
              <a:t>[AC-wlan-ssid-prof-profile-name]</a:t>
            </a:r>
          </a:p>
        </p:txBody>
      </p:sp>
      <p:sp>
        <p:nvSpPr>
          <p:cNvPr id="5" name="矩形 4"/>
          <p:cNvSpPr/>
          <p:nvPr/>
        </p:nvSpPr>
        <p:spPr>
          <a:xfrm>
            <a:off x="551384" y="1365312"/>
            <a:ext cx="11089232" cy="338554"/>
          </a:xfrm>
          <a:prstGeom prst="rect">
            <a:avLst/>
          </a:prstGeom>
        </p:spPr>
        <p:txBody>
          <a:bodyPr wrap="square">
            <a:spAutoFit/>
          </a:bodyPr>
          <a:lstStyle/>
          <a:p>
            <a:pPr marL="342900" indent="-342900" fontAlgn="auto">
              <a:buFont typeface="+mj-lt"/>
              <a:buAutoNum type="arabicPeriod" startAt="5"/>
            </a:pPr>
            <a:r>
              <a:rPr lang="ru-RU" sz="1600">
                <a:latin typeface="Huawei Sans" panose="020C0503030203020204" pitchFamily="34" charset="0"/>
              </a:rPr>
              <a:t>Сконфигурируйте профиль SSID.</a:t>
            </a:r>
          </a:p>
        </p:txBody>
      </p:sp>
      <p:sp>
        <p:nvSpPr>
          <p:cNvPr id="6" name="矩形 5"/>
          <p:cNvSpPr/>
          <p:nvPr/>
        </p:nvSpPr>
        <p:spPr>
          <a:xfrm>
            <a:off x="1031917" y="2394348"/>
            <a:ext cx="10608699" cy="707886"/>
          </a:xfrm>
          <a:prstGeom prst="rect">
            <a:avLst/>
          </a:prstGeom>
        </p:spPr>
        <p:txBody>
          <a:bodyPr wrap="square">
            <a:spAutoFit/>
          </a:bodyPr>
          <a:lstStyle/>
          <a:p>
            <a:pPr fontAlgn="auto">
              <a:lnSpc>
                <a:spcPts val="2400"/>
              </a:lnSpc>
            </a:pPr>
            <a:r>
              <a:rPr lang="ru-RU" sz="1600">
                <a:latin typeface="Huawei Sans" panose="020C0503030203020204" pitchFamily="34" charset="0"/>
              </a:rPr>
              <a:t>Создайте профиль SSID и перейдите в режим профиля SSID или перейдите в режим существующего профиля SSID.</a:t>
            </a:r>
          </a:p>
          <a:p>
            <a:pPr fontAlgn="auto">
              <a:lnSpc>
                <a:spcPts val="2400"/>
              </a:lnSpc>
            </a:pPr>
            <a:r>
              <a:rPr lang="ru-RU" sz="1600">
                <a:latin typeface="Huawei Sans" panose="020C0503030203020204" pitchFamily="34" charset="0"/>
              </a:rPr>
              <a:t>По умолчанию система предоставляет профиль SSID с именем </a:t>
            </a:r>
            <a:r>
              <a:rPr lang="ru-RU" sz="1600" b="1">
                <a:solidFill>
                  <a:srgbClr val="EC7061"/>
                </a:solidFill>
                <a:latin typeface="Huawei Sans" panose="020C0503030203020204" pitchFamily="34" charset="0"/>
              </a:rPr>
              <a:t>default</a:t>
            </a:r>
            <a:r>
              <a:rPr lang="ru-RU" sz="1600">
                <a:latin typeface="Huawei Sans" panose="020C0503030203020204" pitchFamily="34" charset="0"/>
              </a:rPr>
              <a:t>.</a:t>
            </a:r>
          </a:p>
        </p:txBody>
      </p:sp>
      <p:sp>
        <p:nvSpPr>
          <p:cNvPr id="14" name="矩形 13"/>
          <p:cNvSpPr/>
          <p:nvPr/>
        </p:nvSpPr>
        <p:spPr>
          <a:xfrm>
            <a:off x="1008063" y="3441557"/>
            <a:ext cx="10632553" cy="338554"/>
          </a:xfrm>
          <a:prstGeom prst="rect">
            <a:avLst/>
          </a:prstGeom>
          <a:solidFill>
            <a:srgbClr val="F4FBFE"/>
          </a:solidFill>
          <a:ln>
            <a:solidFill>
              <a:srgbClr val="99DFF9"/>
            </a:solidFill>
          </a:ln>
        </p:spPr>
        <p:txBody>
          <a:bodyPr wrap="square">
            <a:spAutoFit/>
          </a:bodyPr>
          <a:lstStyle/>
          <a:p>
            <a:pPr fontAlgn="base"/>
            <a:r>
              <a:rPr lang="ru-RU" sz="1600">
                <a:latin typeface="Huawei Sans" panose="020C0503030203020204" pitchFamily="34" charset="0"/>
              </a:rPr>
              <a:t>[AC-wlan-ssid-prof-profile-name] </a:t>
            </a:r>
            <a:r>
              <a:rPr lang="ru-RU" sz="1600" b="1">
                <a:latin typeface="Huawei Sans" panose="020C0503030203020204" pitchFamily="34" charset="0"/>
              </a:rPr>
              <a:t>ssid </a:t>
            </a:r>
            <a:r>
              <a:rPr lang="ru-RU" sz="1600" i="1">
                <a:latin typeface="Huawei Sans" panose="020C0503030203020204" pitchFamily="34" charset="0"/>
              </a:rPr>
              <a:t>ssid</a:t>
            </a:r>
          </a:p>
        </p:txBody>
      </p:sp>
      <p:sp>
        <p:nvSpPr>
          <p:cNvPr id="15" name="矩形 14"/>
          <p:cNvSpPr/>
          <p:nvPr/>
        </p:nvSpPr>
        <p:spPr>
          <a:xfrm>
            <a:off x="1031917" y="3793745"/>
            <a:ext cx="10608699" cy="707886"/>
          </a:xfrm>
          <a:prstGeom prst="rect">
            <a:avLst/>
          </a:prstGeom>
        </p:spPr>
        <p:txBody>
          <a:bodyPr wrap="square">
            <a:spAutoFit/>
          </a:bodyPr>
          <a:lstStyle/>
          <a:p>
            <a:pPr fontAlgn="auto">
              <a:lnSpc>
                <a:spcPts val="2400"/>
              </a:lnSpc>
            </a:pPr>
            <a:r>
              <a:rPr lang="ru-RU" sz="1600">
                <a:latin typeface="Huawei Sans" panose="020C0503030203020204" pitchFamily="34" charset="0"/>
              </a:rPr>
              <a:t>Сконфигурируйте SSID для профиля SSID.</a:t>
            </a:r>
          </a:p>
          <a:p>
            <a:pPr fontAlgn="auto">
              <a:lnSpc>
                <a:spcPts val="2400"/>
              </a:lnSpc>
            </a:pPr>
            <a:r>
              <a:rPr lang="ru-RU" sz="1600">
                <a:latin typeface="Huawei Sans" panose="020C0503030203020204" pitchFamily="34" charset="0"/>
              </a:rPr>
              <a:t>По умолчанию для профиля SSID сконфигурирован SSID </a:t>
            </a:r>
            <a:r>
              <a:rPr lang="ru-RU" sz="1600" b="1">
                <a:solidFill>
                  <a:srgbClr val="EC7061"/>
                </a:solidFill>
                <a:latin typeface="Huawei Sans" panose="020C0503030203020204" pitchFamily="34" charset="0"/>
              </a:rPr>
              <a:t>HUAWEI-WLAN</a:t>
            </a:r>
            <a:r>
              <a:rPr lang="ru-RU" sz="1600">
                <a:latin typeface="Huawei Sans" panose="020C0503030203020204" pitchFamily="34" charset="0"/>
              </a:rPr>
              <a:t>.</a:t>
            </a:r>
          </a:p>
        </p:txBody>
      </p:sp>
      <p:sp>
        <p:nvSpPr>
          <p:cNvPr id="8" name="矩形 7"/>
          <p:cNvSpPr/>
          <p:nvPr/>
        </p:nvSpPr>
        <p:spPr>
          <a:xfrm>
            <a:off x="1008063" y="4613534"/>
            <a:ext cx="10632553" cy="584775"/>
          </a:xfrm>
          <a:prstGeom prst="rect">
            <a:avLst/>
          </a:prstGeom>
          <a:solidFill>
            <a:srgbClr val="F4FBFE"/>
          </a:solidFill>
          <a:ln>
            <a:solidFill>
              <a:srgbClr val="99DFF9"/>
            </a:solidFill>
          </a:ln>
        </p:spPr>
        <p:txBody>
          <a:bodyPr wrap="square">
            <a:spAutoFit/>
          </a:bodyPr>
          <a:lstStyle/>
          <a:p>
            <a:pPr fontAlgn="base"/>
            <a:r>
              <a:rPr lang="ru-RU" sz="1600">
                <a:latin typeface="Huawei Sans" panose="020C0503030203020204" pitchFamily="34" charset="0"/>
              </a:rPr>
              <a:t>[AC-wlan-view] </a:t>
            </a:r>
            <a:r>
              <a:rPr lang="ru-RU" sz="1600" b="1">
                <a:latin typeface="Huawei Sans" panose="020C0503030203020204" pitchFamily="34" charset="0"/>
              </a:rPr>
              <a:t>vap-profile name </a:t>
            </a:r>
            <a:r>
              <a:rPr lang="ru-RU" sz="1600" i="1">
                <a:latin typeface="Huawei Sans" panose="020C0503030203020204" pitchFamily="34" charset="0"/>
              </a:rPr>
              <a:t>profile-name</a:t>
            </a:r>
            <a:r>
              <a:rPr lang="ru-RU" sz="1600">
                <a:latin typeface="Huawei Sans" panose="020C0503030203020204" pitchFamily="34" charset="0"/>
              </a:rPr>
              <a:t> </a:t>
            </a:r>
          </a:p>
          <a:p>
            <a:pPr fontAlgn="base"/>
            <a:r>
              <a:rPr lang="ru-RU" sz="1600">
                <a:latin typeface="Huawei Sans" panose="020C0503030203020204" pitchFamily="34" charset="0"/>
              </a:rPr>
              <a:t>[AC-wlan-vap-prof-profile-name] </a:t>
            </a:r>
            <a:r>
              <a:rPr lang="ru-RU" sz="1600" b="1">
                <a:latin typeface="Huawei Sans" panose="020C0503030203020204" pitchFamily="34" charset="0"/>
              </a:rPr>
              <a:t>ssid-profile </a:t>
            </a:r>
            <a:r>
              <a:rPr lang="ru-RU" sz="1600" i="1">
                <a:latin typeface="Huawei Sans" panose="020C0503030203020204" pitchFamily="34" charset="0"/>
              </a:rPr>
              <a:t>profile-name</a:t>
            </a:r>
          </a:p>
        </p:txBody>
      </p:sp>
      <p:sp>
        <p:nvSpPr>
          <p:cNvPr id="9" name="矩形 8"/>
          <p:cNvSpPr/>
          <p:nvPr/>
        </p:nvSpPr>
        <p:spPr>
          <a:xfrm>
            <a:off x="1031917" y="5210423"/>
            <a:ext cx="10608699" cy="400110"/>
          </a:xfrm>
          <a:prstGeom prst="rect">
            <a:avLst/>
          </a:prstGeom>
        </p:spPr>
        <p:txBody>
          <a:bodyPr wrap="square">
            <a:spAutoFit/>
          </a:bodyPr>
          <a:lstStyle/>
          <a:p>
            <a:pPr fontAlgn="auto">
              <a:lnSpc>
                <a:spcPts val="2400"/>
              </a:lnSpc>
            </a:pPr>
            <a:r>
              <a:rPr lang="ru-RU" sz="1600">
                <a:latin typeface="Huawei Sans" panose="020C0503030203020204" pitchFamily="34" charset="0"/>
              </a:rPr>
              <a:t>Установите привязку профиля SSID к профилю VAP.</a:t>
            </a:r>
          </a:p>
        </p:txBody>
      </p:sp>
      <p:sp>
        <p:nvSpPr>
          <p:cNvPr id="13" name="五边形 12"/>
          <p:cNvSpPr/>
          <p:nvPr/>
        </p:nvSpPr>
        <p:spPr bwMode="auto">
          <a:xfrm>
            <a:off x="10145727" y="122424"/>
            <a:ext cx="900100" cy="284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Подключение AP</a:t>
            </a:r>
          </a:p>
        </p:txBody>
      </p:sp>
      <p:sp>
        <p:nvSpPr>
          <p:cNvPr id="16" name="燕尾形 15"/>
          <p:cNvSpPr/>
          <p:nvPr/>
        </p:nvSpPr>
        <p:spPr bwMode="auto">
          <a:xfrm>
            <a:off x="10961897" y="122424"/>
            <a:ext cx="1080000" cy="284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b="1">
                <a:solidFill>
                  <a:srgbClr val="FFFFFF"/>
                </a:solidFill>
                <a:latin typeface="Huawei Sans" panose="020C0503030203020204" pitchFamily="34" charset="0"/>
              </a:rPr>
              <a:t>Сервисы WLAN</a:t>
            </a:r>
          </a:p>
        </p:txBody>
      </p:sp>
    </p:spTree>
    <p:extLst>
      <p:ext uri="{BB962C8B-B14F-4D97-AF65-F5344CB8AC3E}">
        <p14:creationId xmlns:p14="http://schemas.microsoft.com/office/powerpoint/2010/main" val="200386665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594800" y="519683"/>
            <a:ext cx="9831600" cy="640800"/>
          </a:xfrm>
        </p:spPr>
        <p:txBody>
          <a:bodyPr/>
          <a:lstStyle/>
          <a:p>
            <a:r>
              <a:rPr lang="ru-RU" sz="3200" dirty="0"/>
              <a:t>Основные команды для конфигурирования WLAN: конфигурирование VAP (4)</a:t>
            </a:r>
          </a:p>
        </p:txBody>
      </p:sp>
      <p:sp>
        <p:nvSpPr>
          <p:cNvPr id="4" name="矩形 3"/>
          <p:cNvSpPr/>
          <p:nvPr/>
        </p:nvSpPr>
        <p:spPr>
          <a:xfrm>
            <a:off x="1008063" y="1797459"/>
            <a:ext cx="10632553" cy="830997"/>
          </a:xfrm>
          <a:prstGeom prst="rect">
            <a:avLst/>
          </a:prstGeom>
          <a:solidFill>
            <a:srgbClr val="F4FBFE"/>
          </a:solidFill>
          <a:ln>
            <a:solidFill>
              <a:srgbClr val="99DFF9"/>
            </a:solidFill>
          </a:ln>
        </p:spPr>
        <p:txBody>
          <a:bodyPr wrap="square" rIns="252000">
            <a:spAutoFit/>
          </a:bodyPr>
          <a:lstStyle/>
          <a:p>
            <a:pPr fontAlgn="base"/>
            <a:r>
              <a:rPr lang="ru-RU" sz="1600">
                <a:latin typeface="Huawei Sans" panose="020C0503030203020204" pitchFamily="34" charset="0"/>
              </a:rPr>
              <a:t>[AC-wlan-view] </a:t>
            </a:r>
            <a:r>
              <a:rPr lang="ru-RU" sz="1600" b="1">
                <a:latin typeface="Huawei Sans" panose="020C0503030203020204" pitchFamily="34" charset="0"/>
              </a:rPr>
              <a:t>ap-group name </a:t>
            </a:r>
            <a:r>
              <a:rPr lang="ru-RU" sz="1600" i="1">
                <a:latin typeface="Huawei Sans" panose="020C0503030203020204" pitchFamily="34" charset="0"/>
              </a:rPr>
              <a:t>group-name</a:t>
            </a:r>
          </a:p>
          <a:p>
            <a:pPr fontAlgn="base"/>
            <a:r>
              <a:rPr lang="ru-RU" sz="1600">
                <a:latin typeface="Huawei Sans" panose="020C0503030203020204" pitchFamily="34" charset="0"/>
              </a:rPr>
              <a:t>[AC-wlan-ap-group-group-name] </a:t>
            </a:r>
            <a:r>
              <a:rPr lang="ru-RU" sz="1600" b="1">
                <a:latin typeface="Huawei Sans" panose="020C0503030203020204" pitchFamily="34" charset="0"/>
              </a:rPr>
              <a:t>vap-profile</a:t>
            </a:r>
            <a:r>
              <a:rPr lang="ru-RU" sz="1600">
                <a:latin typeface="Huawei Sans" panose="020C0503030203020204" pitchFamily="34" charset="0"/>
              </a:rPr>
              <a:t> </a:t>
            </a:r>
            <a:r>
              <a:rPr lang="ru-RU" sz="1600" i="1">
                <a:latin typeface="Huawei Sans" panose="020C0503030203020204" pitchFamily="34" charset="0"/>
              </a:rPr>
              <a:t>profile-name</a:t>
            </a:r>
            <a:r>
              <a:rPr lang="ru-RU" sz="1600">
                <a:latin typeface="Huawei Sans" panose="020C0503030203020204" pitchFamily="34" charset="0"/>
              </a:rPr>
              <a:t> </a:t>
            </a:r>
            <a:r>
              <a:rPr lang="ru-RU" sz="1600" b="1">
                <a:latin typeface="Huawei Sans" panose="020C0503030203020204" pitchFamily="34" charset="0"/>
              </a:rPr>
              <a:t>wlan</a:t>
            </a:r>
            <a:r>
              <a:rPr lang="ru-RU" sz="1600">
                <a:latin typeface="Huawei Sans" panose="020C0503030203020204" pitchFamily="34" charset="0"/>
              </a:rPr>
              <a:t> </a:t>
            </a:r>
            <a:r>
              <a:rPr lang="ru-RU" sz="1600" i="1">
                <a:latin typeface="Huawei Sans" panose="020C0503030203020204" pitchFamily="34" charset="0"/>
              </a:rPr>
              <a:t>wlan-id</a:t>
            </a:r>
            <a:r>
              <a:rPr lang="ru-RU" sz="1600">
                <a:latin typeface="Huawei Sans" panose="020C0503030203020204" pitchFamily="34" charset="0"/>
              </a:rPr>
              <a:t> </a:t>
            </a:r>
            <a:r>
              <a:rPr lang="ru-RU" sz="1600" b="1">
                <a:latin typeface="Huawei Sans" panose="020C0503030203020204" pitchFamily="34" charset="0"/>
              </a:rPr>
              <a:t>radio</a:t>
            </a:r>
            <a:r>
              <a:rPr lang="ru-RU" sz="1600">
                <a:latin typeface="Huawei Sans" panose="020C0503030203020204" pitchFamily="34" charset="0"/>
              </a:rPr>
              <a:t> { </a:t>
            </a:r>
            <a:r>
              <a:rPr lang="ru-RU" sz="1600" i="1">
                <a:latin typeface="Huawei Sans" panose="020C0503030203020204" pitchFamily="34" charset="0"/>
              </a:rPr>
              <a:t>radio-id</a:t>
            </a:r>
            <a:r>
              <a:rPr lang="ru-RU" sz="1600">
                <a:latin typeface="Huawei Sans" panose="020C0503030203020204" pitchFamily="34" charset="0"/>
              </a:rPr>
              <a:t> | </a:t>
            </a:r>
            <a:r>
              <a:rPr lang="ru-RU" sz="1600" b="1">
                <a:latin typeface="Huawei Sans" panose="020C0503030203020204" pitchFamily="34" charset="0"/>
              </a:rPr>
              <a:t>all</a:t>
            </a:r>
            <a:r>
              <a:rPr lang="ru-RU" sz="1600">
                <a:latin typeface="Huawei Sans" panose="020C0503030203020204" pitchFamily="34" charset="0"/>
              </a:rPr>
              <a:t> } [ </a:t>
            </a:r>
            <a:r>
              <a:rPr lang="ru-RU" sz="1600" b="1">
                <a:latin typeface="Huawei Sans" panose="020C0503030203020204" pitchFamily="34" charset="0"/>
              </a:rPr>
              <a:t>service-vlan</a:t>
            </a:r>
            <a:r>
              <a:rPr lang="ru-RU" sz="1600">
                <a:latin typeface="Huawei Sans" panose="020C0503030203020204" pitchFamily="34" charset="0"/>
              </a:rPr>
              <a:t> {</a:t>
            </a:r>
            <a:r>
              <a:rPr lang="ru-RU" sz="1600" b="1">
                <a:latin typeface="Huawei Sans" panose="020C0503030203020204" pitchFamily="34" charset="0"/>
              </a:rPr>
              <a:t> vlan-id</a:t>
            </a:r>
            <a:r>
              <a:rPr lang="ru-RU" sz="1600">
                <a:latin typeface="Huawei Sans" panose="020C0503030203020204" pitchFamily="34" charset="0"/>
              </a:rPr>
              <a:t> </a:t>
            </a:r>
            <a:r>
              <a:rPr lang="ru-RU" sz="1600" i="1">
                <a:latin typeface="Huawei Sans" panose="020C0503030203020204" pitchFamily="34" charset="0"/>
              </a:rPr>
              <a:t>vlan-id</a:t>
            </a:r>
            <a:r>
              <a:rPr lang="ru-RU" sz="1600">
                <a:latin typeface="Huawei Sans" panose="020C0503030203020204" pitchFamily="34" charset="0"/>
              </a:rPr>
              <a:t> | </a:t>
            </a:r>
            <a:r>
              <a:rPr lang="ru-RU" sz="1600" b="1">
                <a:latin typeface="Huawei Sans" panose="020C0503030203020204" pitchFamily="34" charset="0"/>
              </a:rPr>
              <a:t>vlan-pool</a:t>
            </a:r>
            <a:r>
              <a:rPr lang="ru-RU" sz="1600">
                <a:latin typeface="Huawei Sans" panose="020C0503030203020204" pitchFamily="34" charset="0"/>
              </a:rPr>
              <a:t> </a:t>
            </a:r>
            <a:r>
              <a:rPr lang="ru-RU" sz="1600" i="1">
                <a:latin typeface="Huawei Sans" panose="020C0503030203020204" pitchFamily="34" charset="0"/>
              </a:rPr>
              <a:t>pool-name</a:t>
            </a:r>
            <a:r>
              <a:rPr lang="ru-RU" sz="1600">
                <a:latin typeface="Huawei Sans" panose="020C0503030203020204" pitchFamily="34" charset="0"/>
              </a:rPr>
              <a:t> } ]</a:t>
            </a:r>
          </a:p>
        </p:txBody>
      </p:sp>
      <p:sp>
        <p:nvSpPr>
          <p:cNvPr id="5" name="矩形 4"/>
          <p:cNvSpPr/>
          <p:nvPr/>
        </p:nvSpPr>
        <p:spPr>
          <a:xfrm>
            <a:off x="551384" y="1365312"/>
            <a:ext cx="11089232" cy="338554"/>
          </a:xfrm>
          <a:prstGeom prst="rect">
            <a:avLst/>
          </a:prstGeom>
        </p:spPr>
        <p:txBody>
          <a:bodyPr wrap="square">
            <a:spAutoFit/>
          </a:bodyPr>
          <a:lstStyle/>
          <a:p>
            <a:pPr marL="342900" indent="-342900" fontAlgn="auto">
              <a:buFont typeface="+mj-lt"/>
              <a:buAutoNum type="arabicPeriod" startAt="6"/>
            </a:pPr>
            <a:r>
              <a:rPr lang="ru-RU" sz="1600">
                <a:latin typeface="Huawei Sans" panose="020C0503030203020204" pitchFamily="34" charset="0"/>
              </a:rPr>
              <a:t>Установите привязку для профиля VAP.</a:t>
            </a:r>
          </a:p>
        </p:txBody>
      </p:sp>
      <p:sp>
        <p:nvSpPr>
          <p:cNvPr id="6" name="矩形 5"/>
          <p:cNvSpPr/>
          <p:nvPr/>
        </p:nvSpPr>
        <p:spPr>
          <a:xfrm>
            <a:off x="1031917" y="2639049"/>
            <a:ext cx="10608699" cy="400110"/>
          </a:xfrm>
          <a:prstGeom prst="rect">
            <a:avLst/>
          </a:prstGeom>
        </p:spPr>
        <p:txBody>
          <a:bodyPr wrap="square">
            <a:spAutoFit/>
          </a:bodyPr>
          <a:lstStyle/>
          <a:p>
            <a:pPr fontAlgn="auto">
              <a:lnSpc>
                <a:spcPts val="2400"/>
              </a:lnSpc>
            </a:pPr>
            <a:r>
              <a:rPr lang="ru-RU" sz="1600">
                <a:latin typeface="Huawei Sans" panose="020C0503030203020204" pitchFamily="34" charset="0"/>
              </a:rPr>
              <a:t>Установите привязку профиля VAP к радиомодулям в группе AP.</a:t>
            </a:r>
          </a:p>
        </p:txBody>
      </p:sp>
      <p:sp>
        <p:nvSpPr>
          <p:cNvPr id="12" name="矩形 11"/>
          <p:cNvSpPr/>
          <p:nvPr/>
        </p:nvSpPr>
        <p:spPr>
          <a:xfrm>
            <a:off x="1008063" y="3610434"/>
            <a:ext cx="10632553" cy="584775"/>
          </a:xfrm>
          <a:prstGeom prst="rect">
            <a:avLst/>
          </a:prstGeom>
          <a:solidFill>
            <a:srgbClr val="F4FBFE"/>
          </a:solidFill>
          <a:ln>
            <a:solidFill>
              <a:srgbClr val="99DFF9"/>
            </a:solidFill>
          </a:ln>
        </p:spPr>
        <p:txBody>
          <a:bodyPr wrap="square" rIns="1008000">
            <a:spAutoFit/>
          </a:bodyPr>
          <a:lstStyle/>
          <a:p>
            <a:pPr fontAlgn="base"/>
            <a:r>
              <a:rPr lang="ru-RU" sz="1600">
                <a:latin typeface="Huawei Sans" panose="020C0503030203020204" pitchFamily="34" charset="0"/>
              </a:rPr>
              <a:t>[AC] </a:t>
            </a:r>
            <a:r>
              <a:rPr lang="ru-RU" sz="1600" b="1">
                <a:latin typeface="Huawei Sans" panose="020C0503030203020204" pitchFamily="34" charset="0"/>
              </a:rPr>
              <a:t>display vap </a:t>
            </a:r>
            <a:r>
              <a:rPr lang="ru-RU" sz="1600">
                <a:latin typeface="Huawei Sans" panose="020C0503030203020204" pitchFamily="34" charset="0"/>
              </a:rPr>
              <a:t>{</a:t>
            </a:r>
            <a:r>
              <a:rPr lang="ru-RU" sz="1600" b="1">
                <a:latin typeface="Huawei Sans" panose="020C0503030203020204" pitchFamily="34" charset="0"/>
              </a:rPr>
              <a:t> ap-group </a:t>
            </a:r>
            <a:r>
              <a:rPr lang="ru-RU" sz="1600" i="1">
                <a:latin typeface="Huawei Sans" panose="020C0503030203020204" pitchFamily="34" charset="0"/>
              </a:rPr>
              <a:t>ap-group-name</a:t>
            </a:r>
            <a:r>
              <a:rPr lang="ru-RU" sz="1600">
                <a:latin typeface="Huawei Sans" panose="020C0503030203020204" pitchFamily="34" charset="0"/>
              </a:rPr>
              <a:t> | { </a:t>
            </a:r>
            <a:r>
              <a:rPr lang="ru-RU" sz="1600" b="1">
                <a:latin typeface="Huawei Sans" panose="020C0503030203020204" pitchFamily="34" charset="0"/>
              </a:rPr>
              <a:t>ap-name </a:t>
            </a:r>
            <a:r>
              <a:rPr lang="ru-RU" sz="1600" i="1">
                <a:latin typeface="Huawei Sans" panose="020C0503030203020204" pitchFamily="34" charset="0"/>
              </a:rPr>
              <a:t>ap-name</a:t>
            </a:r>
            <a:r>
              <a:rPr lang="ru-RU" sz="1600">
                <a:latin typeface="Huawei Sans" panose="020C0503030203020204" pitchFamily="34" charset="0"/>
              </a:rPr>
              <a:t> | </a:t>
            </a:r>
            <a:r>
              <a:rPr lang="ru-RU" sz="1600" b="1">
                <a:latin typeface="Huawei Sans" panose="020C0503030203020204" pitchFamily="34" charset="0"/>
              </a:rPr>
              <a:t>ap-id </a:t>
            </a:r>
            <a:r>
              <a:rPr lang="ru-RU" sz="1600" i="1">
                <a:latin typeface="Huawei Sans" panose="020C0503030203020204" pitchFamily="34" charset="0"/>
              </a:rPr>
              <a:t>ap-id</a:t>
            </a:r>
            <a:r>
              <a:rPr lang="ru-RU" sz="1600">
                <a:latin typeface="Huawei Sans" panose="020C0503030203020204" pitchFamily="34" charset="0"/>
              </a:rPr>
              <a:t> } [ </a:t>
            </a:r>
            <a:r>
              <a:rPr lang="ru-RU" sz="1600" b="1">
                <a:latin typeface="Huawei Sans" panose="020C0503030203020204" pitchFamily="34" charset="0"/>
              </a:rPr>
              <a:t>radio </a:t>
            </a:r>
            <a:r>
              <a:rPr lang="ru-RU" sz="1600" i="1">
                <a:latin typeface="Huawei Sans" panose="020C0503030203020204" pitchFamily="34" charset="0"/>
              </a:rPr>
              <a:t>radio-id</a:t>
            </a:r>
            <a:r>
              <a:rPr lang="ru-RU" sz="1600">
                <a:latin typeface="Huawei Sans" panose="020C0503030203020204" pitchFamily="34" charset="0"/>
              </a:rPr>
              <a:t> ] } [</a:t>
            </a:r>
            <a:r>
              <a:rPr lang="ru-RU" sz="1600" b="1">
                <a:latin typeface="Huawei Sans" panose="020C0503030203020204" pitchFamily="34" charset="0"/>
              </a:rPr>
              <a:t> ssid </a:t>
            </a:r>
            <a:r>
              <a:rPr lang="ru-RU" sz="1600" i="1">
                <a:latin typeface="Huawei Sans" panose="020C0503030203020204" pitchFamily="34" charset="0"/>
              </a:rPr>
              <a:t>ssid</a:t>
            </a:r>
            <a:r>
              <a:rPr lang="ru-RU" sz="1600">
                <a:latin typeface="Huawei Sans" panose="020C0503030203020204" pitchFamily="34" charset="0"/>
              </a:rPr>
              <a:t> ]</a:t>
            </a:r>
          </a:p>
        </p:txBody>
      </p:sp>
      <p:sp>
        <p:nvSpPr>
          <p:cNvPr id="13" name="矩形 12"/>
          <p:cNvSpPr/>
          <p:nvPr/>
        </p:nvSpPr>
        <p:spPr>
          <a:xfrm>
            <a:off x="551384" y="3178287"/>
            <a:ext cx="11089232" cy="338554"/>
          </a:xfrm>
          <a:prstGeom prst="rect">
            <a:avLst/>
          </a:prstGeom>
        </p:spPr>
        <p:txBody>
          <a:bodyPr wrap="square">
            <a:spAutoFit/>
          </a:bodyPr>
          <a:lstStyle/>
          <a:p>
            <a:pPr marL="342900" indent="-342900" fontAlgn="auto">
              <a:buFont typeface="+mj-lt"/>
              <a:buAutoNum type="arabicPeriod" startAt="7"/>
            </a:pPr>
            <a:r>
              <a:rPr lang="ru-RU" sz="1600">
                <a:latin typeface="Huawei Sans" panose="020C0503030203020204" pitchFamily="34" charset="0"/>
              </a:rPr>
              <a:t>Проверьте информацию о VAP.</a:t>
            </a:r>
          </a:p>
        </p:txBody>
      </p:sp>
      <p:sp>
        <p:nvSpPr>
          <p:cNvPr id="16" name="矩形 15"/>
          <p:cNvSpPr/>
          <p:nvPr/>
        </p:nvSpPr>
        <p:spPr>
          <a:xfrm>
            <a:off x="1031917" y="4670961"/>
            <a:ext cx="10608699" cy="400110"/>
          </a:xfrm>
          <a:prstGeom prst="rect">
            <a:avLst/>
          </a:prstGeom>
        </p:spPr>
        <p:txBody>
          <a:bodyPr wrap="square">
            <a:spAutoFit/>
          </a:bodyPr>
          <a:lstStyle/>
          <a:p>
            <a:pPr fontAlgn="auto">
              <a:lnSpc>
                <a:spcPts val="2400"/>
              </a:lnSpc>
            </a:pPr>
            <a:r>
              <a:rPr lang="ru-RU" sz="1600">
                <a:latin typeface="Huawei Sans" panose="020C0503030203020204" pitchFamily="34" charset="0"/>
              </a:rPr>
              <a:t>Выведите на экран информацию о сервисных VAP.</a:t>
            </a:r>
          </a:p>
        </p:txBody>
      </p:sp>
      <p:sp>
        <p:nvSpPr>
          <p:cNvPr id="17" name="矩形 16"/>
          <p:cNvSpPr/>
          <p:nvPr/>
        </p:nvSpPr>
        <p:spPr>
          <a:xfrm>
            <a:off x="1008063" y="4324252"/>
            <a:ext cx="10632553" cy="338554"/>
          </a:xfrm>
          <a:prstGeom prst="rect">
            <a:avLst/>
          </a:prstGeom>
          <a:solidFill>
            <a:srgbClr val="F4FBFE"/>
          </a:solidFill>
          <a:ln>
            <a:solidFill>
              <a:srgbClr val="99DFF9"/>
            </a:solidFill>
          </a:ln>
        </p:spPr>
        <p:txBody>
          <a:bodyPr wrap="square">
            <a:spAutoFit/>
          </a:bodyPr>
          <a:lstStyle/>
          <a:p>
            <a:pPr fontAlgn="base"/>
            <a:r>
              <a:rPr lang="ru-RU" sz="1600">
                <a:latin typeface="Huawei Sans" panose="020C0503030203020204" pitchFamily="34" charset="0"/>
              </a:rPr>
              <a:t>[AC] </a:t>
            </a:r>
            <a:r>
              <a:rPr lang="ru-RU" sz="1600" b="1">
                <a:latin typeface="Huawei Sans" panose="020C0503030203020204" pitchFamily="34" charset="0"/>
              </a:rPr>
              <a:t>display vap </a:t>
            </a:r>
            <a:r>
              <a:rPr lang="ru-RU" sz="1600">
                <a:latin typeface="Huawei Sans" panose="020C0503030203020204" pitchFamily="34" charset="0"/>
              </a:rPr>
              <a:t>{ </a:t>
            </a:r>
            <a:r>
              <a:rPr lang="ru-RU" sz="1600" b="1">
                <a:latin typeface="Huawei Sans" panose="020C0503030203020204" pitchFamily="34" charset="0"/>
              </a:rPr>
              <a:t>all </a:t>
            </a:r>
            <a:r>
              <a:rPr lang="ru-RU" sz="1600">
                <a:latin typeface="Huawei Sans" panose="020C0503030203020204" pitchFamily="34" charset="0"/>
              </a:rPr>
              <a:t>|</a:t>
            </a:r>
            <a:r>
              <a:rPr lang="ru-RU" sz="1600" b="1">
                <a:latin typeface="Huawei Sans" panose="020C0503030203020204" pitchFamily="34" charset="0"/>
              </a:rPr>
              <a:t> ssid </a:t>
            </a:r>
            <a:r>
              <a:rPr lang="ru-RU" sz="1600" i="1">
                <a:latin typeface="Huawei Sans" panose="020C0503030203020204" pitchFamily="34" charset="0"/>
              </a:rPr>
              <a:t>ssid</a:t>
            </a:r>
            <a:r>
              <a:rPr lang="ru-RU" sz="1600">
                <a:latin typeface="Huawei Sans" panose="020C0503030203020204" pitchFamily="34" charset="0"/>
              </a:rPr>
              <a:t> }</a:t>
            </a:r>
          </a:p>
        </p:txBody>
      </p:sp>
      <p:sp>
        <p:nvSpPr>
          <p:cNvPr id="10" name="五边形 9"/>
          <p:cNvSpPr/>
          <p:nvPr/>
        </p:nvSpPr>
        <p:spPr bwMode="auto">
          <a:xfrm>
            <a:off x="10145727" y="122424"/>
            <a:ext cx="900100" cy="284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Подключение AP</a:t>
            </a:r>
          </a:p>
        </p:txBody>
      </p:sp>
      <p:sp>
        <p:nvSpPr>
          <p:cNvPr id="11" name="燕尾形 10"/>
          <p:cNvSpPr/>
          <p:nvPr/>
        </p:nvSpPr>
        <p:spPr bwMode="auto">
          <a:xfrm>
            <a:off x="10961897" y="122424"/>
            <a:ext cx="1080000" cy="284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b="1">
                <a:solidFill>
                  <a:srgbClr val="FFFFFF"/>
                </a:solidFill>
                <a:latin typeface="Huawei Sans" panose="020C0503030203020204" pitchFamily="34" charset="0"/>
              </a:rPr>
              <a:t>Сервисы WLAN</a:t>
            </a:r>
          </a:p>
        </p:txBody>
      </p:sp>
    </p:spTree>
    <p:extLst>
      <p:ext uri="{BB962C8B-B14F-4D97-AF65-F5344CB8AC3E}">
        <p14:creationId xmlns:p14="http://schemas.microsoft.com/office/powerpoint/2010/main" val="322545460"/>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800" y="424611"/>
            <a:ext cx="9831600" cy="640800"/>
          </a:xfrm>
        </p:spPr>
        <p:txBody>
          <a:bodyPr/>
          <a:lstStyle/>
          <a:p>
            <a:r>
              <a:rPr lang="ru-RU" dirty="0"/>
              <a:t>Пример настройки туннельной передачи уровня 2 в режиме «</a:t>
            </a:r>
            <a:r>
              <a:rPr lang="ru-RU" dirty="0" err="1"/>
              <a:t>Off-Path</a:t>
            </a:r>
            <a:r>
              <a:rPr lang="ru-RU" dirty="0"/>
              <a:t>»</a:t>
            </a:r>
          </a:p>
        </p:txBody>
      </p:sp>
      <p:graphicFrame>
        <p:nvGraphicFramePr>
          <p:cNvPr id="59" name="表格 58"/>
          <p:cNvGraphicFramePr>
            <a:graphicFrameLocks noGrp="1"/>
          </p:cNvGraphicFramePr>
          <p:nvPr>
            <p:extLst>
              <p:ext uri="{D42A27DB-BD31-4B8C-83A1-F6EECF244321}">
                <p14:modId xmlns:p14="http://schemas.microsoft.com/office/powerpoint/2010/main" val="3652192742"/>
              </p:ext>
            </p:extLst>
          </p:nvPr>
        </p:nvGraphicFramePr>
        <p:xfrm>
          <a:off x="4674233" y="1179931"/>
          <a:ext cx="7082338" cy="5417820"/>
        </p:xfrm>
        <a:graphic>
          <a:graphicData uri="http://schemas.openxmlformats.org/drawingml/2006/table">
            <a:tbl>
              <a:tblPr>
                <a:tableStyleId>{2D5ABB26-0587-4C30-8999-92F81FD0307C}</a:tableStyleId>
              </a:tblPr>
              <a:tblGrid>
                <a:gridCol w="1857196">
                  <a:extLst>
                    <a:ext uri="{9D8B030D-6E8A-4147-A177-3AD203B41FA5}">
                      <a16:colId xmlns:a16="http://schemas.microsoft.com/office/drawing/2014/main" xmlns="" val="20000"/>
                    </a:ext>
                  </a:extLst>
                </a:gridCol>
                <a:gridCol w="5225142">
                  <a:extLst>
                    <a:ext uri="{9D8B030D-6E8A-4147-A177-3AD203B41FA5}">
                      <a16:colId xmlns:a16="http://schemas.microsoft.com/office/drawing/2014/main" xmlns="" val="20001"/>
                    </a:ext>
                  </a:extLst>
                </a:gridCol>
              </a:tblGrid>
              <a:tr h="208842">
                <a:tc>
                  <a:txBody>
                    <a:bodyPr/>
                    <a:lstStyle/>
                    <a:p>
                      <a:pPr algn="l"/>
                      <a:r>
                        <a:rPr lang="ru-RU" sz="1050" b="1" dirty="0">
                          <a:solidFill>
                            <a:schemeClr val="bg1"/>
                          </a:solidFill>
                          <a:latin typeface="Huawei Sans" panose="020C0503030203020204" pitchFamily="34" charset="0"/>
                        </a:rPr>
                        <a:t>Данные</a:t>
                      </a:r>
                    </a:p>
                  </a:txBody>
                  <a:tcPr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tc>
                  <a:txBody>
                    <a:bodyPr/>
                    <a:lstStyle/>
                    <a:p>
                      <a:pPr algn="l"/>
                      <a:r>
                        <a:rPr lang="ru-RU" sz="1050" b="1">
                          <a:solidFill>
                            <a:schemeClr val="bg1"/>
                          </a:solidFill>
                          <a:latin typeface="Huawei Sans" panose="020C0503030203020204" pitchFamily="34" charset="0"/>
                        </a:rPr>
                        <a:t>Конфигурация</a:t>
                      </a:r>
                    </a:p>
                  </a:txBody>
                  <a:tcPr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solidFill>
                      <a:srgbClr val="00B0F0"/>
                    </a:solidFill>
                  </a:tcPr>
                </a:tc>
                <a:extLst>
                  <a:ext uri="{0D108BD9-81ED-4DB2-BD59-A6C34878D82A}">
                    <a16:rowId xmlns:a16="http://schemas.microsoft.com/office/drawing/2014/main" xmlns="" val="10000"/>
                  </a:ext>
                </a:extLst>
              </a:tr>
              <a:tr h="341742">
                <a:tc>
                  <a:txBody>
                    <a:bodyPr/>
                    <a:lstStyle/>
                    <a:p>
                      <a:pPr algn="l"/>
                      <a:r>
                        <a:rPr lang="ru-RU" sz="1050">
                          <a:latin typeface="Huawei Sans" panose="020C0503030203020204" pitchFamily="34" charset="0"/>
                        </a:rPr>
                        <a:t>Управляющая VLAN для точек доступа</a:t>
                      </a:r>
                    </a:p>
                  </a:txBody>
                  <a:tcPr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l"/>
                      <a:r>
                        <a:rPr lang="ru-RU" sz="1050">
                          <a:latin typeface="Huawei Sans" panose="020C0503030203020204" pitchFamily="34" charset="0"/>
                        </a:rPr>
                        <a:t>VLAN 100</a:t>
                      </a:r>
                    </a:p>
                  </a:txBody>
                  <a:tcPr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a16="http://schemas.microsoft.com/office/drawing/2014/main" xmlns="" val="10001"/>
                  </a:ext>
                </a:extLst>
              </a:tr>
              <a:tr h="208842">
                <a:tc>
                  <a:txBody>
                    <a:bodyPr/>
                    <a:lstStyle/>
                    <a:p>
                      <a:pPr algn="l"/>
                      <a:r>
                        <a:rPr lang="ru-RU" sz="1050">
                          <a:latin typeface="Huawei Sans" panose="020C0503030203020204" pitchFamily="34" charset="0"/>
                        </a:rPr>
                        <a:t>Сервисная VLAN для STA</a:t>
                      </a:r>
                    </a:p>
                  </a:txBody>
                  <a:tcPr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l"/>
                      <a:r>
                        <a:rPr lang="ru-RU" sz="1050">
                          <a:latin typeface="Huawei Sans" panose="020C0503030203020204" pitchFamily="34" charset="0"/>
                        </a:rPr>
                        <a:t>VLAN 101</a:t>
                      </a:r>
                    </a:p>
                  </a:txBody>
                  <a:tcPr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a16="http://schemas.microsoft.com/office/drawing/2014/main" xmlns="" val="10002"/>
                  </a:ext>
                </a:extLst>
              </a:tr>
              <a:tr h="474642">
                <a:tc>
                  <a:txBody>
                    <a:bodyPr/>
                    <a:lstStyle/>
                    <a:p>
                      <a:pPr algn="l"/>
                      <a:r>
                        <a:rPr lang="ru-RU" sz="1050">
                          <a:latin typeface="Huawei Sans" panose="020C0503030203020204" pitchFamily="34" charset="0"/>
                        </a:rPr>
                        <a:t>DHCP-сервер</a:t>
                      </a:r>
                    </a:p>
                  </a:txBody>
                  <a:tcPr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l"/>
                      <a:r>
                        <a:rPr lang="ru-RU" sz="1050" dirty="0">
                          <a:latin typeface="Huawei Sans" panose="020C0503030203020204" pitchFamily="34" charset="0"/>
                        </a:rPr>
                        <a:t>AC выполняет функции DHCP-сервера, который назначает IP-адреса </a:t>
                      </a:r>
                      <a:r>
                        <a:rPr lang="en-US" sz="1050" dirty="0">
                          <a:latin typeface="Huawei Sans" panose="020C0503030203020204" pitchFamily="34" charset="0"/>
                        </a:rPr>
                        <a:t>AP</a:t>
                      </a:r>
                      <a:r>
                        <a:rPr lang="ru-RU" sz="1050" dirty="0">
                          <a:latin typeface="Huawei Sans" panose="020C0503030203020204" pitchFamily="34" charset="0"/>
                        </a:rPr>
                        <a:t>.</a:t>
                      </a:r>
                    </a:p>
                    <a:p>
                      <a:pPr algn="l"/>
                      <a:r>
                        <a:rPr lang="ru-RU" sz="1050" dirty="0">
                          <a:latin typeface="Huawei Sans" panose="020C0503030203020204" pitchFamily="34" charset="0"/>
                        </a:rPr>
                        <a:t>Коммутатор агрегации S2 выполняет функции DHCP-сервера, который назначает IP-адреса STA. По умолчанию для STA используется адрес шлюза 10.23.101.1.</a:t>
                      </a:r>
                    </a:p>
                  </a:txBody>
                  <a:tcPr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a16="http://schemas.microsoft.com/office/drawing/2014/main" xmlns="" val="10003"/>
                  </a:ext>
                </a:extLst>
              </a:tr>
              <a:tr h="208842">
                <a:tc>
                  <a:txBody>
                    <a:bodyPr/>
                    <a:lstStyle/>
                    <a:p>
                      <a:pPr algn="l"/>
                      <a:r>
                        <a:rPr lang="ru-RU" sz="1050">
                          <a:latin typeface="Huawei Sans" panose="020C0503030203020204" pitchFamily="34" charset="0"/>
                        </a:rPr>
                        <a:t>Пул IP-адресов для AP</a:t>
                      </a:r>
                    </a:p>
                  </a:txBody>
                  <a:tcPr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l"/>
                      <a:r>
                        <a:rPr lang="ru-RU" sz="1050">
                          <a:latin typeface="Huawei Sans" panose="020C0503030203020204" pitchFamily="34" charset="0"/>
                        </a:rPr>
                        <a:t>10.23.100.2–10.23.100.254/24</a:t>
                      </a:r>
                    </a:p>
                  </a:txBody>
                  <a:tcPr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a16="http://schemas.microsoft.com/office/drawing/2014/main" xmlns="" val="10004"/>
                  </a:ext>
                </a:extLst>
              </a:tr>
              <a:tr h="208842">
                <a:tc>
                  <a:txBody>
                    <a:bodyPr/>
                    <a:lstStyle/>
                    <a:p>
                      <a:pPr algn="l"/>
                      <a:r>
                        <a:rPr lang="ru-RU" sz="1050">
                          <a:latin typeface="Huawei Sans" panose="020C0503030203020204" pitchFamily="34" charset="0"/>
                        </a:rPr>
                        <a:t>Пул IP-адресов для STA</a:t>
                      </a:r>
                    </a:p>
                  </a:txBody>
                  <a:tcPr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l"/>
                      <a:r>
                        <a:rPr lang="ru-RU" sz="1050">
                          <a:latin typeface="Huawei Sans" panose="020C0503030203020204" pitchFamily="34" charset="0"/>
                        </a:rPr>
                        <a:t>10.23.101.2–10.23.101.254/24</a:t>
                      </a:r>
                    </a:p>
                  </a:txBody>
                  <a:tcPr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a16="http://schemas.microsoft.com/office/drawing/2014/main" xmlns="" val="10005"/>
                  </a:ext>
                </a:extLst>
              </a:tr>
              <a:tr h="341742">
                <a:tc>
                  <a:txBody>
                    <a:bodyPr/>
                    <a:lstStyle/>
                    <a:p>
                      <a:pPr algn="l"/>
                      <a:r>
                        <a:rPr lang="ru-RU" sz="1050" dirty="0">
                          <a:latin typeface="Huawei Sans" panose="020C0503030203020204" pitchFamily="34" charset="0"/>
                        </a:rPr>
                        <a:t>IP-адрес интерфейса-источника </a:t>
                      </a:r>
                      <a:r>
                        <a:rPr lang="en-US" sz="1050" dirty="0">
                          <a:latin typeface="Huawei Sans" panose="020C0503030203020204" pitchFamily="34" charset="0"/>
                        </a:rPr>
                        <a:t>AC</a:t>
                      </a:r>
                      <a:endParaRPr lang="ru-RU" sz="1050" dirty="0">
                        <a:latin typeface="Huawei Sans" panose="020C0503030203020204" pitchFamily="34" charset="0"/>
                      </a:endParaRPr>
                    </a:p>
                  </a:txBody>
                  <a:tcPr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l"/>
                      <a:r>
                        <a:rPr lang="ru-RU" sz="1050">
                          <a:latin typeface="Huawei Sans" panose="020C0503030203020204" pitchFamily="34" charset="0"/>
                        </a:rPr>
                        <a:t>VLANIF 100: 10.23.100.1/24</a:t>
                      </a:r>
                    </a:p>
                  </a:txBody>
                  <a:tcPr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a16="http://schemas.microsoft.com/office/drawing/2014/main" xmlns="" val="10006"/>
                  </a:ext>
                </a:extLst>
              </a:tr>
              <a:tr h="341742">
                <a:tc>
                  <a:txBody>
                    <a:bodyPr/>
                    <a:lstStyle/>
                    <a:p>
                      <a:pPr algn="l"/>
                      <a:r>
                        <a:rPr lang="ru-RU" sz="1050">
                          <a:latin typeface="Huawei Sans" panose="020C0503030203020204" pitchFamily="34" charset="0"/>
                        </a:rPr>
                        <a:t>Группа AP</a:t>
                      </a:r>
                    </a:p>
                  </a:txBody>
                  <a:tcPr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l">
                        <a:buFont typeface="Arial" panose="020B0604020202020204" pitchFamily="34" charset="0"/>
                        <a:buNone/>
                      </a:pPr>
                      <a:r>
                        <a:rPr lang="ru-RU" sz="1050" dirty="0">
                          <a:latin typeface="Huawei Sans" panose="020C0503030203020204" pitchFamily="34" charset="0"/>
                        </a:rPr>
                        <a:t>Имя: ap-group1 </a:t>
                      </a:r>
                    </a:p>
                    <a:p>
                      <a:pPr algn="l">
                        <a:buFont typeface="Arial" panose="020B0604020202020204" pitchFamily="34" charset="0"/>
                        <a:buNone/>
                      </a:pPr>
                      <a:r>
                        <a:rPr lang="ru-RU" sz="1050" dirty="0" err="1">
                          <a:solidFill>
                            <a:schemeClr val="tx1"/>
                          </a:solidFill>
                          <a:latin typeface="Huawei Sans" panose="020C0503030203020204" pitchFamily="34" charset="0"/>
                        </a:rPr>
                        <a:t>Референсные</a:t>
                      </a:r>
                      <a:r>
                        <a:rPr lang="ru-RU" sz="1050" dirty="0">
                          <a:solidFill>
                            <a:srgbClr val="FF0000"/>
                          </a:solidFill>
                          <a:latin typeface="Huawei Sans" panose="020C0503030203020204" pitchFamily="34" charset="0"/>
                        </a:rPr>
                        <a:t> </a:t>
                      </a:r>
                      <a:r>
                        <a:rPr lang="ru-RU" sz="1050" dirty="0">
                          <a:latin typeface="Huawei Sans" panose="020C0503030203020204" pitchFamily="34" charset="0"/>
                        </a:rPr>
                        <a:t>профили: профиль VAP </a:t>
                      </a:r>
                      <a:r>
                        <a:rPr lang="ru-RU" sz="1050" b="1" dirty="0" err="1">
                          <a:latin typeface="Huawei Sans" panose="020C0503030203020204" pitchFamily="34" charset="0"/>
                        </a:rPr>
                        <a:t>wlan-net</a:t>
                      </a:r>
                      <a:r>
                        <a:rPr lang="ru-RU" sz="1050" dirty="0">
                          <a:latin typeface="Huawei Sans" panose="020C0503030203020204" pitchFamily="34" charset="0"/>
                        </a:rPr>
                        <a:t> и профиль регулирующего домена</a:t>
                      </a:r>
                    </a:p>
                  </a:txBody>
                  <a:tcPr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a16="http://schemas.microsoft.com/office/drawing/2014/main" xmlns="" val="10007"/>
                  </a:ext>
                </a:extLst>
              </a:tr>
              <a:tr h="341742">
                <a:tc>
                  <a:txBody>
                    <a:bodyPr/>
                    <a:lstStyle/>
                    <a:p>
                      <a:pPr algn="l"/>
                      <a:r>
                        <a:rPr lang="ru-RU" sz="1050" dirty="0">
                          <a:latin typeface="Huawei Sans" panose="020C0503030203020204" pitchFamily="34" charset="0"/>
                        </a:rPr>
                        <a:t>Профиль регулирующего домена</a:t>
                      </a:r>
                    </a:p>
                  </a:txBody>
                  <a:tcPr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l">
                        <a:buFont typeface="Arial" panose="020B0604020202020204" pitchFamily="34" charset="0"/>
                        <a:buNone/>
                      </a:pPr>
                      <a:r>
                        <a:rPr lang="ru-RU" sz="1050">
                          <a:latin typeface="Huawei Sans" panose="020C0503030203020204" pitchFamily="34" charset="0"/>
                        </a:rPr>
                        <a:t>Имя: default</a:t>
                      </a:r>
                    </a:p>
                    <a:p>
                      <a:pPr algn="l">
                        <a:buFont typeface="Arial" panose="020B0604020202020204" pitchFamily="34" charset="0"/>
                        <a:buNone/>
                      </a:pPr>
                      <a:r>
                        <a:rPr lang="ru-RU" sz="1050">
                          <a:latin typeface="Huawei Sans" panose="020C0503030203020204" pitchFamily="34" charset="0"/>
                        </a:rPr>
                        <a:t>Код страны: CN</a:t>
                      </a:r>
                    </a:p>
                  </a:txBody>
                  <a:tcPr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a16="http://schemas.microsoft.com/office/drawing/2014/main" xmlns="" val="10008"/>
                  </a:ext>
                </a:extLst>
              </a:tr>
              <a:tr h="341742">
                <a:tc>
                  <a:txBody>
                    <a:bodyPr/>
                    <a:lstStyle/>
                    <a:p>
                      <a:pPr algn="l"/>
                      <a:r>
                        <a:rPr lang="ru-RU" sz="1050">
                          <a:latin typeface="Huawei Sans" panose="020C0503030203020204" pitchFamily="34" charset="0"/>
                        </a:rPr>
                        <a:t>Профиль SSID</a:t>
                      </a:r>
                    </a:p>
                  </a:txBody>
                  <a:tcPr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l">
                        <a:buFont typeface="Arial" panose="020B0604020202020204" pitchFamily="34" charset="0"/>
                        <a:buNone/>
                      </a:pPr>
                      <a:r>
                        <a:rPr lang="ru-RU" sz="1050">
                          <a:latin typeface="Huawei Sans" panose="020C0503030203020204" pitchFamily="34" charset="0"/>
                        </a:rPr>
                        <a:t>Имя: wlan-net</a:t>
                      </a:r>
                    </a:p>
                    <a:p>
                      <a:pPr algn="l">
                        <a:buFont typeface="Arial" panose="020B0604020202020204" pitchFamily="34" charset="0"/>
                        <a:buNone/>
                      </a:pPr>
                      <a:r>
                        <a:rPr lang="ru-RU" sz="1050">
                          <a:latin typeface="Huawei Sans" panose="020C0503030203020204" pitchFamily="34" charset="0"/>
                        </a:rPr>
                        <a:t>Имя SSID: wlan-net</a:t>
                      </a:r>
                    </a:p>
                  </a:txBody>
                  <a:tcPr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a16="http://schemas.microsoft.com/office/drawing/2014/main" xmlns="" val="10009"/>
                  </a:ext>
                </a:extLst>
              </a:tr>
              <a:tr h="474642">
                <a:tc>
                  <a:txBody>
                    <a:bodyPr/>
                    <a:lstStyle/>
                    <a:p>
                      <a:pPr algn="l"/>
                      <a:r>
                        <a:rPr lang="ru-RU" sz="1050">
                          <a:latin typeface="Huawei Sans" panose="020C0503030203020204" pitchFamily="34" charset="0"/>
                        </a:rPr>
                        <a:t>Профиль безопасности</a:t>
                      </a:r>
                    </a:p>
                  </a:txBody>
                  <a:tcPr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l">
                        <a:buFont typeface="Arial" panose="020B0604020202020204" pitchFamily="34" charset="0"/>
                        <a:buNone/>
                      </a:pPr>
                      <a:r>
                        <a:rPr lang="ru-RU" sz="1050">
                          <a:latin typeface="Huawei Sans" panose="020C0503030203020204" pitchFamily="34" charset="0"/>
                        </a:rPr>
                        <a:t>Имя: wlan-net</a:t>
                      </a:r>
                    </a:p>
                    <a:p>
                      <a:pPr algn="l">
                        <a:buFont typeface="Arial" panose="020B0604020202020204" pitchFamily="34" charset="0"/>
                        <a:buNone/>
                      </a:pPr>
                      <a:r>
                        <a:rPr lang="ru-RU" sz="1050">
                          <a:latin typeface="Huawei Sans" panose="020C0503030203020204" pitchFamily="34" charset="0"/>
                        </a:rPr>
                        <a:t>Политика безопасности: WPA-WPA2+PSK+AES</a:t>
                      </a:r>
                    </a:p>
                    <a:p>
                      <a:pPr algn="l">
                        <a:buFont typeface="Arial" panose="020B0604020202020204" pitchFamily="34" charset="0"/>
                        <a:buNone/>
                      </a:pPr>
                      <a:r>
                        <a:rPr lang="ru-RU" sz="1050">
                          <a:latin typeface="Huawei Sans" panose="020C0503030203020204" pitchFamily="34" charset="0"/>
                        </a:rPr>
                        <a:t>Пароль: a1234567</a:t>
                      </a:r>
                    </a:p>
                  </a:txBody>
                  <a:tcPr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a16="http://schemas.microsoft.com/office/drawing/2014/main" xmlns="" val="10010"/>
                  </a:ext>
                </a:extLst>
              </a:tr>
              <a:tr h="607542">
                <a:tc>
                  <a:txBody>
                    <a:bodyPr/>
                    <a:lstStyle/>
                    <a:p>
                      <a:pPr algn="l"/>
                      <a:r>
                        <a:rPr lang="ru-RU" sz="1050">
                          <a:latin typeface="Huawei Sans" panose="020C0503030203020204" pitchFamily="34" charset="0"/>
                        </a:rPr>
                        <a:t>Профиль VAP</a:t>
                      </a:r>
                    </a:p>
                  </a:txBody>
                  <a:tcPr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tc>
                  <a:txBody>
                    <a:bodyPr/>
                    <a:lstStyle/>
                    <a:p>
                      <a:pPr algn="l">
                        <a:buFont typeface="Arial" panose="020B0604020202020204" pitchFamily="34" charset="0"/>
                        <a:buNone/>
                      </a:pPr>
                      <a:r>
                        <a:rPr lang="ru-RU" sz="1050" dirty="0">
                          <a:latin typeface="Huawei Sans" panose="020C0503030203020204" pitchFamily="34" charset="0"/>
                        </a:rPr>
                        <a:t>Имя: </a:t>
                      </a:r>
                      <a:r>
                        <a:rPr lang="ru-RU" sz="1050" dirty="0" err="1">
                          <a:latin typeface="Huawei Sans" panose="020C0503030203020204" pitchFamily="34" charset="0"/>
                        </a:rPr>
                        <a:t>wlan-net</a:t>
                      </a:r>
                      <a:endParaRPr lang="ru-RU" sz="1050" dirty="0">
                        <a:latin typeface="Huawei Sans" panose="020C0503030203020204" pitchFamily="34" charset="0"/>
                      </a:endParaRPr>
                    </a:p>
                    <a:p>
                      <a:pPr algn="l">
                        <a:buFont typeface="Arial" panose="020B0604020202020204" pitchFamily="34" charset="0"/>
                        <a:buNone/>
                      </a:pPr>
                      <a:r>
                        <a:rPr lang="ru-RU" sz="1050" dirty="0">
                          <a:latin typeface="Huawei Sans" panose="020C0503030203020204" pitchFamily="34" charset="0"/>
                        </a:rPr>
                        <a:t>Режим передачи: туннельная передача</a:t>
                      </a:r>
                    </a:p>
                    <a:p>
                      <a:pPr algn="l">
                        <a:buFont typeface="Arial" panose="020B0604020202020204" pitchFamily="34" charset="0"/>
                        <a:buNone/>
                      </a:pPr>
                      <a:r>
                        <a:rPr lang="ru-RU" sz="1050" dirty="0">
                          <a:latin typeface="Huawei Sans" panose="020C0503030203020204" pitchFamily="34" charset="0"/>
                        </a:rPr>
                        <a:t>Сервисная VLAN: VLAN 101</a:t>
                      </a:r>
                    </a:p>
                    <a:p>
                      <a:pPr algn="l">
                        <a:buFont typeface="Arial" panose="020B0604020202020204" pitchFamily="34" charset="0"/>
                        <a:buNone/>
                      </a:pPr>
                      <a:r>
                        <a:rPr lang="ru-RU" sz="1050" dirty="0" err="1">
                          <a:solidFill>
                            <a:schemeClr val="tx1"/>
                          </a:solidFill>
                          <a:latin typeface="Huawei Sans" panose="020C0503030203020204" pitchFamily="34" charset="0"/>
                        </a:rPr>
                        <a:t>Референсные</a:t>
                      </a:r>
                      <a:r>
                        <a:rPr lang="ru-RU" sz="1050" dirty="0">
                          <a:latin typeface="Huawei Sans" panose="020C0503030203020204" pitchFamily="34" charset="0"/>
                        </a:rPr>
                        <a:t> профили: профиль SSID </a:t>
                      </a:r>
                      <a:r>
                        <a:rPr lang="ru-RU" sz="1050" b="1" dirty="0" err="1">
                          <a:latin typeface="Huawei Sans" panose="020C0503030203020204" pitchFamily="34" charset="0"/>
                        </a:rPr>
                        <a:t>wlan-net</a:t>
                      </a:r>
                      <a:r>
                        <a:rPr lang="ru-RU" sz="1050" dirty="0">
                          <a:latin typeface="Huawei Sans" panose="020C0503030203020204" pitchFamily="34" charset="0"/>
                        </a:rPr>
                        <a:t> и профиль безопасности </a:t>
                      </a:r>
                      <a:r>
                        <a:rPr lang="ru-RU" sz="1050" b="1" dirty="0" err="1">
                          <a:latin typeface="Huawei Sans" panose="020C0503030203020204" pitchFamily="34" charset="0"/>
                        </a:rPr>
                        <a:t>wlan-net</a:t>
                      </a:r>
                      <a:endParaRPr lang="ru-RU" sz="1050" b="1" dirty="0">
                        <a:latin typeface="Huawei Sans" panose="020C0503030203020204" pitchFamily="34" charset="0"/>
                      </a:endParaRPr>
                    </a:p>
                  </a:txBody>
                  <a:tcPr anchor="ctr">
                    <a:lnL w="12700" cap="flat" cmpd="sng" algn="ctr">
                      <a:solidFill>
                        <a:srgbClr val="B4E6F6"/>
                      </a:solidFill>
                      <a:prstDash val="solid"/>
                      <a:round/>
                      <a:headEnd type="none" w="med" len="med"/>
                      <a:tailEnd type="none" w="med" len="med"/>
                    </a:lnL>
                    <a:lnR w="12700" cap="flat" cmpd="sng" algn="ctr">
                      <a:solidFill>
                        <a:srgbClr val="B4E6F6"/>
                      </a:solidFill>
                      <a:prstDash val="solid"/>
                      <a:round/>
                      <a:headEnd type="none" w="med" len="med"/>
                      <a:tailEnd type="none" w="med" len="med"/>
                    </a:lnR>
                    <a:lnT w="12700" cap="flat" cmpd="sng" algn="ctr">
                      <a:solidFill>
                        <a:srgbClr val="B4E6F6"/>
                      </a:solidFill>
                      <a:prstDash val="solid"/>
                      <a:round/>
                      <a:headEnd type="none" w="med" len="med"/>
                      <a:tailEnd type="none" w="med" len="med"/>
                    </a:lnT>
                    <a:lnB w="12700" cap="flat" cmpd="sng" algn="ctr">
                      <a:solidFill>
                        <a:srgbClr val="B4E6F6"/>
                      </a:solidFill>
                      <a:prstDash val="solid"/>
                      <a:round/>
                      <a:headEnd type="none" w="med" len="med"/>
                      <a:tailEnd type="none" w="med" len="med"/>
                    </a:lnB>
                  </a:tcPr>
                </a:tc>
                <a:extLst>
                  <a:ext uri="{0D108BD9-81ED-4DB2-BD59-A6C34878D82A}">
                    <a16:rowId xmlns:a16="http://schemas.microsoft.com/office/drawing/2014/main" xmlns="" val="10011"/>
                  </a:ext>
                </a:extLst>
              </a:tr>
            </a:tbl>
          </a:graphicData>
        </a:graphic>
      </p:graphicFrame>
      <p:pic>
        <p:nvPicPr>
          <p:cNvPr id="28" name="图片 27" descr="笔记本电脑.png"/>
          <p:cNvPicPr>
            <a:picLocks noChangeAspect="1"/>
          </p:cNvPicPr>
          <p:nvPr/>
        </p:nvPicPr>
        <p:blipFill>
          <a:blip r:embed="rId3" cstate="print"/>
          <a:stretch>
            <a:fillRect/>
          </a:stretch>
        </p:blipFill>
        <p:spPr>
          <a:xfrm>
            <a:off x="1505301" y="5807108"/>
            <a:ext cx="539779" cy="338400"/>
          </a:xfrm>
          <a:prstGeom prst="rect">
            <a:avLst/>
          </a:prstGeom>
        </p:spPr>
      </p:pic>
      <p:pic>
        <p:nvPicPr>
          <p:cNvPr id="29" name="图片 28" descr="wifi信号蓝.png"/>
          <p:cNvPicPr>
            <a:picLocks noChangeAspect="1"/>
          </p:cNvPicPr>
          <p:nvPr/>
        </p:nvPicPr>
        <p:blipFill>
          <a:blip r:embed="rId4" cstate="print"/>
          <a:stretch>
            <a:fillRect/>
          </a:stretch>
        </p:blipFill>
        <p:spPr>
          <a:xfrm flipV="1">
            <a:off x="1942583" y="5320045"/>
            <a:ext cx="429928" cy="360000"/>
          </a:xfrm>
          <a:prstGeom prst="rect">
            <a:avLst/>
          </a:prstGeom>
        </p:spPr>
      </p:pic>
      <p:cxnSp>
        <p:nvCxnSpPr>
          <p:cNvPr id="30" name="直接连接符 29"/>
          <p:cNvCxnSpPr>
            <a:stCxn id="60" idx="2"/>
            <a:endCxn id="62" idx="0"/>
          </p:cNvCxnSpPr>
          <p:nvPr/>
        </p:nvCxnSpPr>
        <p:spPr>
          <a:xfrm>
            <a:off x="2159409" y="3057230"/>
            <a:ext cx="0" cy="681452"/>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1604820" y="1446291"/>
            <a:ext cx="1117607" cy="715298"/>
            <a:chOff x="3383675" y="915204"/>
            <a:chExt cx="1117607" cy="715298"/>
          </a:xfrm>
        </p:grpSpPr>
        <p:pic>
          <p:nvPicPr>
            <p:cNvPr id="77" name="图片 7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83675" y="915204"/>
              <a:ext cx="1117607" cy="701754"/>
            </a:xfrm>
            <a:prstGeom prst="rect">
              <a:avLst/>
            </a:prstGeom>
          </p:spPr>
        </p:pic>
        <p:sp>
          <p:nvSpPr>
            <p:cNvPr id="78" name="Text Box 9"/>
            <p:cNvSpPr txBox="1">
              <a:spLocks noChangeArrowheads="1"/>
            </p:cNvSpPr>
            <p:nvPr/>
          </p:nvSpPr>
          <p:spPr bwMode="auto">
            <a:xfrm>
              <a:off x="3490778" y="1107282"/>
              <a:ext cx="961105" cy="523220"/>
            </a:xfrm>
            <a:prstGeom prst="rect">
              <a:avLst/>
            </a:prstGeom>
            <a:noFill/>
            <a:ln w="9525">
              <a:noFill/>
              <a:miter lim="800000"/>
              <a:headEnd/>
              <a:tailEnd/>
            </a:ln>
          </p:spPr>
          <p:txBody>
            <a:bodyPr wrap="square">
              <a:spAutoFit/>
            </a:bodyPr>
            <a:lstStyle/>
            <a:p>
              <a:pPr algn="ctr">
                <a:spcBef>
                  <a:spcPct val="50000"/>
                </a:spcBef>
              </a:pPr>
              <a:r>
                <a:rPr lang="ru-RU" sz="1400" b="1" dirty="0">
                  <a:solidFill>
                    <a:schemeClr val="tx1"/>
                  </a:solidFill>
                  <a:latin typeface="Huawei Sans" panose="020C0503030203020204" pitchFamily="34" charset="0"/>
                </a:rPr>
                <a:t>IP-сеть</a:t>
              </a:r>
            </a:p>
          </p:txBody>
        </p:sp>
      </p:grpSp>
      <p:sp>
        <p:nvSpPr>
          <p:cNvPr id="32" name="Text Box 9"/>
          <p:cNvSpPr txBox="1">
            <a:spLocks noChangeArrowheads="1"/>
          </p:cNvSpPr>
          <p:nvPr/>
        </p:nvSpPr>
        <p:spPr bwMode="auto">
          <a:xfrm>
            <a:off x="1144028" y="4782715"/>
            <a:ext cx="768435" cy="307777"/>
          </a:xfrm>
          <a:prstGeom prst="rect">
            <a:avLst/>
          </a:prstGeom>
          <a:noFill/>
          <a:ln w="9525">
            <a:noFill/>
            <a:miter lim="800000"/>
            <a:headEnd/>
            <a:tailEnd/>
          </a:ln>
        </p:spPr>
        <p:txBody>
          <a:bodyPr wrap="square">
            <a:spAutoFit/>
          </a:bodyPr>
          <a:lstStyle/>
          <a:p>
            <a:pPr algn="ctr"/>
            <a:r>
              <a:rPr lang="ru-RU" sz="1400" b="1">
                <a:solidFill>
                  <a:schemeClr val="tx1"/>
                </a:solidFill>
                <a:latin typeface="Huawei Sans" panose="020C0503030203020204" pitchFamily="34" charset="0"/>
              </a:rPr>
              <a:t>AP</a:t>
            </a:r>
          </a:p>
        </p:txBody>
      </p:sp>
      <p:pic>
        <p:nvPicPr>
          <p:cNvPr id="33" name="图片 32" descr="AC-蓝.png"/>
          <p:cNvPicPr>
            <a:picLocks noChangeAspect="1"/>
          </p:cNvPicPr>
          <p:nvPr/>
        </p:nvPicPr>
        <p:blipFill>
          <a:blip r:embed="rId6" cstate="print"/>
          <a:stretch>
            <a:fillRect/>
          </a:stretch>
        </p:blipFill>
        <p:spPr>
          <a:xfrm>
            <a:off x="3683099" y="2517230"/>
            <a:ext cx="660000" cy="540000"/>
          </a:xfrm>
          <a:prstGeom prst="rect">
            <a:avLst/>
          </a:prstGeom>
        </p:spPr>
      </p:pic>
      <p:sp>
        <p:nvSpPr>
          <p:cNvPr id="34" name="Text Box 9"/>
          <p:cNvSpPr txBox="1">
            <a:spLocks noChangeArrowheads="1"/>
          </p:cNvSpPr>
          <p:nvPr/>
        </p:nvSpPr>
        <p:spPr bwMode="auto">
          <a:xfrm>
            <a:off x="814849" y="5824186"/>
            <a:ext cx="706855" cy="307777"/>
          </a:xfrm>
          <a:prstGeom prst="rect">
            <a:avLst/>
          </a:prstGeom>
          <a:noFill/>
          <a:ln w="9525">
            <a:noFill/>
            <a:miter lim="800000"/>
            <a:headEnd/>
            <a:tailEnd/>
          </a:ln>
        </p:spPr>
        <p:txBody>
          <a:bodyPr wrap="square">
            <a:spAutoFit/>
          </a:bodyPr>
          <a:lstStyle/>
          <a:p>
            <a:pPr algn="ctr"/>
            <a:r>
              <a:rPr lang="ru-RU" sz="1400" b="1">
                <a:solidFill>
                  <a:schemeClr val="tx1"/>
                </a:solidFill>
                <a:latin typeface="Huawei Sans" panose="020C0503030203020204" pitchFamily="34" charset="0"/>
              </a:rPr>
              <a:t>STA</a:t>
            </a:r>
          </a:p>
        </p:txBody>
      </p:sp>
      <p:cxnSp>
        <p:nvCxnSpPr>
          <p:cNvPr id="35" name="直接连接符 34"/>
          <p:cNvCxnSpPr>
            <a:stCxn id="77" idx="2"/>
            <a:endCxn id="60" idx="0"/>
          </p:cNvCxnSpPr>
          <p:nvPr/>
        </p:nvCxnSpPr>
        <p:spPr>
          <a:xfrm flipH="1">
            <a:off x="2159409" y="2148045"/>
            <a:ext cx="0" cy="369185"/>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60" name="图片 5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830140" y="2517230"/>
            <a:ext cx="658537" cy="540000"/>
          </a:xfrm>
          <a:prstGeom prst="rect">
            <a:avLst/>
          </a:prstGeom>
        </p:spPr>
      </p:pic>
      <p:pic>
        <p:nvPicPr>
          <p:cNvPr id="61" name="图片 6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828278" y="4669768"/>
            <a:ext cx="658538" cy="540000"/>
          </a:xfrm>
          <a:prstGeom prst="rect">
            <a:avLst/>
          </a:prstGeom>
        </p:spPr>
      </p:pic>
      <p:pic>
        <p:nvPicPr>
          <p:cNvPr id="62" name="图片 6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830140" y="3738682"/>
            <a:ext cx="658537" cy="540000"/>
          </a:xfrm>
          <a:prstGeom prst="rect">
            <a:avLst/>
          </a:prstGeom>
        </p:spPr>
      </p:pic>
      <p:cxnSp>
        <p:nvCxnSpPr>
          <p:cNvPr id="63" name="直接连接符 62"/>
          <p:cNvCxnSpPr>
            <a:stCxn id="60" idx="3"/>
            <a:endCxn id="33" idx="1"/>
          </p:cNvCxnSpPr>
          <p:nvPr/>
        </p:nvCxnSpPr>
        <p:spPr>
          <a:xfrm>
            <a:off x="2488677" y="2787230"/>
            <a:ext cx="1194422" cy="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62" idx="2"/>
            <a:endCxn id="61" idx="0"/>
          </p:cNvCxnSpPr>
          <p:nvPr/>
        </p:nvCxnSpPr>
        <p:spPr>
          <a:xfrm flipH="1">
            <a:off x="2157547" y="4278682"/>
            <a:ext cx="1862" cy="391086"/>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5" name="Text Box 9"/>
          <p:cNvSpPr txBox="1">
            <a:spLocks noChangeArrowheads="1"/>
          </p:cNvSpPr>
          <p:nvPr/>
        </p:nvSpPr>
        <p:spPr bwMode="auto">
          <a:xfrm>
            <a:off x="1144028" y="3851517"/>
            <a:ext cx="768435" cy="307777"/>
          </a:xfrm>
          <a:prstGeom prst="rect">
            <a:avLst/>
          </a:prstGeom>
          <a:noFill/>
          <a:ln w="9525">
            <a:noFill/>
            <a:miter lim="800000"/>
            <a:headEnd/>
            <a:tailEnd/>
          </a:ln>
        </p:spPr>
        <p:txBody>
          <a:bodyPr wrap="square">
            <a:spAutoFit/>
          </a:bodyPr>
          <a:lstStyle/>
          <a:p>
            <a:pPr algn="ctr"/>
            <a:r>
              <a:rPr lang="ru-RU" sz="1400" b="1">
                <a:solidFill>
                  <a:schemeClr val="tx1"/>
                </a:solidFill>
                <a:latin typeface="Huawei Sans" panose="020C0503030203020204" pitchFamily="34" charset="0"/>
              </a:rPr>
              <a:t>S1</a:t>
            </a:r>
          </a:p>
        </p:txBody>
      </p:sp>
      <p:sp>
        <p:nvSpPr>
          <p:cNvPr id="66" name="Text Box 9"/>
          <p:cNvSpPr txBox="1">
            <a:spLocks noChangeArrowheads="1"/>
          </p:cNvSpPr>
          <p:nvPr/>
        </p:nvSpPr>
        <p:spPr bwMode="auto">
          <a:xfrm>
            <a:off x="1144028" y="2645972"/>
            <a:ext cx="768435" cy="307777"/>
          </a:xfrm>
          <a:prstGeom prst="rect">
            <a:avLst/>
          </a:prstGeom>
          <a:noFill/>
          <a:ln w="9525">
            <a:noFill/>
            <a:miter lim="800000"/>
            <a:headEnd/>
            <a:tailEnd/>
          </a:ln>
        </p:spPr>
        <p:txBody>
          <a:bodyPr wrap="square">
            <a:spAutoFit/>
          </a:bodyPr>
          <a:lstStyle/>
          <a:p>
            <a:pPr algn="ctr"/>
            <a:r>
              <a:rPr lang="ru-RU" sz="1400" b="1">
                <a:solidFill>
                  <a:schemeClr val="tx1"/>
                </a:solidFill>
                <a:latin typeface="Huawei Sans" panose="020C0503030203020204" pitchFamily="34" charset="0"/>
              </a:rPr>
              <a:t>S2</a:t>
            </a:r>
          </a:p>
        </p:txBody>
      </p:sp>
      <p:sp>
        <p:nvSpPr>
          <p:cNvPr id="67" name="Text Box 9"/>
          <p:cNvSpPr txBox="1">
            <a:spLocks noChangeArrowheads="1"/>
          </p:cNvSpPr>
          <p:nvPr/>
        </p:nvSpPr>
        <p:spPr bwMode="auto">
          <a:xfrm>
            <a:off x="663004" y="3049630"/>
            <a:ext cx="1459844" cy="523220"/>
          </a:xfrm>
          <a:prstGeom prst="rect">
            <a:avLst/>
          </a:prstGeom>
          <a:noFill/>
          <a:ln w="9525">
            <a:noFill/>
            <a:miter lim="800000"/>
            <a:headEnd/>
            <a:tailEnd/>
          </a:ln>
        </p:spPr>
        <p:txBody>
          <a:bodyPr wrap="square">
            <a:spAutoFit/>
          </a:bodyPr>
          <a:lstStyle/>
          <a:p>
            <a:pPr algn="r"/>
            <a:r>
              <a:rPr lang="ru-RU" sz="1400" b="1">
                <a:latin typeface="Huawei Sans" panose="020C0503030203020204" pitchFamily="34" charset="0"/>
              </a:rPr>
              <a:t>VLANIF 101</a:t>
            </a:r>
          </a:p>
          <a:p>
            <a:pPr algn="r"/>
            <a:r>
              <a:rPr lang="ru-RU" sz="1400">
                <a:solidFill>
                  <a:schemeClr val="tx1"/>
                </a:solidFill>
                <a:latin typeface="Huawei Sans" panose="020C0503030203020204" pitchFamily="34" charset="0"/>
              </a:rPr>
              <a:t>10.23.101.1</a:t>
            </a:r>
            <a:r>
              <a:rPr lang="ru-RU" sz="1400">
                <a:latin typeface="Huawei Sans" panose="020C0503030203020204" pitchFamily="34" charset="0"/>
              </a:rPr>
              <a:t>/24</a:t>
            </a:r>
          </a:p>
        </p:txBody>
      </p:sp>
      <p:sp>
        <p:nvSpPr>
          <p:cNvPr id="68" name="Text Box 9"/>
          <p:cNvSpPr txBox="1">
            <a:spLocks noChangeArrowheads="1"/>
          </p:cNvSpPr>
          <p:nvPr/>
        </p:nvSpPr>
        <p:spPr bwMode="auto">
          <a:xfrm>
            <a:off x="2124297" y="2206298"/>
            <a:ext cx="1227667" cy="307777"/>
          </a:xfrm>
          <a:prstGeom prst="rect">
            <a:avLst/>
          </a:prstGeom>
          <a:noFill/>
          <a:ln w="9525">
            <a:noFill/>
            <a:miter lim="800000"/>
            <a:headEnd/>
            <a:tailEnd/>
          </a:ln>
        </p:spPr>
        <p:txBody>
          <a:bodyPr wrap="square">
            <a:spAutoFit/>
          </a:bodyPr>
          <a:lstStyle/>
          <a:p>
            <a:r>
              <a:rPr lang="ru-RU" sz="1400" dirty="0">
                <a:solidFill>
                  <a:schemeClr val="tx1"/>
                </a:solidFill>
                <a:latin typeface="Huawei Sans" panose="020C0503030203020204" pitchFamily="34" charset="0"/>
              </a:rPr>
              <a:t>GE0/0/3</a:t>
            </a:r>
          </a:p>
        </p:txBody>
      </p:sp>
      <p:sp>
        <p:nvSpPr>
          <p:cNvPr id="69" name="Text Box 9"/>
          <p:cNvSpPr txBox="1">
            <a:spLocks noChangeArrowheads="1"/>
          </p:cNvSpPr>
          <p:nvPr/>
        </p:nvSpPr>
        <p:spPr bwMode="auto">
          <a:xfrm>
            <a:off x="2458311" y="2486897"/>
            <a:ext cx="886881" cy="307777"/>
          </a:xfrm>
          <a:prstGeom prst="rect">
            <a:avLst/>
          </a:prstGeom>
          <a:noFill/>
          <a:ln w="9525">
            <a:noFill/>
            <a:miter lim="800000"/>
            <a:headEnd/>
            <a:tailEnd/>
          </a:ln>
        </p:spPr>
        <p:txBody>
          <a:bodyPr wrap="square">
            <a:spAutoFit/>
          </a:bodyPr>
          <a:lstStyle/>
          <a:p>
            <a:r>
              <a:rPr lang="ru-RU" sz="1400">
                <a:solidFill>
                  <a:schemeClr val="tx1"/>
                </a:solidFill>
                <a:latin typeface="Huawei Sans" panose="020C0503030203020204" pitchFamily="34" charset="0"/>
              </a:rPr>
              <a:t>GE0/0/2</a:t>
            </a:r>
          </a:p>
        </p:txBody>
      </p:sp>
      <p:sp>
        <p:nvSpPr>
          <p:cNvPr id="70" name="Text Box 9"/>
          <p:cNvSpPr txBox="1">
            <a:spLocks noChangeArrowheads="1"/>
          </p:cNvSpPr>
          <p:nvPr/>
        </p:nvSpPr>
        <p:spPr bwMode="auto">
          <a:xfrm>
            <a:off x="2130583" y="3057539"/>
            <a:ext cx="891382" cy="307777"/>
          </a:xfrm>
          <a:prstGeom prst="rect">
            <a:avLst/>
          </a:prstGeom>
          <a:noFill/>
          <a:ln w="9525">
            <a:noFill/>
            <a:miter lim="800000"/>
            <a:headEnd/>
            <a:tailEnd/>
          </a:ln>
        </p:spPr>
        <p:txBody>
          <a:bodyPr wrap="square">
            <a:spAutoFit/>
          </a:bodyPr>
          <a:lstStyle/>
          <a:p>
            <a:r>
              <a:rPr lang="ru-RU" sz="1400">
                <a:solidFill>
                  <a:schemeClr val="tx1"/>
                </a:solidFill>
                <a:latin typeface="Huawei Sans" panose="020C0503030203020204" pitchFamily="34" charset="0"/>
              </a:rPr>
              <a:t>GE0/0/1</a:t>
            </a:r>
          </a:p>
        </p:txBody>
      </p:sp>
      <p:sp>
        <p:nvSpPr>
          <p:cNvPr id="71" name="Text Box 9"/>
          <p:cNvSpPr txBox="1">
            <a:spLocks noChangeArrowheads="1"/>
          </p:cNvSpPr>
          <p:nvPr/>
        </p:nvSpPr>
        <p:spPr bwMode="auto">
          <a:xfrm>
            <a:off x="2130583" y="3462694"/>
            <a:ext cx="891382" cy="307777"/>
          </a:xfrm>
          <a:prstGeom prst="rect">
            <a:avLst/>
          </a:prstGeom>
          <a:noFill/>
          <a:ln w="9525">
            <a:noFill/>
            <a:miter lim="800000"/>
            <a:headEnd/>
            <a:tailEnd/>
          </a:ln>
        </p:spPr>
        <p:txBody>
          <a:bodyPr wrap="square">
            <a:spAutoFit/>
          </a:bodyPr>
          <a:lstStyle/>
          <a:p>
            <a:r>
              <a:rPr lang="ru-RU" sz="1400">
                <a:solidFill>
                  <a:schemeClr val="tx1"/>
                </a:solidFill>
                <a:latin typeface="Huawei Sans" panose="020C0503030203020204" pitchFamily="34" charset="0"/>
              </a:rPr>
              <a:t>GE0/0/2</a:t>
            </a:r>
          </a:p>
        </p:txBody>
      </p:sp>
      <p:sp>
        <p:nvSpPr>
          <p:cNvPr id="72" name="Text Box 9"/>
          <p:cNvSpPr txBox="1">
            <a:spLocks noChangeArrowheads="1"/>
          </p:cNvSpPr>
          <p:nvPr/>
        </p:nvSpPr>
        <p:spPr bwMode="auto">
          <a:xfrm>
            <a:off x="2130583" y="4275628"/>
            <a:ext cx="891382" cy="307777"/>
          </a:xfrm>
          <a:prstGeom prst="rect">
            <a:avLst/>
          </a:prstGeom>
          <a:noFill/>
          <a:ln w="9525">
            <a:noFill/>
            <a:miter lim="800000"/>
            <a:headEnd/>
            <a:tailEnd/>
          </a:ln>
        </p:spPr>
        <p:txBody>
          <a:bodyPr wrap="square">
            <a:spAutoFit/>
          </a:bodyPr>
          <a:lstStyle/>
          <a:p>
            <a:r>
              <a:rPr lang="ru-RU" sz="1400">
                <a:solidFill>
                  <a:schemeClr val="tx1"/>
                </a:solidFill>
                <a:latin typeface="Huawei Sans" panose="020C0503030203020204" pitchFamily="34" charset="0"/>
              </a:rPr>
              <a:t>GE0/0/1</a:t>
            </a:r>
          </a:p>
        </p:txBody>
      </p:sp>
      <p:sp>
        <p:nvSpPr>
          <p:cNvPr id="73" name="Text Box 9"/>
          <p:cNvSpPr txBox="1">
            <a:spLocks noChangeArrowheads="1"/>
          </p:cNvSpPr>
          <p:nvPr/>
        </p:nvSpPr>
        <p:spPr bwMode="auto">
          <a:xfrm>
            <a:off x="2889621" y="2791582"/>
            <a:ext cx="847772" cy="307777"/>
          </a:xfrm>
          <a:prstGeom prst="rect">
            <a:avLst/>
          </a:prstGeom>
          <a:noFill/>
          <a:ln w="9525">
            <a:noFill/>
            <a:miter lim="800000"/>
            <a:headEnd/>
            <a:tailEnd/>
          </a:ln>
        </p:spPr>
        <p:txBody>
          <a:bodyPr wrap="square">
            <a:spAutoFit/>
          </a:bodyPr>
          <a:lstStyle/>
          <a:p>
            <a:r>
              <a:rPr lang="ru-RU" sz="1400">
                <a:solidFill>
                  <a:schemeClr val="tx1"/>
                </a:solidFill>
                <a:latin typeface="Huawei Sans" panose="020C0503030203020204" pitchFamily="34" charset="0"/>
              </a:rPr>
              <a:t>GE0/0/1</a:t>
            </a:r>
          </a:p>
        </p:txBody>
      </p:sp>
      <p:sp>
        <p:nvSpPr>
          <p:cNvPr id="74" name="Text Box 9"/>
          <p:cNvSpPr txBox="1">
            <a:spLocks noChangeArrowheads="1"/>
          </p:cNvSpPr>
          <p:nvPr/>
        </p:nvSpPr>
        <p:spPr bwMode="auto">
          <a:xfrm>
            <a:off x="2984320" y="3049630"/>
            <a:ext cx="1459844" cy="523220"/>
          </a:xfrm>
          <a:prstGeom prst="rect">
            <a:avLst/>
          </a:prstGeom>
          <a:noFill/>
          <a:ln w="9525">
            <a:noFill/>
            <a:miter lim="800000"/>
            <a:headEnd/>
            <a:tailEnd/>
          </a:ln>
        </p:spPr>
        <p:txBody>
          <a:bodyPr wrap="square">
            <a:spAutoFit/>
          </a:bodyPr>
          <a:lstStyle/>
          <a:p>
            <a:pPr algn="r"/>
            <a:r>
              <a:rPr lang="ru-RU" sz="1400" b="1">
                <a:latin typeface="Huawei Sans" panose="020C0503030203020204" pitchFamily="34" charset="0"/>
              </a:rPr>
              <a:t>VLANIF 100</a:t>
            </a:r>
          </a:p>
          <a:p>
            <a:pPr algn="r"/>
            <a:r>
              <a:rPr lang="ru-RU" sz="1400">
                <a:solidFill>
                  <a:schemeClr val="tx1"/>
                </a:solidFill>
                <a:latin typeface="Huawei Sans" panose="020C0503030203020204" pitchFamily="34" charset="0"/>
              </a:rPr>
              <a:t>10.23.100.1</a:t>
            </a:r>
            <a:r>
              <a:rPr lang="ru-RU" sz="1400">
                <a:latin typeface="Huawei Sans" panose="020C0503030203020204" pitchFamily="34" charset="0"/>
              </a:rPr>
              <a:t>/24</a:t>
            </a:r>
          </a:p>
        </p:txBody>
      </p:sp>
      <p:sp>
        <p:nvSpPr>
          <p:cNvPr id="75" name="Text Box 9"/>
          <p:cNvSpPr txBox="1">
            <a:spLocks noChangeArrowheads="1"/>
          </p:cNvSpPr>
          <p:nvPr/>
        </p:nvSpPr>
        <p:spPr bwMode="auto">
          <a:xfrm>
            <a:off x="3628881" y="2218845"/>
            <a:ext cx="768435" cy="307777"/>
          </a:xfrm>
          <a:prstGeom prst="rect">
            <a:avLst/>
          </a:prstGeom>
          <a:noFill/>
          <a:ln w="9525">
            <a:noFill/>
            <a:miter lim="800000"/>
            <a:headEnd/>
            <a:tailEnd/>
          </a:ln>
        </p:spPr>
        <p:txBody>
          <a:bodyPr wrap="square">
            <a:spAutoFit/>
          </a:bodyPr>
          <a:lstStyle/>
          <a:p>
            <a:pPr algn="ctr"/>
            <a:r>
              <a:rPr lang="ru-RU" sz="1400" b="1">
                <a:solidFill>
                  <a:schemeClr val="tx1"/>
                </a:solidFill>
                <a:latin typeface="Huawei Sans" panose="020C0503030203020204" pitchFamily="34" charset="0"/>
              </a:rPr>
              <a:t>AC</a:t>
            </a:r>
          </a:p>
        </p:txBody>
      </p:sp>
      <p:pic>
        <p:nvPicPr>
          <p:cNvPr id="76" name="图片 75" descr="SAN网络-蓝.png"/>
          <p:cNvPicPr>
            <a:picLocks noChangeAspect="1"/>
          </p:cNvPicPr>
          <p:nvPr/>
        </p:nvPicPr>
        <p:blipFill>
          <a:blip r:embed="rId10" cstate="print"/>
          <a:stretch>
            <a:fillRect/>
          </a:stretch>
        </p:blipFill>
        <p:spPr>
          <a:xfrm>
            <a:off x="2435992" y="5693652"/>
            <a:ext cx="267540" cy="438311"/>
          </a:xfrm>
          <a:prstGeom prst="rect">
            <a:avLst/>
          </a:prstGeom>
        </p:spPr>
      </p:pic>
    </p:spTree>
    <p:extLst>
      <p:ext uri="{BB962C8B-B14F-4D97-AF65-F5344CB8AC3E}">
        <p14:creationId xmlns:p14="http://schemas.microsoft.com/office/powerpoint/2010/main" val="3697484068"/>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ru-RU"/>
              <a:t>Настройка сетевых соединений</a:t>
            </a:r>
          </a:p>
        </p:txBody>
      </p:sp>
      <p:sp>
        <p:nvSpPr>
          <p:cNvPr id="37" name="文本框 36"/>
          <p:cNvSpPr txBox="1"/>
          <p:nvPr/>
        </p:nvSpPr>
        <p:spPr bwMode="auto">
          <a:xfrm>
            <a:off x="5998446" y="1260200"/>
            <a:ext cx="5747466" cy="39643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342900" indent="-342900">
              <a:lnSpc>
                <a:spcPct val="125000"/>
              </a:lnSpc>
              <a:buFont typeface="+mj-lt"/>
              <a:buAutoNum type="arabicPeriod"/>
            </a:pPr>
            <a:r>
              <a:rPr lang="ru-RU" sz="1600">
                <a:solidFill>
                  <a:srgbClr val="000000"/>
                </a:solidFill>
                <a:latin typeface="Huawei Sans" panose="020C0503030203020204" pitchFamily="34" charset="0"/>
              </a:rPr>
              <a:t>Создайте сети VLAN и интерфейсы на S1, S2 и AC.</a:t>
            </a:r>
          </a:p>
        </p:txBody>
      </p:sp>
      <p:sp>
        <p:nvSpPr>
          <p:cNvPr id="38" name="Rectangle 3"/>
          <p:cNvSpPr/>
          <p:nvPr/>
        </p:nvSpPr>
        <p:spPr>
          <a:xfrm>
            <a:off x="5998446" y="2630932"/>
            <a:ext cx="5747466" cy="1323439"/>
          </a:xfrm>
          <a:prstGeom prst="rect">
            <a:avLst/>
          </a:prstGeom>
          <a:solidFill>
            <a:srgbClr val="F4FBFE"/>
          </a:solidFill>
          <a:ln>
            <a:solidFill>
              <a:srgbClr val="99DFF9"/>
            </a:solidFill>
          </a:ln>
        </p:spPr>
        <p:txBody>
          <a:bodyPr wrap="square" anchor="ctr" anchorCtr="0">
            <a:spAutoFit/>
          </a:bodyPr>
          <a:lstStyle/>
          <a:p>
            <a:pPr fontAlgn="ctr">
              <a:lnSpc>
                <a:spcPts val="2400"/>
              </a:lnSpc>
            </a:pPr>
            <a:r>
              <a:rPr lang="ru-RU" sz="1400" dirty="0">
                <a:latin typeface="Huawei Sans" panose="020C0503030203020204" pitchFamily="34" charset="0"/>
              </a:rPr>
              <a:t>[AC] </a:t>
            </a:r>
            <a:r>
              <a:rPr lang="ru-RU" sz="1400" dirty="0" err="1">
                <a:latin typeface="Huawei Sans" panose="020C0503030203020204" pitchFamily="34" charset="0"/>
              </a:rPr>
              <a:t>dhcp</a:t>
            </a:r>
            <a:r>
              <a:rPr lang="ru-RU" sz="1400" dirty="0">
                <a:latin typeface="Huawei Sans" panose="020C0503030203020204" pitchFamily="34" charset="0"/>
              </a:rPr>
              <a:t> </a:t>
            </a:r>
            <a:r>
              <a:rPr lang="ru-RU" sz="1400" dirty="0" err="1">
                <a:latin typeface="Huawei Sans" panose="020C0503030203020204" pitchFamily="34" charset="0"/>
              </a:rPr>
              <a:t>enable</a:t>
            </a:r>
            <a:endParaRPr lang="ru-RU" sz="1400" dirty="0">
              <a:latin typeface="Huawei Sans" panose="020C0503030203020204" pitchFamily="34" charset="0"/>
            </a:endParaRPr>
          </a:p>
          <a:p>
            <a:pPr fontAlgn="ctr">
              <a:lnSpc>
                <a:spcPts val="2400"/>
              </a:lnSpc>
            </a:pPr>
            <a:r>
              <a:rPr lang="ru-RU" sz="1400" dirty="0">
                <a:latin typeface="Huawei Sans" panose="020C0503030203020204" pitchFamily="34" charset="0"/>
              </a:rPr>
              <a:t>[AC] </a:t>
            </a:r>
            <a:r>
              <a:rPr lang="ru-RU" sz="1400" dirty="0" err="1">
                <a:latin typeface="Huawei Sans" panose="020C0503030203020204" pitchFamily="34" charset="0"/>
              </a:rPr>
              <a:t>interface</a:t>
            </a:r>
            <a:r>
              <a:rPr lang="ru-RU" sz="1400" dirty="0">
                <a:latin typeface="Huawei Sans" panose="020C0503030203020204" pitchFamily="34" charset="0"/>
              </a:rPr>
              <a:t> </a:t>
            </a:r>
            <a:r>
              <a:rPr lang="ru-RU" sz="1400" dirty="0" err="1">
                <a:latin typeface="Huawei Sans" panose="020C0503030203020204" pitchFamily="34" charset="0"/>
              </a:rPr>
              <a:t>vlanif</a:t>
            </a:r>
            <a:r>
              <a:rPr lang="ru-RU" sz="1400" dirty="0">
                <a:latin typeface="Huawei Sans" panose="020C0503030203020204" pitchFamily="34" charset="0"/>
              </a:rPr>
              <a:t> 100</a:t>
            </a:r>
          </a:p>
          <a:p>
            <a:pPr fontAlgn="ctr">
              <a:lnSpc>
                <a:spcPts val="2400"/>
              </a:lnSpc>
            </a:pPr>
            <a:r>
              <a:rPr lang="ru-RU" sz="1400" dirty="0">
                <a:latin typeface="Huawei Sans" panose="020C0503030203020204" pitchFamily="34" charset="0"/>
              </a:rPr>
              <a:t>[AC-Vlanif100] </a:t>
            </a:r>
            <a:r>
              <a:rPr lang="ru-RU" sz="1400" dirty="0" err="1">
                <a:latin typeface="Huawei Sans" panose="020C0503030203020204" pitchFamily="34" charset="0"/>
              </a:rPr>
              <a:t>ip</a:t>
            </a:r>
            <a:r>
              <a:rPr lang="ru-RU" sz="1400" dirty="0">
                <a:latin typeface="Huawei Sans" panose="020C0503030203020204" pitchFamily="34" charset="0"/>
              </a:rPr>
              <a:t> </a:t>
            </a:r>
            <a:r>
              <a:rPr lang="ru-RU" sz="1400" dirty="0" err="1">
                <a:latin typeface="Huawei Sans" panose="020C0503030203020204" pitchFamily="34" charset="0"/>
              </a:rPr>
              <a:t>address</a:t>
            </a:r>
            <a:r>
              <a:rPr lang="ru-RU" sz="1400" dirty="0">
                <a:latin typeface="Huawei Sans" panose="020C0503030203020204" pitchFamily="34" charset="0"/>
              </a:rPr>
              <a:t> 10.23.100.1 24</a:t>
            </a:r>
          </a:p>
          <a:p>
            <a:pPr fontAlgn="ctr">
              <a:lnSpc>
                <a:spcPts val="2400"/>
              </a:lnSpc>
            </a:pPr>
            <a:r>
              <a:rPr lang="ru-RU" sz="1400" dirty="0">
                <a:latin typeface="Huawei Sans" panose="020C0503030203020204" pitchFamily="34" charset="0"/>
              </a:rPr>
              <a:t>[AC-Vlanif100] </a:t>
            </a:r>
            <a:r>
              <a:rPr lang="ru-RU" sz="1400" dirty="0" err="1">
                <a:latin typeface="Huawei Sans" panose="020C0503030203020204" pitchFamily="34" charset="0"/>
              </a:rPr>
              <a:t>dhcp</a:t>
            </a:r>
            <a:r>
              <a:rPr lang="ru-RU" sz="1400" dirty="0">
                <a:latin typeface="Huawei Sans" panose="020C0503030203020204" pitchFamily="34" charset="0"/>
              </a:rPr>
              <a:t> </a:t>
            </a:r>
            <a:r>
              <a:rPr lang="ru-RU" sz="1400" dirty="0" err="1">
                <a:latin typeface="Huawei Sans" panose="020C0503030203020204" pitchFamily="34" charset="0"/>
              </a:rPr>
              <a:t>select</a:t>
            </a:r>
            <a:r>
              <a:rPr lang="ru-RU" sz="1400" dirty="0">
                <a:latin typeface="Huawei Sans" panose="020C0503030203020204" pitchFamily="34" charset="0"/>
              </a:rPr>
              <a:t> </a:t>
            </a:r>
            <a:r>
              <a:rPr lang="ru-RU" sz="1400" dirty="0" err="1">
                <a:latin typeface="Huawei Sans" panose="020C0503030203020204" pitchFamily="34" charset="0"/>
              </a:rPr>
              <a:t>interface</a:t>
            </a:r>
            <a:endParaRPr lang="ru-RU" sz="1400" dirty="0">
              <a:latin typeface="Huawei Sans" panose="020C0503030203020204" pitchFamily="34" charset="0"/>
            </a:endParaRPr>
          </a:p>
        </p:txBody>
      </p:sp>
      <p:sp>
        <p:nvSpPr>
          <p:cNvPr id="39" name="文本框 38"/>
          <p:cNvSpPr txBox="1"/>
          <p:nvPr/>
        </p:nvSpPr>
        <p:spPr bwMode="auto">
          <a:xfrm>
            <a:off x="5998446" y="1567930"/>
            <a:ext cx="5744357" cy="70421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342900" indent="-342900">
              <a:lnSpc>
                <a:spcPct val="125000"/>
              </a:lnSpc>
              <a:buFont typeface="+mj-lt"/>
              <a:buAutoNum type="arabicPeriod" startAt="2"/>
            </a:pPr>
            <a:r>
              <a:rPr lang="ru-RU" sz="1600" dirty="0">
                <a:solidFill>
                  <a:srgbClr val="000000"/>
                </a:solidFill>
                <a:latin typeface="Huawei Sans" panose="020C0503030203020204" pitchFamily="34" charset="0"/>
              </a:rPr>
              <a:t>Настройте DHCP-серверы на </a:t>
            </a:r>
            <a:r>
              <a:rPr lang="ru-RU" sz="1600" dirty="0">
                <a:latin typeface="Huawei Sans" panose="020C0503030203020204" pitchFamily="34" charset="0"/>
              </a:rPr>
              <a:t>выдачу</a:t>
            </a:r>
            <a:r>
              <a:rPr lang="ru-RU" sz="1600" dirty="0">
                <a:solidFill>
                  <a:srgbClr val="FF0000"/>
                </a:solidFill>
                <a:latin typeface="Huawei Sans" panose="020C0503030203020204" pitchFamily="34" charset="0"/>
              </a:rPr>
              <a:t> </a:t>
            </a:r>
            <a:r>
              <a:rPr lang="ru-RU" sz="1600" dirty="0">
                <a:solidFill>
                  <a:srgbClr val="000000"/>
                </a:solidFill>
                <a:latin typeface="Huawei Sans" panose="020C0503030203020204" pitchFamily="34" charset="0"/>
              </a:rPr>
              <a:t>IP-адресов AP и STA.</a:t>
            </a:r>
          </a:p>
        </p:txBody>
      </p:sp>
      <p:sp>
        <p:nvSpPr>
          <p:cNvPr id="40" name="Rectangle 3"/>
          <p:cNvSpPr/>
          <p:nvPr/>
        </p:nvSpPr>
        <p:spPr>
          <a:xfrm>
            <a:off x="5998446" y="4788391"/>
            <a:ext cx="5747467" cy="1323439"/>
          </a:xfrm>
          <a:prstGeom prst="rect">
            <a:avLst/>
          </a:prstGeom>
          <a:solidFill>
            <a:srgbClr val="F4FBFE"/>
          </a:solidFill>
          <a:ln>
            <a:solidFill>
              <a:srgbClr val="99DFF9"/>
            </a:solidFill>
          </a:ln>
        </p:spPr>
        <p:txBody>
          <a:bodyPr wrap="square" anchor="ctr" anchorCtr="0">
            <a:spAutoFit/>
          </a:bodyPr>
          <a:lstStyle/>
          <a:p>
            <a:pPr fontAlgn="ctr">
              <a:lnSpc>
                <a:spcPts val="2400"/>
              </a:lnSpc>
            </a:pPr>
            <a:r>
              <a:rPr lang="ru-RU" sz="1400">
                <a:latin typeface="Huawei Sans" panose="020C0503030203020204" pitchFamily="34" charset="0"/>
              </a:rPr>
              <a:t>[S2] dhcp enable</a:t>
            </a:r>
          </a:p>
          <a:p>
            <a:pPr fontAlgn="ctr">
              <a:lnSpc>
                <a:spcPts val="2400"/>
              </a:lnSpc>
            </a:pPr>
            <a:r>
              <a:rPr lang="ru-RU" sz="1400">
                <a:latin typeface="Huawei Sans" panose="020C0503030203020204" pitchFamily="34" charset="0"/>
              </a:rPr>
              <a:t>[S2] interface vlanif 101</a:t>
            </a:r>
          </a:p>
          <a:p>
            <a:pPr fontAlgn="ctr">
              <a:lnSpc>
                <a:spcPts val="2400"/>
              </a:lnSpc>
            </a:pPr>
            <a:r>
              <a:rPr lang="ru-RU" sz="1400">
                <a:latin typeface="Huawei Sans" panose="020C0503030203020204" pitchFamily="34" charset="0"/>
              </a:rPr>
              <a:t>[S2-Vlanif101] ip address 10.23.101.1 24</a:t>
            </a:r>
          </a:p>
          <a:p>
            <a:pPr fontAlgn="ctr">
              <a:lnSpc>
                <a:spcPts val="2400"/>
              </a:lnSpc>
            </a:pPr>
            <a:r>
              <a:rPr lang="ru-RU" sz="1400">
                <a:latin typeface="Huawei Sans" panose="020C0503030203020204" pitchFamily="34" charset="0"/>
              </a:rPr>
              <a:t>[S2-Vlanif101] dhcp select interface</a:t>
            </a:r>
          </a:p>
        </p:txBody>
      </p:sp>
      <p:sp>
        <p:nvSpPr>
          <p:cNvPr id="41" name="文本框 40"/>
          <p:cNvSpPr txBox="1"/>
          <p:nvPr/>
        </p:nvSpPr>
        <p:spPr bwMode="auto">
          <a:xfrm>
            <a:off x="5998446" y="2239424"/>
            <a:ext cx="5744357" cy="357964"/>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nSpc>
                <a:spcPct val="125000"/>
              </a:lnSpc>
            </a:pPr>
            <a:r>
              <a:rPr lang="ru-RU" sz="1400" dirty="0">
                <a:solidFill>
                  <a:srgbClr val="000000"/>
                </a:solidFill>
                <a:latin typeface="Huawei Sans" panose="020C0503030203020204" pitchFamily="34" charset="0"/>
              </a:rPr>
              <a:t># Настройте VLANIF 100 на AC для назначения IP-адресов </a:t>
            </a:r>
            <a:r>
              <a:rPr lang="en-US" sz="1400" dirty="0">
                <a:solidFill>
                  <a:srgbClr val="000000"/>
                </a:solidFill>
                <a:latin typeface="Huawei Sans" panose="020C0503030203020204" pitchFamily="34" charset="0"/>
              </a:rPr>
              <a:t>AP</a:t>
            </a:r>
            <a:r>
              <a:rPr lang="ru-RU" sz="1400" dirty="0">
                <a:solidFill>
                  <a:srgbClr val="000000"/>
                </a:solidFill>
                <a:latin typeface="Huawei Sans" panose="020C0503030203020204" pitchFamily="34" charset="0"/>
              </a:rPr>
              <a:t>.</a:t>
            </a:r>
          </a:p>
        </p:txBody>
      </p:sp>
      <p:sp>
        <p:nvSpPr>
          <p:cNvPr id="43" name="文本框 42"/>
          <p:cNvSpPr txBox="1"/>
          <p:nvPr/>
        </p:nvSpPr>
        <p:spPr bwMode="auto">
          <a:xfrm>
            <a:off x="5998446" y="4080701"/>
            <a:ext cx="5747465" cy="62726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nSpc>
                <a:spcPct val="125000"/>
              </a:lnSpc>
            </a:pPr>
            <a:r>
              <a:rPr lang="ru-RU" sz="1400" dirty="0">
                <a:solidFill>
                  <a:srgbClr val="000000"/>
                </a:solidFill>
                <a:latin typeface="Huawei Sans" panose="020C0503030203020204" pitchFamily="34" charset="0"/>
              </a:rPr>
              <a:t># Настройте VLANIF 101 на S2 для назначения IP-адресов STA и укажите 10.23.101.1 в качестве адреса шлюза по умолчанию для STA.</a:t>
            </a:r>
          </a:p>
        </p:txBody>
      </p:sp>
      <p:sp>
        <p:nvSpPr>
          <p:cNvPr id="44" name="五边形 43"/>
          <p:cNvSpPr/>
          <p:nvPr/>
        </p:nvSpPr>
        <p:spPr bwMode="auto">
          <a:xfrm>
            <a:off x="9152668" y="122424"/>
            <a:ext cx="900100" cy="2844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b="1">
                <a:solidFill>
                  <a:srgbClr val="FFFFFF"/>
                </a:solidFill>
                <a:latin typeface="Huawei Sans" panose="020C0503030203020204" pitchFamily="34" charset="0"/>
              </a:rPr>
              <a:t>Сетевое подключение</a:t>
            </a:r>
          </a:p>
        </p:txBody>
      </p:sp>
      <p:sp>
        <p:nvSpPr>
          <p:cNvPr id="58" name="燕尾形 57"/>
          <p:cNvSpPr/>
          <p:nvPr/>
        </p:nvSpPr>
        <p:spPr bwMode="auto">
          <a:xfrm>
            <a:off x="9968838"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Подключение AP</a:t>
            </a:r>
          </a:p>
        </p:txBody>
      </p:sp>
      <p:sp>
        <p:nvSpPr>
          <p:cNvPr id="61" name="燕尾形 60"/>
          <p:cNvSpPr/>
          <p:nvPr/>
        </p:nvSpPr>
        <p:spPr bwMode="auto">
          <a:xfrm>
            <a:off x="10964908"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Сервисы WLAN</a:t>
            </a:r>
          </a:p>
        </p:txBody>
      </p:sp>
      <p:grpSp>
        <p:nvGrpSpPr>
          <p:cNvPr id="62" name="组合 61"/>
          <p:cNvGrpSpPr/>
          <p:nvPr/>
        </p:nvGrpSpPr>
        <p:grpSpPr>
          <a:xfrm>
            <a:off x="907091" y="1364451"/>
            <a:ext cx="4363229" cy="4877017"/>
            <a:chOff x="1634078" y="1148210"/>
            <a:chExt cx="4363229" cy="4877017"/>
          </a:xfrm>
        </p:grpSpPr>
        <p:pic>
          <p:nvPicPr>
            <p:cNvPr id="63" name="图片 62" descr="笔记本电脑.png"/>
            <p:cNvPicPr>
              <a:picLocks noChangeAspect="1"/>
            </p:cNvPicPr>
            <p:nvPr/>
          </p:nvPicPr>
          <p:blipFill>
            <a:blip r:embed="rId3" cstate="print"/>
            <a:stretch>
              <a:fillRect/>
            </a:stretch>
          </p:blipFill>
          <p:spPr>
            <a:xfrm>
              <a:off x="2759588" y="5686827"/>
              <a:ext cx="539779" cy="338400"/>
            </a:xfrm>
            <a:prstGeom prst="rect">
              <a:avLst/>
            </a:prstGeom>
          </p:spPr>
        </p:pic>
        <p:pic>
          <p:nvPicPr>
            <p:cNvPr id="64" name="图片 63" descr="wifi信号蓝.png"/>
            <p:cNvPicPr>
              <a:picLocks noChangeAspect="1"/>
            </p:cNvPicPr>
            <p:nvPr/>
          </p:nvPicPr>
          <p:blipFill>
            <a:blip r:embed="rId4" cstate="print"/>
            <a:stretch>
              <a:fillRect/>
            </a:stretch>
          </p:blipFill>
          <p:spPr>
            <a:xfrm flipV="1">
              <a:off x="3196870" y="5199764"/>
              <a:ext cx="429928" cy="360000"/>
            </a:xfrm>
            <a:prstGeom prst="rect">
              <a:avLst/>
            </a:prstGeom>
          </p:spPr>
        </p:pic>
        <p:cxnSp>
          <p:nvCxnSpPr>
            <p:cNvPr id="65" name="直接连接符 64"/>
            <p:cNvCxnSpPr>
              <a:stCxn id="71" idx="2"/>
              <a:endCxn id="73" idx="0"/>
            </p:cNvCxnSpPr>
            <p:nvPr/>
          </p:nvCxnSpPr>
          <p:spPr>
            <a:xfrm>
              <a:off x="3413696" y="2759149"/>
              <a:ext cx="0" cy="681452"/>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66" name="组合 65"/>
            <p:cNvGrpSpPr/>
            <p:nvPr/>
          </p:nvGrpSpPr>
          <p:grpSpPr>
            <a:xfrm>
              <a:off x="2859107" y="1148210"/>
              <a:ext cx="1117607" cy="742575"/>
              <a:chOff x="3383675" y="915204"/>
              <a:chExt cx="1117607" cy="742575"/>
            </a:xfrm>
          </p:grpSpPr>
          <p:pic>
            <p:nvPicPr>
              <p:cNvPr id="88" name="图片 8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83675" y="915204"/>
                <a:ext cx="1117607" cy="701754"/>
              </a:xfrm>
              <a:prstGeom prst="rect">
                <a:avLst/>
              </a:prstGeom>
            </p:spPr>
          </p:pic>
          <p:sp>
            <p:nvSpPr>
              <p:cNvPr id="89" name="Text Box 9"/>
              <p:cNvSpPr txBox="1">
                <a:spLocks noChangeArrowheads="1"/>
              </p:cNvSpPr>
              <p:nvPr/>
            </p:nvSpPr>
            <p:spPr bwMode="auto">
              <a:xfrm>
                <a:off x="3428519" y="1134559"/>
                <a:ext cx="1057215" cy="523220"/>
              </a:xfrm>
              <a:prstGeom prst="rect">
                <a:avLst/>
              </a:prstGeom>
              <a:noFill/>
              <a:ln w="9525">
                <a:noFill/>
                <a:miter lim="800000"/>
                <a:headEnd/>
                <a:tailEnd/>
              </a:ln>
            </p:spPr>
            <p:txBody>
              <a:bodyPr wrap="square">
                <a:spAutoFit/>
              </a:bodyPr>
              <a:lstStyle/>
              <a:p>
                <a:pPr algn="ctr">
                  <a:spcBef>
                    <a:spcPct val="50000"/>
                  </a:spcBef>
                </a:pPr>
                <a:r>
                  <a:rPr lang="ru-RU" sz="1400" b="1" dirty="0">
                    <a:solidFill>
                      <a:schemeClr val="tx1"/>
                    </a:solidFill>
                    <a:latin typeface="Huawei Sans" panose="020C0503030203020204" pitchFamily="34" charset="0"/>
                  </a:rPr>
                  <a:t>IP-сеть</a:t>
                </a:r>
              </a:p>
            </p:txBody>
          </p:sp>
        </p:grpSp>
        <p:sp>
          <p:nvSpPr>
            <p:cNvPr id="67" name="Text Box 9"/>
            <p:cNvSpPr txBox="1">
              <a:spLocks noChangeArrowheads="1"/>
            </p:cNvSpPr>
            <p:nvPr/>
          </p:nvSpPr>
          <p:spPr bwMode="auto">
            <a:xfrm>
              <a:off x="2398315" y="4662434"/>
              <a:ext cx="768435" cy="307777"/>
            </a:xfrm>
            <a:prstGeom prst="rect">
              <a:avLst/>
            </a:prstGeom>
            <a:noFill/>
            <a:ln w="9525">
              <a:noFill/>
              <a:miter lim="800000"/>
              <a:headEnd/>
              <a:tailEnd/>
            </a:ln>
          </p:spPr>
          <p:txBody>
            <a:bodyPr wrap="square">
              <a:spAutoFit/>
            </a:bodyPr>
            <a:lstStyle/>
            <a:p>
              <a:pPr algn="ctr"/>
              <a:r>
                <a:rPr lang="ru-RU" sz="1400" b="1">
                  <a:solidFill>
                    <a:schemeClr val="tx1"/>
                  </a:solidFill>
                  <a:latin typeface="Huawei Sans" panose="020C0503030203020204" pitchFamily="34" charset="0"/>
                </a:rPr>
                <a:t>AP</a:t>
              </a:r>
            </a:p>
          </p:txBody>
        </p:sp>
        <p:pic>
          <p:nvPicPr>
            <p:cNvPr id="68" name="图片 67" descr="AC-蓝.png"/>
            <p:cNvPicPr>
              <a:picLocks noChangeAspect="1"/>
            </p:cNvPicPr>
            <p:nvPr/>
          </p:nvPicPr>
          <p:blipFill>
            <a:blip r:embed="rId6" cstate="print"/>
            <a:stretch>
              <a:fillRect/>
            </a:stretch>
          </p:blipFill>
          <p:spPr>
            <a:xfrm>
              <a:off x="4937386" y="2219149"/>
              <a:ext cx="660000" cy="540000"/>
            </a:xfrm>
            <a:prstGeom prst="rect">
              <a:avLst/>
            </a:prstGeom>
          </p:spPr>
        </p:pic>
        <p:sp>
          <p:nvSpPr>
            <p:cNvPr id="69" name="Text Box 9"/>
            <p:cNvSpPr txBox="1">
              <a:spLocks noChangeArrowheads="1"/>
            </p:cNvSpPr>
            <p:nvPr/>
          </p:nvSpPr>
          <p:spPr bwMode="auto">
            <a:xfrm>
              <a:off x="2069136" y="5703905"/>
              <a:ext cx="706855" cy="307777"/>
            </a:xfrm>
            <a:prstGeom prst="rect">
              <a:avLst/>
            </a:prstGeom>
            <a:noFill/>
            <a:ln w="9525">
              <a:noFill/>
              <a:miter lim="800000"/>
              <a:headEnd/>
              <a:tailEnd/>
            </a:ln>
          </p:spPr>
          <p:txBody>
            <a:bodyPr wrap="square">
              <a:spAutoFit/>
            </a:bodyPr>
            <a:lstStyle/>
            <a:p>
              <a:pPr algn="ctr"/>
              <a:r>
                <a:rPr lang="ru-RU" sz="1400" b="1">
                  <a:solidFill>
                    <a:schemeClr val="tx1"/>
                  </a:solidFill>
                  <a:latin typeface="Huawei Sans" panose="020C0503030203020204" pitchFamily="34" charset="0"/>
                </a:rPr>
                <a:t>STA</a:t>
              </a:r>
            </a:p>
          </p:txBody>
        </p:sp>
        <p:cxnSp>
          <p:nvCxnSpPr>
            <p:cNvPr id="70" name="直接连接符 69"/>
            <p:cNvCxnSpPr>
              <a:stCxn id="88" idx="2"/>
              <a:endCxn id="71" idx="0"/>
            </p:cNvCxnSpPr>
            <p:nvPr/>
          </p:nvCxnSpPr>
          <p:spPr>
            <a:xfrm flipH="1">
              <a:off x="3413696" y="1849964"/>
              <a:ext cx="0" cy="369185"/>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71" name="图片 7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084427" y="2219149"/>
              <a:ext cx="658537" cy="540000"/>
            </a:xfrm>
            <a:prstGeom prst="rect">
              <a:avLst/>
            </a:prstGeom>
          </p:spPr>
        </p:pic>
        <p:pic>
          <p:nvPicPr>
            <p:cNvPr id="72" name="图片 7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082565" y="4549487"/>
              <a:ext cx="658538" cy="540000"/>
            </a:xfrm>
            <a:prstGeom prst="rect">
              <a:avLst/>
            </a:prstGeom>
          </p:spPr>
        </p:pic>
        <p:pic>
          <p:nvPicPr>
            <p:cNvPr id="73" name="图片 7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084427" y="3440601"/>
              <a:ext cx="658537" cy="540000"/>
            </a:xfrm>
            <a:prstGeom prst="rect">
              <a:avLst/>
            </a:prstGeom>
          </p:spPr>
        </p:pic>
        <p:cxnSp>
          <p:nvCxnSpPr>
            <p:cNvPr id="74" name="直接连接符 73"/>
            <p:cNvCxnSpPr>
              <a:stCxn id="71" idx="3"/>
              <a:endCxn id="68" idx="1"/>
            </p:cNvCxnSpPr>
            <p:nvPr/>
          </p:nvCxnSpPr>
          <p:spPr>
            <a:xfrm>
              <a:off x="3742964" y="2489149"/>
              <a:ext cx="1194422" cy="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73" idx="2"/>
              <a:endCxn id="72" idx="0"/>
            </p:cNvCxnSpPr>
            <p:nvPr/>
          </p:nvCxnSpPr>
          <p:spPr>
            <a:xfrm flipH="1">
              <a:off x="3411834" y="3980601"/>
              <a:ext cx="1862" cy="568886"/>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6" name="Text Box 9"/>
            <p:cNvSpPr txBox="1">
              <a:spLocks noChangeArrowheads="1"/>
            </p:cNvSpPr>
            <p:nvPr/>
          </p:nvSpPr>
          <p:spPr bwMode="auto">
            <a:xfrm>
              <a:off x="2398315" y="3553436"/>
              <a:ext cx="768435" cy="307777"/>
            </a:xfrm>
            <a:prstGeom prst="rect">
              <a:avLst/>
            </a:prstGeom>
            <a:noFill/>
            <a:ln w="9525">
              <a:noFill/>
              <a:miter lim="800000"/>
              <a:headEnd/>
              <a:tailEnd/>
            </a:ln>
          </p:spPr>
          <p:txBody>
            <a:bodyPr wrap="square">
              <a:spAutoFit/>
            </a:bodyPr>
            <a:lstStyle/>
            <a:p>
              <a:pPr algn="ctr"/>
              <a:r>
                <a:rPr lang="ru-RU" sz="1400" b="1">
                  <a:solidFill>
                    <a:schemeClr val="tx1"/>
                  </a:solidFill>
                  <a:latin typeface="Huawei Sans" panose="020C0503030203020204" pitchFamily="34" charset="0"/>
                </a:rPr>
                <a:t>S1</a:t>
              </a:r>
            </a:p>
          </p:txBody>
        </p:sp>
        <p:sp>
          <p:nvSpPr>
            <p:cNvPr id="77" name="Text Box 9"/>
            <p:cNvSpPr txBox="1">
              <a:spLocks noChangeArrowheads="1"/>
            </p:cNvSpPr>
            <p:nvPr/>
          </p:nvSpPr>
          <p:spPr bwMode="auto">
            <a:xfrm>
              <a:off x="2398315" y="2347891"/>
              <a:ext cx="768435" cy="307777"/>
            </a:xfrm>
            <a:prstGeom prst="rect">
              <a:avLst/>
            </a:prstGeom>
            <a:noFill/>
            <a:ln w="9525">
              <a:noFill/>
              <a:miter lim="800000"/>
              <a:headEnd/>
              <a:tailEnd/>
            </a:ln>
          </p:spPr>
          <p:txBody>
            <a:bodyPr wrap="square">
              <a:spAutoFit/>
            </a:bodyPr>
            <a:lstStyle/>
            <a:p>
              <a:pPr algn="ctr"/>
              <a:r>
                <a:rPr lang="ru-RU" sz="1400" b="1">
                  <a:solidFill>
                    <a:schemeClr val="tx1"/>
                  </a:solidFill>
                  <a:latin typeface="Huawei Sans" panose="020C0503030203020204" pitchFamily="34" charset="0"/>
                </a:rPr>
                <a:t>S2</a:t>
              </a:r>
            </a:p>
          </p:txBody>
        </p:sp>
        <p:sp>
          <p:nvSpPr>
            <p:cNvPr id="78" name="Text Box 9"/>
            <p:cNvSpPr txBox="1">
              <a:spLocks noChangeArrowheads="1"/>
            </p:cNvSpPr>
            <p:nvPr/>
          </p:nvSpPr>
          <p:spPr bwMode="auto">
            <a:xfrm>
              <a:off x="1634078" y="2589265"/>
              <a:ext cx="1459844" cy="523220"/>
            </a:xfrm>
            <a:prstGeom prst="rect">
              <a:avLst/>
            </a:prstGeom>
            <a:noFill/>
            <a:ln w="9525">
              <a:noFill/>
              <a:miter lim="800000"/>
              <a:headEnd/>
              <a:tailEnd/>
            </a:ln>
          </p:spPr>
          <p:txBody>
            <a:bodyPr wrap="square">
              <a:spAutoFit/>
            </a:bodyPr>
            <a:lstStyle/>
            <a:p>
              <a:pPr algn="r"/>
              <a:r>
                <a:rPr lang="ru-RU" sz="1400" b="1">
                  <a:latin typeface="Huawei Sans" panose="020C0503030203020204" pitchFamily="34" charset="0"/>
                </a:rPr>
                <a:t>VLANIF 101</a:t>
              </a:r>
            </a:p>
            <a:p>
              <a:pPr algn="r"/>
              <a:r>
                <a:rPr lang="ru-RU" sz="1400">
                  <a:solidFill>
                    <a:schemeClr val="tx1"/>
                  </a:solidFill>
                  <a:latin typeface="Huawei Sans" panose="020C0503030203020204" pitchFamily="34" charset="0"/>
                </a:rPr>
                <a:t>10.23.101.1</a:t>
              </a:r>
              <a:r>
                <a:rPr lang="ru-RU" sz="1400">
                  <a:latin typeface="Huawei Sans" panose="020C0503030203020204" pitchFamily="34" charset="0"/>
                </a:rPr>
                <a:t>/24</a:t>
              </a:r>
            </a:p>
          </p:txBody>
        </p:sp>
        <p:sp>
          <p:nvSpPr>
            <p:cNvPr id="79" name="Text Box 9"/>
            <p:cNvSpPr txBox="1">
              <a:spLocks noChangeArrowheads="1"/>
            </p:cNvSpPr>
            <p:nvPr/>
          </p:nvSpPr>
          <p:spPr bwMode="auto">
            <a:xfrm>
              <a:off x="3391284" y="1895517"/>
              <a:ext cx="993303" cy="307777"/>
            </a:xfrm>
            <a:prstGeom prst="rect">
              <a:avLst/>
            </a:prstGeom>
            <a:noFill/>
            <a:ln w="9525">
              <a:noFill/>
              <a:miter lim="800000"/>
              <a:headEnd/>
              <a:tailEnd/>
            </a:ln>
          </p:spPr>
          <p:txBody>
            <a:bodyPr wrap="square">
              <a:spAutoFit/>
            </a:bodyPr>
            <a:lstStyle/>
            <a:p>
              <a:r>
                <a:rPr lang="ru-RU" sz="1400" dirty="0">
                  <a:solidFill>
                    <a:schemeClr val="tx1"/>
                  </a:solidFill>
                  <a:latin typeface="Huawei Sans" panose="020C0503030203020204" pitchFamily="34" charset="0"/>
                </a:rPr>
                <a:t>GE0/0/3</a:t>
              </a:r>
            </a:p>
          </p:txBody>
        </p:sp>
        <p:sp>
          <p:nvSpPr>
            <p:cNvPr id="80" name="Text Box 9"/>
            <p:cNvSpPr txBox="1">
              <a:spLocks noChangeArrowheads="1"/>
            </p:cNvSpPr>
            <p:nvPr/>
          </p:nvSpPr>
          <p:spPr bwMode="auto">
            <a:xfrm>
              <a:off x="3712598" y="2188816"/>
              <a:ext cx="886881" cy="307777"/>
            </a:xfrm>
            <a:prstGeom prst="rect">
              <a:avLst/>
            </a:prstGeom>
            <a:noFill/>
            <a:ln w="9525">
              <a:noFill/>
              <a:miter lim="800000"/>
              <a:headEnd/>
              <a:tailEnd/>
            </a:ln>
          </p:spPr>
          <p:txBody>
            <a:bodyPr wrap="square">
              <a:spAutoFit/>
            </a:bodyPr>
            <a:lstStyle/>
            <a:p>
              <a:r>
                <a:rPr lang="ru-RU" sz="1400">
                  <a:solidFill>
                    <a:schemeClr val="tx1"/>
                  </a:solidFill>
                  <a:latin typeface="Huawei Sans" panose="020C0503030203020204" pitchFamily="34" charset="0"/>
                </a:rPr>
                <a:t>GE0/0/2</a:t>
              </a:r>
            </a:p>
          </p:txBody>
        </p:sp>
        <p:sp>
          <p:nvSpPr>
            <p:cNvPr id="81" name="Text Box 9"/>
            <p:cNvSpPr txBox="1">
              <a:spLocks noChangeArrowheads="1"/>
            </p:cNvSpPr>
            <p:nvPr/>
          </p:nvSpPr>
          <p:spPr bwMode="auto">
            <a:xfrm>
              <a:off x="3397570" y="2734058"/>
              <a:ext cx="891382" cy="307777"/>
            </a:xfrm>
            <a:prstGeom prst="rect">
              <a:avLst/>
            </a:prstGeom>
            <a:noFill/>
            <a:ln w="9525">
              <a:noFill/>
              <a:miter lim="800000"/>
              <a:headEnd/>
              <a:tailEnd/>
            </a:ln>
          </p:spPr>
          <p:txBody>
            <a:bodyPr wrap="square">
              <a:spAutoFit/>
            </a:bodyPr>
            <a:lstStyle/>
            <a:p>
              <a:r>
                <a:rPr lang="ru-RU" sz="1400">
                  <a:solidFill>
                    <a:schemeClr val="tx1"/>
                  </a:solidFill>
                  <a:latin typeface="Huawei Sans" panose="020C0503030203020204" pitchFamily="34" charset="0"/>
                </a:rPr>
                <a:t>GE0/0/1</a:t>
              </a:r>
            </a:p>
          </p:txBody>
        </p:sp>
        <p:sp>
          <p:nvSpPr>
            <p:cNvPr id="82" name="Text Box 9"/>
            <p:cNvSpPr txBox="1">
              <a:spLocks noChangeArrowheads="1"/>
            </p:cNvSpPr>
            <p:nvPr/>
          </p:nvSpPr>
          <p:spPr bwMode="auto">
            <a:xfrm>
              <a:off x="3397570" y="3177313"/>
              <a:ext cx="891382" cy="307777"/>
            </a:xfrm>
            <a:prstGeom prst="rect">
              <a:avLst/>
            </a:prstGeom>
            <a:noFill/>
            <a:ln w="9525">
              <a:noFill/>
              <a:miter lim="800000"/>
              <a:headEnd/>
              <a:tailEnd/>
            </a:ln>
          </p:spPr>
          <p:txBody>
            <a:bodyPr wrap="square">
              <a:spAutoFit/>
            </a:bodyPr>
            <a:lstStyle/>
            <a:p>
              <a:r>
                <a:rPr lang="ru-RU" sz="1400">
                  <a:solidFill>
                    <a:schemeClr val="tx1"/>
                  </a:solidFill>
                  <a:latin typeface="Huawei Sans" panose="020C0503030203020204" pitchFamily="34" charset="0"/>
                </a:rPr>
                <a:t>GE0/0/2</a:t>
              </a:r>
            </a:p>
          </p:txBody>
        </p:sp>
        <p:sp>
          <p:nvSpPr>
            <p:cNvPr id="83" name="Text Box 9"/>
            <p:cNvSpPr txBox="1">
              <a:spLocks noChangeArrowheads="1"/>
            </p:cNvSpPr>
            <p:nvPr/>
          </p:nvSpPr>
          <p:spPr bwMode="auto">
            <a:xfrm>
              <a:off x="3397570" y="3952147"/>
              <a:ext cx="891382" cy="307777"/>
            </a:xfrm>
            <a:prstGeom prst="rect">
              <a:avLst/>
            </a:prstGeom>
            <a:noFill/>
            <a:ln w="9525">
              <a:noFill/>
              <a:miter lim="800000"/>
              <a:headEnd/>
              <a:tailEnd/>
            </a:ln>
          </p:spPr>
          <p:txBody>
            <a:bodyPr wrap="square">
              <a:spAutoFit/>
            </a:bodyPr>
            <a:lstStyle/>
            <a:p>
              <a:r>
                <a:rPr lang="ru-RU" sz="1400">
                  <a:solidFill>
                    <a:schemeClr val="tx1"/>
                  </a:solidFill>
                  <a:latin typeface="Huawei Sans" panose="020C0503030203020204" pitchFamily="34" charset="0"/>
                </a:rPr>
                <a:t>GE0/0/1</a:t>
              </a:r>
            </a:p>
          </p:txBody>
        </p:sp>
        <p:sp>
          <p:nvSpPr>
            <p:cNvPr id="84" name="Text Box 9"/>
            <p:cNvSpPr txBox="1">
              <a:spLocks noChangeArrowheads="1"/>
            </p:cNvSpPr>
            <p:nvPr/>
          </p:nvSpPr>
          <p:spPr bwMode="auto">
            <a:xfrm>
              <a:off x="4143908" y="2493501"/>
              <a:ext cx="847772" cy="307777"/>
            </a:xfrm>
            <a:prstGeom prst="rect">
              <a:avLst/>
            </a:prstGeom>
            <a:noFill/>
            <a:ln w="9525">
              <a:noFill/>
              <a:miter lim="800000"/>
              <a:headEnd/>
              <a:tailEnd/>
            </a:ln>
          </p:spPr>
          <p:txBody>
            <a:bodyPr wrap="square">
              <a:spAutoFit/>
            </a:bodyPr>
            <a:lstStyle/>
            <a:p>
              <a:r>
                <a:rPr lang="ru-RU" sz="1400">
                  <a:solidFill>
                    <a:schemeClr val="tx1"/>
                  </a:solidFill>
                  <a:latin typeface="Huawei Sans" panose="020C0503030203020204" pitchFamily="34" charset="0"/>
                </a:rPr>
                <a:t>GE0/0/1</a:t>
              </a:r>
            </a:p>
          </p:txBody>
        </p:sp>
        <p:sp>
          <p:nvSpPr>
            <p:cNvPr id="85" name="Text Box 9"/>
            <p:cNvSpPr txBox="1">
              <a:spLocks noChangeArrowheads="1"/>
            </p:cNvSpPr>
            <p:nvPr/>
          </p:nvSpPr>
          <p:spPr bwMode="auto">
            <a:xfrm>
              <a:off x="4537463" y="2762499"/>
              <a:ext cx="1459844" cy="523220"/>
            </a:xfrm>
            <a:prstGeom prst="rect">
              <a:avLst/>
            </a:prstGeom>
            <a:noFill/>
            <a:ln w="9525">
              <a:noFill/>
              <a:miter lim="800000"/>
              <a:headEnd/>
              <a:tailEnd/>
            </a:ln>
          </p:spPr>
          <p:txBody>
            <a:bodyPr wrap="square">
              <a:spAutoFit/>
            </a:bodyPr>
            <a:lstStyle/>
            <a:p>
              <a:pPr algn="ctr"/>
              <a:r>
                <a:rPr lang="ru-RU" sz="1400" b="1">
                  <a:latin typeface="Huawei Sans" panose="020C0503030203020204" pitchFamily="34" charset="0"/>
                </a:rPr>
                <a:t>VLANIF 100</a:t>
              </a:r>
            </a:p>
            <a:p>
              <a:pPr algn="ctr"/>
              <a:r>
                <a:rPr lang="ru-RU" sz="1400">
                  <a:solidFill>
                    <a:schemeClr val="tx1"/>
                  </a:solidFill>
                  <a:latin typeface="Huawei Sans" panose="020C0503030203020204" pitchFamily="34" charset="0"/>
                </a:rPr>
                <a:t>10.23.100.1</a:t>
              </a:r>
              <a:r>
                <a:rPr lang="ru-RU" sz="1400">
                  <a:latin typeface="Huawei Sans" panose="020C0503030203020204" pitchFamily="34" charset="0"/>
                </a:rPr>
                <a:t>/24</a:t>
              </a:r>
            </a:p>
          </p:txBody>
        </p:sp>
        <p:sp>
          <p:nvSpPr>
            <p:cNvPr id="86" name="Text Box 9"/>
            <p:cNvSpPr txBox="1">
              <a:spLocks noChangeArrowheads="1"/>
            </p:cNvSpPr>
            <p:nvPr/>
          </p:nvSpPr>
          <p:spPr bwMode="auto">
            <a:xfrm>
              <a:off x="4883168" y="1920764"/>
              <a:ext cx="768435" cy="307777"/>
            </a:xfrm>
            <a:prstGeom prst="rect">
              <a:avLst/>
            </a:prstGeom>
            <a:noFill/>
            <a:ln w="9525">
              <a:noFill/>
              <a:miter lim="800000"/>
              <a:headEnd/>
              <a:tailEnd/>
            </a:ln>
          </p:spPr>
          <p:txBody>
            <a:bodyPr wrap="square">
              <a:spAutoFit/>
            </a:bodyPr>
            <a:lstStyle/>
            <a:p>
              <a:pPr algn="ctr"/>
              <a:r>
                <a:rPr lang="ru-RU" sz="1400" b="1">
                  <a:solidFill>
                    <a:schemeClr val="tx1"/>
                  </a:solidFill>
                  <a:latin typeface="Huawei Sans" panose="020C0503030203020204" pitchFamily="34" charset="0"/>
                </a:rPr>
                <a:t>AC</a:t>
              </a:r>
            </a:p>
          </p:txBody>
        </p:sp>
        <p:pic>
          <p:nvPicPr>
            <p:cNvPr id="87" name="图片 86" descr="SAN网络-蓝.png"/>
            <p:cNvPicPr>
              <a:picLocks noChangeAspect="1"/>
            </p:cNvPicPr>
            <p:nvPr/>
          </p:nvPicPr>
          <p:blipFill>
            <a:blip r:embed="rId10" cstate="print"/>
            <a:stretch>
              <a:fillRect/>
            </a:stretch>
          </p:blipFill>
          <p:spPr>
            <a:xfrm>
              <a:off x="3690279" y="5573371"/>
              <a:ext cx="267540" cy="438311"/>
            </a:xfrm>
            <a:prstGeom prst="rect">
              <a:avLst/>
            </a:prstGeom>
          </p:spPr>
        </p:pic>
      </p:grpSp>
    </p:spTree>
    <p:extLst>
      <p:ext uri="{BB962C8B-B14F-4D97-AF65-F5344CB8AC3E}">
        <p14:creationId xmlns:p14="http://schemas.microsoft.com/office/powerpoint/2010/main" val="228887321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778022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800" y="461935"/>
            <a:ext cx="9831600" cy="640800"/>
          </a:xfrm>
        </p:spPr>
        <p:txBody>
          <a:bodyPr/>
          <a:lstStyle/>
          <a:p>
            <a:r>
              <a:rPr lang="ru-RU" dirty="0"/>
              <a:t>Конфигурирование выхода точек доступа в сеть (1)</a:t>
            </a:r>
          </a:p>
        </p:txBody>
      </p:sp>
      <p:sp>
        <p:nvSpPr>
          <p:cNvPr id="37" name="文本框 36"/>
          <p:cNvSpPr txBox="1"/>
          <p:nvPr/>
        </p:nvSpPr>
        <p:spPr bwMode="auto">
          <a:xfrm>
            <a:off x="5703223" y="1158600"/>
            <a:ext cx="6036609" cy="39643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66700" indent="-266700">
              <a:lnSpc>
                <a:spcPct val="125000"/>
              </a:lnSpc>
              <a:buFont typeface="+mj-lt"/>
              <a:buAutoNum type="arabicPeriod"/>
            </a:pPr>
            <a:r>
              <a:rPr lang="ru-RU" sz="1600" dirty="0">
                <a:solidFill>
                  <a:srgbClr val="000000"/>
                </a:solidFill>
                <a:latin typeface="Huawei Sans" panose="020C0503030203020204" pitchFamily="34" charset="0"/>
              </a:rPr>
              <a:t>Создайте группу AP.</a:t>
            </a:r>
          </a:p>
        </p:txBody>
      </p:sp>
      <p:sp>
        <p:nvSpPr>
          <p:cNvPr id="38" name="Rectangle 3"/>
          <p:cNvSpPr/>
          <p:nvPr/>
        </p:nvSpPr>
        <p:spPr>
          <a:xfrm>
            <a:off x="5757439" y="1526886"/>
            <a:ext cx="5982394" cy="1015663"/>
          </a:xfrm>
          <a:prstGeom prst="rect">
            <a:avLst/>
          </a:prstGeom>
          <a:solidFill>
            <a:srgbClr val="F4FBFE"/>
          </a:solidFill>
          <a:ln>
            <a:solidFill>
              <a:srgbClr val="99DFF9"/>
            </a:solidFill>
          </a:ln>
        </p:spPr>
        <p:txBody>
          <a:bodyPr wrap="square" anchor="ctr" anchorCtr="0">
            <a:spAutoFit/>
          </a:bodyPr>
          <a:lstStyle/>
          <a:p>
            <a:pPr fontAlgn="ctr">
              <a:lnSpc>
                <a:spcPts val="2400"/>
              </a:lnSpc>
            </a:pPr>
            <a:r>
              <a:rPr lang="ru-RU" sz="1400" dirty="0">
                <a:latin typeface="Huawei Sans" panose="020C0503030203020204" pitchFamily="34" charset="0"/>
              </a:rPr>
              <a:t>[AC] </a:t>
            </a:r>
            <a:r>
              <a:rPr lang="ru-RU" sz="1400" dirty="0" err="1">
                <a:latin typeface="Huawei Sans" panose="020C0503030203020204" pitchFamily="34" charset="0"/>
              </a:rPr>
              <a:t>wlan</a:t>
            </a:r>
            <a:endParaRPr lang="ru-RU" sz="1400" dirty="0">
              <a:latin typeface="Huawei Sans" panose="020C0503030203020204" pitchFamily="34" charset="0"/>
            </a:endParaRPr>
          </a:p>
          <a:p>
            <a:pPr fontAlgn="ctr">
              <a:lnSpc>
                <a:spcPts val="2400"/>
              </a:lnSpc>
            </a:pPr>
            <a:r>
              <a:rPr lang="ru-RU" sz="1400" dirty="0">
                <a:latin typeface="Huawei Sans" panose="020C0503030203020204" pitchFamily="34" charset="0"/>
              </a:rPr>
              <a:t>[AC-</a:t>
            </a:r>
            <a:r>
              <a:rPr lang="ru-RU" sz="1400" dirty="0" err="1">
                <a:latin typeface="Huawei Sans" panose="020C0503030203020204" pitchFamily="34" charset="0"/>
              </a:rPr>
              <a:t>wlan</a:t>
            </a:r>
            <a:r>
              <a:rPr lang="ru-RU" sz="1400" dirty="0">
                <a:latin typeface="Huawei Sans" panose="020C0503030203020204" pitchFamily="34" charset="0"/>
              </a:rPr>
              <a:t>-</a:t>
            </a:r>
            <a:r>
              <a:rPr lang="ru-RU" sz="1400" dirty="0" err="1">
                <a:latin typeface="Huawei Sans" panose="020C0503030203020204" pitchFamily="34" charset="0"/>
              </a:rPr>
              <a:t>view</a:t>
            </a:r>
            <a:r>
              <a:rPr lang="ru-RU" sz="1400" dirty="0">
                <a:latin typeface="Huawei Sans" panose="020C0503030203020204" pitchFamily="34" charset="0"/>
              </a:rPr>
              <a:t>] </a:t>
            </a:r>
            <a:r>
              <a:rPr lang="ru-RU" sz="1400" b="1" dirty="0" err="1">
                <a:latin typeface="Huawei Sans" panose="020C0503030203020204" pitchFamily="34" charset="0"/>
              </a:rPr>
              <a:t>ap-group</a:t>
            </a:r>
            <a:r>
              <a:rPr lang="ru-RU" sz="1400" b="1" dirty="0">
                <a:latin typeface="Huawei Sans" panose="020C0503030203020204" pitchFamily="34" charset="0"/>
              </a:rPr>
              <a:t> </a:t>
            </a:r>
            <a:r>
              <a:rPr lang="ru-RU" sz="1400" b="1" dirty="0" err="1">
                <a:latin typeface="Huawei Sans" panose="020C0503030203020204" pitchFamily="34" charset="0"/>
              </a:rPr>
              <a:t>name</a:t>
            </a:r>
            <a:r>
              <a:rPr lang="ru-RU" sz="1400" b="1" dirty="0">
                <a:latin typeface="Huawei Sans" panose="020C0503030203020204" pitchFamily="34" charset="0"/>
              </a:rPr>
              <a:t> </a:t>
            </a:r>
            <a:r>
              <a:rPr lang="ru-RU" sz="1400" dirty="0">
                <a:latin typeface="Huawei Sans" panose="020C0503030203020204" pitchFamily="34" charset="0"/>
              </a:rPr>
              <a:t>ap-group1</a:t>
            </a:r>
          </a:p>
          <a:p>
            <a:pPr fontAlgn="ctr">
              <a:lnSpc>
                <a:spcPts val="2400"/>
              </a:lnSpc>
            </a:pPr>
            <a:r>
              <a:rPr lang="ru-RU" sz="1400" dirty="0">
                <a:latin typeface="Huawei Sans" panose="020C0503030203020204" pitchFamily="34" charset="0"/>
              </a:rPr>
              <a:t>[AC-wlan-ap-group-ap-group1] </a:t>
            </a:r>
            <a:r>
              <a:rPr lang="ru-RU" sz="1400" dirty="0" err="1">
                <a:latin typeface="Huawei Sans" panose="020C0503030203020204" pitchFamily="34" charset="0"/>
              </a:rPr>
              <a:t>quit</a:t>
            </a:r>
            <a:endParaRPr lang="ru-RU" sz="1400" dirty="0">
              <a:latin typeface="Huawei Sans" panose="020C0503030203020204" pitchFamily="34" charset="0"/>
            </a:endParaRPr>
          </a:p>
        </p:txBody>
      </p:sp>
      <p:sp>
        <p:nvSpPr>
          <p:cNvPr id="44" name="文本框 43"/>
          <p:cNvSpPr txBox="1"/>
          <p:nvPr/>
        </p:nvSpPr>
        <p:spPr bwMode="auto">
          <a:xfrm>
            <a:off x="5703222" y="2545558"/>
            <a:ext cx="6036610" cy="70421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66700" indent="-266700">
              <a:lnSpc>
                <a:spcPct val="125000"/>
              </a:lnSpc>
              <a:buFont typeface="+mj-lt"/>
              <a:buAutoNum type="arabicPeriod" startAt="2"/>
            </a:pPr>
            <a:r>
              <a:rPr lang="ru-RU" sz="1600" dirty="0">
                <a:solidFill>
                  <a:srgbClr val="000000"/>
                </a:solidFill>
                <a:latin typeface="Huawei Sans" panose="020C0503030203020204" pitchFamily="34" charset="0"/>
              </a:rPr>
              <a:t>Создайте профиль регулирующего домена и настройте код страны.</a:t>
            </a:r>
          </a:p>
        </p:txBody>
      </p:sp>
      <p:sp>
        <p:nvSpPr>
          <p:cNvPr id="58" name="Rectangle 3"/>
          <p:cNvSpPr/>
          <p:nvPr/>
        </p:nvSpPr>
        <p:spPr>
          <a:xfrm>
            <a:off x="5757439" y="3224254"/>
            <a:ext cx="5982393" cy="3170099"/>
          </a:xfrm>
          <a:prstGeom prst="rect">
            <a:avLst/>
          </a:prstGeom>
          <a:solidFill>
            <a:srgbClr val="F4FBFE"/>
          </a:solidFill>
          <a:ln>
            <a:solidFill>
              <a:srgbClr val="99DFF9"/>
            </a:solidFill>
          </a:ln>
        </p:spPr>
        <p:txBody>
          <a:bodyPr wrap="square" anchor="t" anchorCtr="0">
            <a:spAutoFit/>
          </a:bodyPr>
          <a:lstStyle/>
          <a:p>
            <a:pPr fontAlgn="ctr">
              <a:lnSpc>
                <a:spcPts val="2400"/>
              </a:lnSpc>
            </a:pPr>
            <a:r>
              <a:rPr lang="ru-RU" sz="1400" dirty="0">
                <a:latin typeface="Huawei Sans" panose="020C0503030203020204" pitchFamily="34" charset="0"/>
              </a:rPr>
              <a:t>[AC-</a:t>
            </a:r>
            <a:r>
              <a:rPr lang="ru-RU" sz="1400" dirty="0" err="1">
                <a:latin typeface="Huawei Sans" panose="020C0503030203020204" pitchFamily="34" charset="0"/>
              </a:rPr>
              <a:t>wlan</a:t>
            </a:r>
            <a:r>
              <a:rPr lang="ru-RU" sz="1400" dirty="0">
                <a:latin typeface="Huawei Sans" panose="020C0503030203020204" pitchFamily="34" charset="0"/>
              </a:rPr>
              <a:t>-</a:t>
            </a:r>
            <a:r>
              <a:rPr lang="ru-RU" sz="1400" dirty="0" err="1">
                <a:latin typeface="Huawei Sans" panose="020C0503030203020204" pitchFamily="34" charset="0"/>
              </a:rPr>
              <a:t>view</a:t>
            </a:r>
            <a:r>
              <a:rPr lang="ru-RU" sz="1400" dirty="0">
                <a:latin typeface="Huawei Sans" panose="020C0503030203020204" pitchFamily="34" charset="0"/>
              </a:rPr>
              <a:t>] </a:t>
            </a:r>
            <a:r>
              <a:rPr lang="ru-RU" sz="1400" b="1" dirty="0" err="1">
                <a:latin typeface="Huawei Sans" panose="020C0503030203020204" pitchFamily="34" charset="0"/>
              </a:rPr>
              <a:t>regulatory-domain-profile</a:t>
            </a:r>
            <a:r>
              <a:rPr lang="ru-RU" sz="1400" b="1" dirty="0">
                <a:latin typeface="Huawei Sans" panose="020C0503030203020204" pitchFamily="34" charset="0"/>
              </a:rPr>
              <a:t> </a:t>
            </a:r>
            <a:r>
              <a:rPr lang="ru-RU" sz="1400" b="1" dirty="0" err="1">
                <a:latin typeface="Huawei Sans" panose="020C0503030203020204" pitchFamily="34" charset="0"/>
              </a:rPr>
              <a:t>name</a:t>
            </a:r>
            <a:r>
              <a:rPr lang="ru-RU" sz="1400" b="1" dirty="0">
                <a:latin typeface="Huawei Sans" panose="020C0503030203020204" pitchFamily="34" charset="0"/>
              </a:rPr>
              <a:t> </a:t>
            </a:r>
            <a:r>
              <a:rPr lang="ru-RU" sz="1400" dirty="0" err="1">
                <a:latin typeface="Huawei Sans" panose="020C0503030203020204" pitchFamily="34" charset="0"/>
              </a:rPr>
              <a:t>default</a:t>
            </a:r>
            <a:endParaRPr lang="ru-RU" sz="1400" dirty="0">
              <a:latin typeface="Huawei Sans" panose="020C0503030203020204" pitchFamily="34" charset="0"/>
            </a:endParaRPr>
          </a:p>
          <a:p>
            <a:pPr fontAlgn="ctr">
              <a:lnSpc>
                <a:spcPts val="2400"/>
              </a:lnSpc>
            </a:pPr>
            <a:r>
              <a:rPr lang="ru-RU" sz="1400" dirty="0">
                <a:latin typeface="Huawei Sans" panose="020C0503030203020204" pitchFamily="34" charset="0"/>
              </a:rPr>
              <a:t>[AC-</a:t>
            </a:r>
            <a:r>
              <a:rPr lang="ru-RU" sz="1400" dirty="0" err="1">
                <a:latin typeface="Huawei Sans" panose="020C0503030203020204" pitchFamily="34" charset="0"/>
              </a:rPr>
              <a:t>wlan</a:t>
            </a:r>
            <a:r>
              <a:rPr lang="ru-RU" sz="1400" dirty="0">
                <a:latin typeface="Huawei Sans" panose="020C0503030203020204" pitchFamily="34" charset="0"/>
              </a:rPr>
              <a:t>-</a:t>
            </a:r>
            <a:r>
              <a:rPr lang="ru-RU" sz="1400" dirty="0" err="1">
                <a:latin typeface="Huawei Sans" panose="020C0503030203020204" pitchFamily="34" charset="0"/>
              </a:rPr>
              <a:t>regulate-domain-default</a:t>
            </a:r>
            <a:r>
              <a:rPr lang="ru-RU" sz="1400" dirty="0">
                <a:latin typeface="Huawei Sans" panose="020C0503030203020204" pitchFamily="34" charset="0"/>
              </a:rPr>
              <a:t>] </a:t>
            </a:r>
            <a:r>
              <a:rPr lang="ru-RU" sz="1400" b="1" dirty="0" err="1">
                <a:latin typeface="Huawei Sans" panose="020C0503030203020204" pitchFamily="34" charset="0"/>
              </a:rPr>
              <a:t>country-code</a:t>
            </a:r>
            <a:r>
              <a:rPr lang="ru-RU" sz="1400" dirty="0">
                <a:latin typeface="Huawei Sans" panose="020C0503030203020204" pitchFamily="34" charset="0"/>
              </a:rPr>
              <a:t> </a:t>
            </a:r>
            <a:r>
              <a:rPr lang="ru-RU" sz="1400" dirty="0" err="1">
                <a:latin typeface="Huawei Sans" panose="020C0503030203020204" pitchFamily="34" charset="0"/>
              </a:rPr>
              <a:t>cn</a:t>
            </a:r>
            <a:endParaRPr lang="ru-RU" sz="1400" dirty="0">
              <a:latin typeface="Huawei Sans" panose="020C0503030203020204" pitchFamily="34" charset="0"/>
            </a:endParaRPr>
          </a:p>
          <a:p>
            <a:pPr fontAlgn="ctr">
              <a:lnSpc>
                <a:spcPts val="2400"/>
              </a:lnSpc>
            </a:pPr>
            <a:r>
              <a:rPr lang="ru-RU" sz="1400" dirty="0">
                <a:latin typeface="Huawei Sans" panose="020C0503030203020204" pitchFamily="34" charset="0"/>
              </a:rPr>
              <a:t>[AC-</a:t>
            </a:r>
            <a:r>
              <a:rPr lang="ru-RU" sz="1400" dirty="0" err="1">
                <a:latin typeface="Huawei Sans" panose="020C0503030203020204" pitchFamily="34" charset="0"/>
              </a:rPr>
              <a:t>wlan</a:t>
            </a:r>
            <a:r>
              <a:rPr lang="ru-RU" sz="1400" dirty="0">
                <a:latin typeface="Huawei Sans" panose="020C0503030203020204" pitchFamily="34" charset="0"/>
              </a:rPr>
              <a:t>-</a:t>
            </a:r>
            <a:r>
              <a:rPr lang="ru-RU" sz="1400" dirty="0" err="1">
                <a:latin typeface="Huawei Sans" panose="020C0503030203020204" pitchFamily="34" charset="0"/>
              </a:rPr>
              <a:t>regulate-domain-default</a:t>
            </a:r>
            <a:r>
              <a:rPr lang="ru-RU" sz="1400" dirty="0">
                <a:latin typeface="Huawei Sans" panose="020C0503030203020204" pitchFamily="34" charset="0"/>
              </a:rPr>
              <a:t>] </a:t>
            </a:r>
            <a:r>
              <a:rPr lang="ru-RU" sz="1400" dirty="0" err="1">
                <a:latin typeface="Huawei Sans" panose="020C0503030203020204" pitchFamily="34" charset="0"/>
              </a:rPr>
              <a:t>quit</a:t>
            </a:r>
            <a:endParaRPr lang="ru-RU" sz="1400" dirty="0">
              <a:latin typeface="Huawei Sans" panose="020C0503030203020204" pitchFamily="34" charset="0"/>
            </a:endParaRPr>
          </a:p>
          <a:p>
            <a:pPr fontAlgn="ctr">
              <a:lnSpc>
                <a:spcPts val="2400"/>
              </a:lnSpc>
            </a:pPr>
            <a:r>
              <a:rPr lang="ru-RU" sz="1400" dirty="0">
                <a:latin typeface="Huawei Sans" panose="020C0503030203020204" pitchFamily="34" charset="0"/>
              </a:rPr>
              <a:t>[AC-</a:t>
            </a:r>
            <a:r>
              <a:rPr lang="ru-RU" sz="1400" dirty="0" err="1">
                <a:latin typeface="Huawei Sans" panose="020C0503030203020204" pitchFamily="34" charset="0"/>
              </a:rPr>
              <a:t>wlan</a:t>
            </a:r>
            <a:r>
              <a:rPr lang="ru-RU" sz="1400" dirty="0">
                <a:latin typeface="Huawei Sans" panose="020C0503030203020204" pitchFamily="34" charset="0"/>
              </a:rPr>
              <a:t>-</a:t>
            </a:r>
            <a:r>
              <a:rPr lang="ru-RU" sz="1400" dirty="0" err="1">
                <a:latin typeface="Huawei Sans" panose="020C0503030203020204" pitchFamily="34" charset="0"/>
              </a:rPr>
              <a:t>view</a:t>
            </a:r>
            <a:r>
              <a:rPr lang="ru-RU" sz="1400" dirty="0">
                <a:latin typeface="Huawei Sans" panose="020C0503030203020204" pitchFamily="34" charset="0"/>
              </a:rPr>
              <a:t>] </a:t>
            </a:r>
            <a:r>
              <a:rPr lang="ru-RU" sz="1400" b="1" dirty="0" err="1">
                <a:latin typeface="Huawei Sans" panose="020C0503030203020204" pitchFamily="34" charset="0"/>
              </a:rPr>
              <a:t>ap-group</a:t>
            </a:r>
            <a:r>
              <a:rPr lang="ru-RU" sz="1400" b="1" dirty="0">
                <a:latin typeface="Huawei Sans" panose="020C0503030203020204" pitchFamily="34" charset="0"/>
              </a:rPr>
              <a:t> </a:t>
            </a:r>
            <a:r>
              <a:rPr lang="ru-RU" sz="1400" b="1" dirty="0" err="1">
                <a:latin typeface="Huawei Sans" panose="020C0503030203020204" pitchFamily="34" charset="0"/>
              </a:rPr>
              <a:t>name</a:t>
            </a:r>
            <a:r>
              <a:rPr lang="ru-RU" sz="1400" b="1" dirty="0">
                <a:latin typeface="Huawei Sans" panose="020C0503030203020204" pitchFamily="34" charset="0"/>
              </a:rPr>
              <a:t> </a:t>
            </a:r>
            <a:r>
              <a:rPr lang="ru-RU" sz="1400" dirty="0">
                <a:latin typeface="Huawei Sans" panose="020C0503030203020204" pitchFamily="34" charset="0"/>
              </a:rPr>
              <a:t>ap-group1</a:t>
            </a:r>
          </a:p>
          <a:p>
            <a:pPr fontAlgn="ctr">
              <a:lnSpc>
                <a:spcPts val="2400"/>
              </a:lnSpc>
            </a:pPr>
            <a:r>
              <a:rPr lang="ru-RU" sz="1400" dirty="0">
                <a:latin typeface="Huawei Sans" panose="020C0503030203020204" pitchFamily="34" charset="0"/>
              </a:rPr>
              <a:t>[AC-wlan-ap-group-ap-group1] </a:t>
            </a:r>
            <a:r>
              <a:rPr lang="ru-RU" sz="1400" b="1" dirty="0" err="1">
                <a:latin typeface="Huawei Sans" panose="020C0503030203020204" pitchFamily="34" charset="0"/>
              </a:rPr>
              <a:t>regulatory-domain-profile</a:t>
            </a:r>
            <a:r>
              <a:rPr lang="ru-RU" sz="1400" b="1" dirty="0">
                <a:latin typeface="Huawei Sans" panose="020C0503030203020204" pitchFamily="34" charset="0"/>
              </a:rPr>
              <a:t> </a:t>
            </a:r>
            <a:r>
              <a:rPr lang="ru-RU" sz="1400" dirty="0" err="1">
                <a:latin typeface="Huawei Sans" panose="020C0503030203020204" pitchFamily="34" charset="0"/>
              </a:rPr>
              <a:t>default</a:t>
            </a:r>
            <a:endParaRPr lang="ru-RU" sz="1400" dirty="0">
              <a:latin typeface="Huawei Sans" panose="020C0503030203020204" pitchFamily="34" charset="0"/>
            </a:endParaRPr>
          </a:p>
          <a:p>
            <a:pPr fontAlgn="ctr">
              <a:lnSpc>
                <a:spcPts val="2400"/>
              </a:lnSpc>
            </a:pPr>
            <a:r>
              <a:rPr lang="ru-RU" sz="1400" dirty="0" err="1">
                <a:latin typeface="Huawei Sans" panose="020C0503030203020204" pitchFamily="34" charset="0"/>
              </a:rPr>
              <a:t>Warning</a:t>
            </a:r>
            <a:r>
              <a:rPr lang="ru-RU" sz="1400" dirty="0">
                <a:latin typeface="Huawei Sans" panose="020C0503030203020204" pitchFamily="34" charset="0"/>
              </a:rPr>
              <a:t>: </a:t>
            </a:r>
            <a:r>
              <a:rPr lang="ru-RU" sz="1400" dirty="0" err="1">
                <a:latin typeface="Huawei Sans" panose="020C0503030203020204" pitchFamily="34" charset="0"/>
              </a:rPr>
              <a:t>Modifying</a:t>
            </a:r>
            <a:r>
              <a:rPr lang="ru-RU" sz="1400" dirty="0">
                <a:latin typeface="Huawei Sans" panose="020C0503030203020204" pitchFamily="34" charset="0"/>
              </a:rPr>
              <a:t> </a:t>
            </a:r>
            <a:r>
              <a:rPr lang="ru-RU" sz="1400" dirty="0" err="1">
                <a:latin typeface="Huawei Sans" panose="020C0503030203020204" pitchFamily="34" charset="0"/>
              </a:rPr>
              <a:t>the</a:t>
            </a:r>
            <a:r>
              <a:rPr lang="ru-RU" sz="1400" dirty="0">
                <a:latin typeface="Huawei Sans" panose="020C0503030203020204" pitchFamily="34" charset="0"/>
              </a:rPr>
              <a:t> </a:t>
            </a:r>
            <a:r>
              <a:rPr lang="ru-RU" sz="1400" dirty="0" err="1">
                <a:latin typeface="Huawei Sans" panose="020C0503030203020204" pitchFamily="34" charset="0"/>
              </a:rPr>
              <a:t>country</a:t>
            </a:r>
            <a:r>
              <a:rPr lang="ru-RU" sz="1400" dirty="0">
                <a:latin typeface="Huawei Sans" panose="020C0503030203020204" pitchFamily="34" charset="0"/>
              </a:rPr>
              <a:t> </a:t>
            </a:r>
            <a:r>
              <a:rPr lang="ru-RU" sz="1400" dirty="0" err="1">
                <a:latin typeface="Huawei Sans" panose="020C0503030203020204" pitchFamily="34" charset="0"/>
              </a:rPr>
              <a:t>code</a:t>
            </a:r>
            <a:r>
              <a:rPr lang="ru-RU" sz="1400" dirty="0">
                <a:latin typeface="Huawei Sans" panose="020C0503030203020204" pitchFamily="34" charset="0"/>
              </a:rPr>
              <a:t> </a:t>
            </a:r>
            <a:r>
              <a:rPr lang="ru-RU" sz="1400" dirty="0" err="1">
                <a:latin typeface="Huawei Sans" panose="020C0503030203020204" pitchFamily="34" charset="0"/>
              </a:rPr>
              <a:t>will</a:t>
            </a:r>
            <a:r>
              <a:rPr lang="ru-RU" sz="1400" dirty="0">
                <a:latin typeface="Huawei Sans" panose="020C0503030203020204" pitchFamily="34" charset="0"/>
              </a:rPr>
              <a:t> </a:t>
            </a:r>
            <a:r>
              <a:rPr lang="ru-RU" sz="1400" dirty="0" err="1">
                <a:latin typeface="Huawei Sans" panose="020C0503030203020204" pitchFamily="34" charset="0"/>
              </a:rPr>
              <a:t>clear</a:t>
            </a:r>
            <a:r>
              <a:rPr lang="ru-RU" sz="1400" dirty="0">
                <a:latin typeface="Huawei Sans" panose="020C0503030203020204" pitchFamily="34" charset="0"/>
              </a:rPr>
              <a:t> </a:t>
            </a:r>
            <a:r>
              <a:rPr lang="ru-RU" sz="1400" dirty="0" err="1">
                <a:latin typeface="Huawei Sans" panose="020C0503030203020204" pitchFamily="34" charset="0"/>
              </a:rPr>
              <a:t>channel</a:t>
            </a:r>
            <a:r>
              <a:rPr lang="ru-RU" sz="1400" dirty="0">
                <a:latin typeface="Huawei Sans" panose="020C0503030203020204" pitchFamily="34" charset="0"/>
              </a:rPr>
              <a:t>, </a:t>
            </a:r>
            <a:r>
              <a:rPr lang="ru-RU" sz="1400" dirty="0" err="1">
                <a:latin typeface="Huawei Sans" panose="020C0503030203020204" pitchFamily="34" charset="0"/>
              </a:rPr>
              <a:t>power</a:t>
            </a:r>
            <a:r>
              <a:rPr lang="ru-RU" sz="1400" dirty="0">
                <a:latin typeface="Huawei Sans" panose="020C0503030203020204" pitchFamily="34" charset="0"/>
              </a:rPr>
              <a:t> </a:t>
            </a:r>
            <a:r>
              <a:rPr lang="ru-RU" sz="1400" dirty="0" err="1">
                <a:latin typeface="Huawei Sans" panose="020C0503030203020204" pitchFamily="34" charset="0"/>
              </a:rPr>
              <a:t>and</a:t>
            </a:r>
            <a:r>
              <a:rPr lang="ru-RU" sz="1400" dirty="0">
                <a:latin typeface="Huawei Sans" panose="020C0503030203020204" pitchFamily="34" charset="0"/>
              </a:rPr>
              <a:t> </a:t>
            </a:r>
            <a:r>
              <a:rPr lang="ru-RU" sz="1400" dirty="0" err="1">
                <a:latin typeface="Huawei Sans" panose="020C0503030203020204" pitchFamily="34" charset="0"/>
              </a:rPr>
              <a:t>antenna</a:t>
            </a:r>
            <a:r>
              <a:rPr lang="ru-RU" sz="1400" dirty="0">
                <a:latin typeface="Huawei Sans" panose="020C0503030203020204" pitchFamily="34" charset="0"/>
              </a:rPr>
              <a:t> </a:t>
            </a:r>
            <a:r>
              <a:rPr lang="ru-RU" sz="1400" dirty="0" err="1">
                <a:latin typeface="Huawei Sans" panose="020C0503030203020204" pitchFamily="34" charset="0"/>
              </a:rPr>
              <a:t>gain</a:t>
            </a:r>
            <a:r>
              <a:rPr lang="ru-RU" sz="1400" dirty="0">
                <a:latin typeface="Huawei Sans" panose="020C0503030203020204" pitchFamily="34" charset="0"/>
              </a:rPr>
              <a:t> </a:t>
            </a:r>
            <a:r>
              <a:rPr lang="ru-RU" sz="1400" dirty="0" err="1">
                <a:latin typeface="Huawei Sans" panose="020C0503030203020204" pitchFamily="34" charset="0"/>
              </a:rPr>
              <a:t>configurations</a:t>
            </a:r>
            <a:r>
              <a:rPr lang="ru-RU" sz="1400" dirty="0">
                <a:latin typeface="Huawei Sans" panose="020C0503030203020204" pitchFamily="34" charset="0"/>
              </a:rPr>
              <a:t> </a:t>
            </a:r>
            <a:r>
              <a:rPr lang="ru-RU" sz="1400" dirty="0" err="1">
                <a:latin typeface="Huawei Sans" panose="020C0503030203020204" pitchFamily="34" charset="0"/>
              </a:rPr>
              <a:t>of</a:t>
            </a:r>
            <a:r>
              <a:rPr lang="ru-RU" sz="1400" dirty="0">
                <a:latin typeface="Huawei Sans" panose="020C0503030203020204" pitchFamily="34" charset="0"/>
              </a:rPr>
              <a:t> </a:t>
            </a:r>
            <a:r>
              <a:rPr lang="ru-RU" sz="1400" dirty="0" err="1">
                <a:latin typeface="Huawei Sans" panose="020C0503030203020204" pitchFamily="34" charset="0"/>
              </a:rPr>
              <a:t>the</a:t>
            </a:r>
            <a:r>
              <a:rPr lang="ru-RU" sz="1400" dirty="0">
                <a:latin typeface="Huawei Sans" panose="020C0503030203020204" pitchFamily="34" charset="0"/>
              </a:rPr>
              <a:t> </a:t>
            </a:r>
            <a:r>
              <a:rPr lang="ru-RU" sz="1400" dirty="0" err="1">
                <a:latin typeface="Huawei Sans" panose="020C0503030203020204" pitchFamily="34" charset="0"/>
              </a:rPr>
              <a:t>radio</a:t>
            </a:r>
            <a:r>
              <a:rPr lang="ru-RU" sz="1400" dirty="0">
                <a:latin typeface="Huawei Sans" panose="020C0503030203020204" pitchFamily="34" charset="0"/>
              </a:rPr>
              <a:t> </a:t>
            </a:r>
            <a:r>
              <a:rPr lang="ru-RU" sz="1400" dirty="0" err="1">
                <a:latin typeface="Huawei Sans" panose="020C0503030203020204" pitchFamily="34" charset="0"/>
              </a:rPr>
              <a:t>and</a:t>
            </a:r>
            <a:r>
              <a:rPr lang="ru-RU" sz="1400" dirty="0">
                <a:latin typeface="Huawei Sans" panose="020C0503030203020204" pitchFamily="34" charset="0"/>
              </a:rPr>
              <a:t> </a:t>
            </a:r>
            <a:r>
              <a:rPr lang="ru-RU" sz="1400" dirty="0" err="1">
                <a:latin typeface="Huawei Sans" panose="020C0503030203020204" pitchFamily="34" charset="0"/>
              </a:rPr>
              <a:t>reset</a:t>
            </a:r>
            <a:r>
              <a:rPr lang="ru-RU" sz="1400" dirty="0">
                <a:latin typeface="Huawei Sans" panose="020C0503030203020204" pitchFamily="34" charset="0"/>
              </a:rPr>
              <a:t> </a:t>
            </a:r>
            <a:r>
              <a:rPr lang="ru-RU" sz="1400" dirty="0" err="1">
                <a:latin typeface="Huawei Sans" panose="020C0503030203020204" pitchFamily="34" charset="0"/>
              </a:rPr>
              <a:t>the</a:t>
            </a:r>
            <a:r>
              <a:rPr lang="ru-RU" sz="1400" dirty="0">
                <a:latin typeface="Huawei Sans" panose="020C0503030203020204" pitchFamily="34" charset="0"/>
              </a:rPr>
              <a:t> AP. </a:t>
            </a:r>
            <a:r>
              <a:rPr lang="ru-RU" sz="1400" dirty="0" err="1">
                <a:latin typeface="Huawei Sans" panose="020C0503030203020204" pitchFamily="34" charset="0"/>
              </a:rPr>
              <a:t>Continue</a:t>
            </a:r>
            <a:r>
              <a:rPr lang="ru-RU" sz="1400" dirty="0">
                <a:latin typeface="Huawei Sans" panose="020C0503030203020204" pitchFamily="34" charset="0"/>
              </a:rPr>
              <a:t>?[Y/N]:y </a:t>
            </a:r>
          </a:p>
          <a:p>
            <a:pPr fontAlgn="ctr">
              <a:lnSpc>
                <a:spcPts val="2400"/>
              </a:lnSpc>
            </a:pPr>
            <a:r>
              <a:rPr lang="ru-RU" sz="1400" dirty="0">
                <a:latin typeface="Huawei Sans" panose="020C0503030203020204" pitchFamily="34" charset="0"/>
              </a:rPr>
              <a:t>[AC-wlan-ap-group-ap-group1] </a:t>
            </a:r>
            <a:r>
              <a:rPr lang="ru-RU" sz="1400" dirty="0" err="1">
                <a:latin typeface="Huawei Sans" panose="020C0503030203020204" pitchFamily="34" charset="0"/>
              </a:rPr>
              <a:t>quit</a:t>
            </a:r>
            <a:endParaRPr lang="ru-RU" sz="1400" dirty="0">
              <a:latin typeface="Huawei Sans" panose="020C0503030203020204" pitchFamily="34" charset="0"/>
            </a:endParaRPr>
          </a:p>
          <a:p>
            <a:pPr fontAlgn="ctr">
              <a:lnSpc>
                <a:spcPts val="2400"/>
              </a:lnSpc>
            </a:pPr>
            <a:r>
              <a:rPr lang="ru-RU" sz="1400" dirty="0">
                <a:latin typeface="Huawei Sans" panose="020C0503030203020204" pitchFamily="34" charset="0"/>
              </a:rPr>
              <a:t>[AC-</a:t>
            </a:r>
            <a:r>
              <a:rPr lang="ru-RU" sz="1400" dirty="0" err="1">
                <a:latin typeface="Huawei Sans" panose="020C0503030203020204" pitchFamily="34" charset="0"/>
              </a:rPr>
              <a:t>wlan</a:t>
            </a:r>
            <a:r>
              <a:rPr lang="ru-RU" sz="1400" dirty="0">
                <a:latin typeface="Huawei Sans" panose="020C0503030203020204" pitchFamily="34" charset="0"/>
              </a:rPr>
              <a:t>-</a:t>
            </a:r>
            <a:r>
              <a:rPr lang="ru-RU" sz="1400" dirty="0" err="1">
                <a:latin typeface="Huawei Sans" panose="020C0503030203020204" pitchFamily="34" charset="0"/>
              </a:rPr>
              <a:t>view</a:t>
            </a:r>
            <a:r>
              <a:rPr lang="ru-RU" sz="1400" dirty="0">
                <a:latin typeface="Huawei Sans" panose="020C0503030203020204" pitchFamily="34" charset="0"/>
              </a:rPr>
              <a:t>] </a:t>
            </a:r>
            <a:r>
              <a:rPr lang="ru-RU" sz="1400" dirty="0" err="1">
                <a:latin typeface="Huawei Sans" panose="020C0503030203020204" pitchFamily="34" charset="0"/>
              </a:rPr>
              <a:t>quit</a:t>
            </a:r>
            <a:endParaRPr lang="ru-RU" sz="1400" dirty="0">
              <a:latin typeface="Huawei Sans" panose="020C0503030203020204" pitchFamily="34" charset="0"/>
            </a:endParaRPr>
          </a:p>
        </p:txBody>
      </p:sp>
      <p:sp>
        <p:nvSpPr>
          <p:cNvPr id="39" name="五边形 38"/>
          <p:cNvSpPr/>
          <p:nvPr/>
        </p:nvSpPr>
        <p:spPr bwMode="auto">
          <a:xfrm>
            <a:off x="9152668" y="122424"/>
            <a:ext cx="900100" cy="284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Сетевое подключение</a:t>
            </a:r>
          </a:p>
        </p:txBody>
      </p:sp>
      <p:sp>
        <p:nvSpPr>
          <p:cNvPr id="40" name="燕尾形 39"/>
          <p:cNvSpPr/>
          <p:nvPr/>
        </p:nvSpPr>
        <p:spPr bwMode="auto">
          <a:xfrm>
            <a:off x="9968838" y="122424"/>
            <a:ext cx="1080000" cy="284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b="1">
                <a:solidFill>
                  <a:srgbClr val="FFFFFF"/>
                </a:solidFill>
                <a:latin typeface="Huawei Sans" panose="020C0503030203020204" pitchFamily="34" charset="0"/>
              </a:rPr>
              <a:t>Подключение AP</a:t>
            </a:r>
          </a:p>
        </p:txBody>
      </p:sp>
      <p:sp>
        <p:nvSpPr>
          <p:cNvPr id="41" name="燕尾形 40"/>
          <p:cNvSpPr/>
          <p:nvPr/>
        </p:nvSpPr>
        <p:spPr bwMode="auto">
          <a:xfrm>
            <a:off x="10964908"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Сервисы WLAN</a:t>
            </a:r>
          </a:p>
        </p:txBody>
      </p:sp>
      <p:grpSp>
        <p:nvGrpSpPr>
          <p:cNvPr id="43" name="组合 42"/>
          <p:cNvGrpSpPr/>
          <p:nvPr/>
        </p:nvGrpSpPr>
        <p:grpSpPr>
          <a:xfrm>
            <a:off x="907091" y="1364451"/>
            <a:ext cx="4363229" cy="4877017"/>
            <a:chOff x="1634078" y="1148210"/>
            <a:chExt cx="4363229" cy="4877017"/>
          </a:xfrm>
        </p:grpSpPr>
        <p:pic>
          <p:nvPicPr>
            <p:cNvPr id="60" name="图片 59" descr="笔记本电脑.png"/>
            <p:cNvPicPr>
              <a:picLocks noChangeAspect="1"/>
            </p:cNvPicPr>
            <p:nvPr/>
          </p:nvPicPr>
          <p:blipFill>
            <a:blip r:embed="rId3" cstate="print"/>
            <a:stretch>
              <a:fillRect/>
            </a:stretch>
          </p:blipFill>
          <p:spPr>
            <a:xfrm>
              <a:off x="2759588" y="5686827"/>
              <a:ext cx="539779" cy="338400"/>
            </a:xfrm>
            <a:prstGeom prst="rect">
              <a:avLst/>
            </a:prstGeom>
          </p:spPr>
        </p:pic>
        <p:pic>
          <p:nvPicPr>
            <p:cNvPr id="61" name="图片 60" descr="wifi信号蓝.png"/>
            <p:cNvPicPr>
              <a:picLocks noChangeAspect="1"/>
            </p:cNvPicPr>
            <p:nvPr/>
          </p:nvPicPr>
          <p:blipFill>
            <a:blip r:embed="rId4" cstate="print"/>
            <a:stretch>
              <a:fillRect/>
            </a:stretch>
          </p:blipFill>
          <p:spPr>
            <a:xfrm flipV="1">
              <a:off x="3196870" y="5199764"/>
              <a:ext cx="429928" cy="360000"/>
            </a:xfrm>
            <a:prstGeom prst="rect">
              <a:avLst/>
            </a:prstGeom>
          </p:spPr>
        </p:pic>
        <p:cxnSp>
          <p:nvCxnSpPr>
            <p:cNvPr id="62" name="直接连接符 61"/>
            <p:cNvCxnSpPr>
              <a:stCxn id="68" idx="2"/>
              <a:endCxn id="70" idx="0"/>
            </p:cNvCxnSpPr>
            <p:nvPr/>
          </p:nvCxnSpPr>
          <p:spPr>
            <a:xfrm>
              <a:off x="3413696" y="2759149"/>
              <a:ext cx="0" cy="681452"/>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63" name="组合 62"/>
            <p:cNvGrpSpPr/>
            <p:nvPr/>
          </p:nvGrpSpPr>
          <p:grpSpPr>
            <a:xfrm>
              <a:off x="2859107" y="1148210"/>
              <a:ext cx="1117607" cy="701754"/>
              <a:chOff x="3383675" y="915204"/>
              <a:chExt cx="1117607" cy="701754"/>
            </a:xfrm>
          </p:grpSpPr>
          <p:pic>
            <p:nvPicPr>
              <p:cNvPr id="85" name="图片 8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83675" y="915204"/>
                <a:ext cx="1117607" cy="701754"/>
              </a:xfrm>
              <a:prstGeom prst="rect">
                <a:avLst/>
              </a:prstGeom>
            </p:spPr>
          </p:pic>
          <p:sp>
            <p:nvSpPr>
              <p:cNvPr id="86" name="Text Box 9"/>
              <p:cNvSpPr txBox="1">
                <a:spLocks noChangeArrowheads="1"/>
              </p:cNvSpPr>
              <p:nvPr/>
            </p:nvSpPr>
            <p:spPr bwMode="auto">
              <a:xfrm>
                <a:off x="3393530" y="1089442"/>
                <a:ext cx="1057215" cy="523220"/>
              </a:xfrm>
              <a:prstGeom prst="rect">
                <a:avLst/>
              </a:prstGeom>
              <a:noFill/>
              <a:ln w="9525">
                <a:noFill/>
                <a:miter lim="800000"/>
                <a:headEnd/>
                <a:tailEnd/>
              </a:ln>
            </p:spPr>
            <p:txBody>
              <a:bodyPr wrap="square">
                <a:spAutoFit/>
              </a:bodyPr>
              <a:lstStyle/>
              <a:p>
                <a:pPr algn="ctr">
                  <a:spcBef>
                    <a:spcPct val="50000"/>
                  </a:spcBef>
                </a:pPr>
                <a:r>
                  <a:rPr lang="ru-RU" sz="1400" b="1" dirty="0">
                    <a:solidFill>
                      <a:schemeClr val="tx1"/>
                    </a:solidFill>
                    <a:latin typeface="Huawei Sans" panose="020C0503030203020204" pitchFamily="34" charset="0"/>
                  </a:rPr>
                  <a:t>IP-сеть</a:t>
                </a:r>
              </a:p>
            </p:txBody>
          </p:sp>
        </p:grpSp>
        <p:sp>
          <p:nvSpPr>
            <p:cNvPr id="64" name="Text Box 9"/>
            <p:cNvSpPr txBox="1">
              <a:spLocks noChangeArrowheads="1"/>
            </p:cNvSpPr>
            <p:nvPr/>
          </p:nvSpPr>
          <p:spPr bwMode="auto">
            <a:xfrm>
              <a:off x="2398315" y="4662434"/>
              <a:ext cx="768435" cy="307777"/>
            </a:xfrm>
            <a:prstGeom prst="rect">
              <a:avLst/>
            </a:prstGeom>
            <a:noFill/>
            <a:ln w="9525">
              <a:noFill/>
              <a:miter lim="800000"/>
              <a:headEnd/>
              <a:tailEnd/>
            </a:ln>
          </p:spPr>
          <p:txBody>
            <a:bodyPr wrap="square">
              <a:spAutoFit/>
            </a:bodyPr>
            <a:lstStyle/>
            <a:p>
              <a:pPr algn="ctr"/>
              <a:r>
                <a:rPr lang="ru-RU" sz="1400" b="1">
                  <a:solidFill>
                    <a:schemeClr val="tx1"/>
                  </a:solidFill>
                  <a:latin typeface="Huawei Sans" panose="020C0503030203020204" pitchFamily="34" charset="0"/>
                </a:rPr>
                <a:t>AP</a:t>
              </a:r>
            </a:p>
          </p:txBody>
        </p:sp>
        <p:pic>
          <p:nvPicPr>
            <p:cNvPr id="65" name="图片 64" descr="AC-蓝.png"/>
            <p:cNvPicPr>
              <a:picLocks noChangeAspect="1"/>
            </p:cNvPicPr>
            <p:nvPr/>
          </p:nvPicPr>
          <p:blipFill>
            <a:blip r:embed="rId6" cstate="print"/>
            <a:stretch>
              <a:fillRect/>
            </a:stretch>
          </p:blipFill>
          <p:spPr>
            <a:xfrm>
              <a:off x="4937386" y="2219149"/>
              <a:ext cx="660000" cy="540000"/>
            </a:xfrm>
            <a:prstGeom prst="rect">
              <a:avLst/>
            </a:prstGeom>
          </p:spPr>
        </p:pic>
        <p:sp>
          <p:nvSpPr>
            <p:cNvPr id="66" name="Text Box 9"/>
            <p:cNvSpPr txBox="1">
              <a:spLocks noChangeArrowheads="1"/>
            </p:cNvSpPr>
            <p:nvPr/>
          </p:nvSpPr>
          <p:spPr bwMode="auto">
            <a:xfrm>
              <a:off x="2069136" y="5703905"/>
              <a:ext cx="706855" cy="307777"/>
            </a:xfrm>
            <a:prstGeom prst="rect">
              <a:avLst/>
            </a:prstGeom>
            <a:noFill/>
            <a:ln w="9525">
              <a:noFill/>
              <a:miter lim="800000"/>
              <a:headEnd/>
              <a:tailEnd/>
            </a:ln>
          </p:spPr>
          <p:txBody>
            <a:bodyPr wrap="square">
              <a:spAutoFit/>
            </a:bodyPr>
            <a:lstStyle/>
            <a:p>
              <a:pPr algn="ctr"/>
              <a:r>
                <a:rPr lang="ru-RU" sz="1400" b="1">
                  <a:solidFill>
                    <a:schemeClr val="tx1"/>
                  </a:solidFill>
                  <a:latin typeface="Huawei Sans" panose="020C0503030203020204" pitchFamily="34" charset="0"/>
                </a:rPr>
                <a:t>STA</a:t>
              </a:r>
            </a:p>
          </p:txBody>
        </p:sp>
        <p:cxnSp>
          <p:nvCxnSpPr>
            <p:cNvPr id="67" name="直接连接符 66"/>
            <p:cNvCxnSpPr>
              <a:stCxn id="85" idx="2"/>
              <a:endCxn id="68" idx="0"/>
            </p:cNvCxnSpPr>
            <p:nvPr/>
          </p:nvCxnSpPr>
          <p:spPr>
            <a:xfrm flipH="1">
              <a:off x="3413696" y="1849964"/>
              <a:ext cx="0" cy="369185"/>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68" name="图片 6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084427" y="2219149"/>
              <a:ext cx="658537" cy="540000"/>
            </a:xfrm>
            <a:prstGeom prst="rect">
              <a:avLst/>
            </a:prstGeom>
          </p:spPr>
        </p:pic>
        <p:pic>
          <p:nvPicPr>
            <p:cNvPr id="69" name="图片 6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082565" y="4549487"/>
              <a:ext cx="658538" cy="540000"/>
            </a:xfrm>
            <a:prstGeom prst="rect">
              <a:avLst/>
            </a:prstGeom>
          </p:spPr>
        </p:pic>
        <p:pic>
          <p:nvPicPr>
            <p:cNvPr id="70" name="图片 6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084427" y="3440601"/>
              <a:ext cx="658537" cy="540000"/>
            </a:xfrm>
            <a:prstGeom prst="rect">
              <a:avLst/>
            </a:prstGeom>
          </p:spPr>
        </p:pic>
        <p:cxnSp>
          <p:nvCxnSpPr>
            <p:cNvPr id="71" name="直接连接符 70"/>
            <p:cNvCxnSpPr>
              <a:stCxn id="68" idx="3"/>
              <a:endCxn id="65" idx="1"/>
            </p:cNvCxnSpPr>
            <p:nvPr/>
          </p:nvCxnSpPr>
          <p:spPr>
            <a:xfrm>
              <a:off x="3742964" y="2489149"/>
              <a:ext cx="1194422" cy="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70" idx="2"/>
              <a:endCxn id="69" idx="0"/>
            </p:cNvCxnSpPr>
            <p:nvPr/>
          </p:nvCxnSpPr>
          <p:spPr>
            <a:xfrm flipH="1">
              <a:off x="3411834" y="3980601"/>
              <a:ext cx="1862" cy="568886"/>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3" name="Text Box 9"/>
            <p:cNvSpPr txBox="1">
              <a:spLocks noChangeArrowheads="1"/>
            </p:cNvSpPr>
            <p:nvPr/>
          </p:nvSpPr>
          <p:spPr bwMode="auto">
            <a:xfrm>
              <a:off x="2398315" y="3553436"/>
              <a:ext cx="768435" cy="307777"/>
            </a:xfrm>
            <a:prstGeom prst="rect">
              <a:avLst/>
            </a:prstGeom>
            <a:noFill/>
            <a:ln w="9525">
              <a:noFill/>
              <a:miter lim="800000"/>
              <a:headEnd/>
              <a:tailEnd/>
            </a:ln>
          </p:spPr>
          <p:txBody>
            <a:bodyPr wrap="square">
              <a:spAutoFit/>
            </a:bodyPr>
            <a:lstStyle/>
            <a:p>
              <a:pPr algn="ctr"/>
              <a:r>
                <a:rPr lang="ru-RU" sz="1400" b="1">
                  <a:solidFill>
                    <a:schemeClr val="tx1"/>
                  </a:solidFill>
                  <a:latin typeface="Huawei Sans" panose="020C0503030203020204" pitchFamily="34" charset="0"/>
                </a:rPr>
                <a:t>S1</a:t>
              </a:r>
            </a:p>
          </p:txBody>
        </p:sp>
        <p:sp>
          <p:nvSpPr>
            <p:cNvPr id="74" name="Text Box 9"/>
            <p:cNvSpPr txBox="1">
              <a:spLocks noChangeArrowheads="1"/>
            </p:cNvSpPr>
            <p:nvPr/>
          </p:nvSpPr>
          <p:spPr bwMode="auto">
            <a:xfrm>
              <a:off x="2398315" y="2347891"/>
              <a:ext cx="768435" cy="307777"/>
            </a:xfrm>
            <a:prstGeom prst="rect">
              <a:avLst/>
            </a:prstGeom>
            <a:noFill/>
            <a:ln w="9525">
              <a:noFill/>
              <a:miter lim="800000"/>
              <a:headEnd/>
              <a:tailEnd/>
            </a:ln>
          </p:spPr>
          <p:txBody>
            <a:bodyPr wrap="square">
              <a:spAutoFit/>
            </a:bodyPr>
            <a:lstStyle/>
            <a:p>
              <a:pPr algn="ctr"/>
              <a:r>
                <a:rPr lang="ru-RU" sz="1400" b="1">
                  <a:solidFill>
                    <a:schemeClr val="tx1"/>
                  </a:solidFill>
                  <a:latin typeface="Huawei Sans" panose="020C0503030203020204" pitchFamily="34" charset="0"/>
                </a:rPr>
                <a:t>S2</a:t>
              </a:r>
            </a:p>
          </p:txBody>
        </p:sp>
        <p:sp>
          <p:nvSpPr>
            <p:cNvPr id="75" name="Text Box 9"/>
            <p:cNvSpPr txBox="1">
              <a:spLocks noChangeArrowheads="1"/>
            </p:cNvSpPr>
            <p:nvPr/>
          </p:nvSpPr>
          <p:spPr bwMode="auto">
            <a:xfrm>
              <a:off x="1634078" y="2589265"/>
              <a:ext cx="1459844" cy="523220"/>
            </a:xfrm>
            <a:prstGeom prst="rect">
              <a:avLst/>
            </a:prstGeom>
            <a:noFill/>
            <a:ln w="9525">
              <a:noFill/>
              <a:miter lim="800000"/>
              <a:headEnd/>
              <a:tailEnd/>
            </a:ln>
          </p:spPr>
          <p:txBody>
            <a:bodyPr wrap="square">
              <a:spAutoFit/>
            </a:bodyPr>
            <a:lstStyle/>
            <a:p>
              <a:pPr algn="r"/>
              <a:r>
                <a:rPr lang="ru-RU" sz="1400" b="1">
                  <a:latin typeface="Huawei Sans" panose="020C0503030203020204" pitchFamily="34" charset="0"/>
                </a:rPr>
                <a:t>VLANIF 101</a:t>
              </a:r>
            </a:p>
            <a:p>
              <a:pPr algn="r"/>
              <a:r>
                <a:rPr lang="ru-RU" sz="1400">
                  <a:solidFill>
                    <a:schemeClr val="tx1"/>
                  </a:solidFill>
                  <a:latin typeface="Huawei Sans" panose="020C0503030203020204" pitchFamily="34" charset="0"/>
                </a:rPr>
                <a:t>10.23.101.1</a:t>
              </a:r>
              <a:r>
                <a:rPr lang="ru-RU" sz="1400">
                  <a:latin typeface="Huawei Sans" panose="020C0503030203020204" pitchFamily="34" charset="0"/>
                </a:rPr>
                <a:t>/24</a:t>
              </a:r>
            </a:p>
          </p:txBody>
        </p:sp>
        <p:sp>
          <p:nvSpPr>
            <p:cNvPr id="76" name="Text Box 9"/>
            <p:cNvSpPr txBox="1">
              <a:spLocks noChangeArrowheads="1"/>
            </p:cNvSpPr>
            <p:nvPr/>
          </p:nvSpPr>
          <p:spPr bwMode="auto">
            <a:xfrm>
              <a:off x="3391284" y="1895517"/>
              <a:ext cx="1049287" cy="307777"/>
            </a:xfrm>
            <a:prstGeom prst="rect">
              <a:avLst/>
            </a:prstGeom>
            <a:noFill/>
            <a:ln w="9525">
              <a:noFill/>
              <a:miter lim="800000"/>
              <a:headEnd/>
              <a:tailEnd/>
            </a:ln>
          </p:spPr>
          <p:txBody>
            <a:bodyPr wrap="square">
              <a:spAutoFit/>
            </a:bodyPr>
            <a:lstStyle/>
            <a:p>
              <a:r>
                <a:rPr lang="ru-RU" sz="1400" dirty="0">
                  <a:solidFill>
                    <a:schemeClr val="tx1"/>
                  </a:solidFill>
                  <a:latin typeface="Huawei Sans" panose="020C0503030203020204" pitchFamily="34" charset="0"/>
                </a:rPr>
                <a:t>GE0/0/3</a:t>
              </a:r>
            </a:p>
          </p:txBody>
        </p:sp>
        <p:sp>
          <p:nvSpPr>
            <p:cNvPr id="77" name="Text Box 9"/>
            <p:cNvSpPr txBox="1">
              <a:spLocks noChangeArrowheads="1"/>
            </p:cNvSpPr>
            <p:nvPr/>
          </p:nvSpPr>
          <p:spPr bwMode="auto">
            <a:xfrm>
              <a:off x="3712598" y="2188816"/>
              <a:ext cx="886881" cy="307777"/>
            </a:xfrm>
            <a:prstGeom prst="rect">
              <a:avLst/>
            </a:prstGeom>
            <a:noFill/>
            <a:ln w="9525">
              <a:noFill/>
              <a:miter lim="800000"/>
              <a:headEnd/>
              <a:tailEnd/>
            </a:ln>
          </p:spPr>
          <p:txBody>
            <a:bodyPr wrap="square">
              <a:spAutoFit/>
            </a:bodyPr>
            <a:lstStyle/>
            <a:p>
              <a:r>
                <a:rPr lang="ru-RU" sz="1400">
                  <a:solidFill>
                    <a:schemeClr val="tx1"/>
                  </a:solidFill>
                  <a:latin typeface="Huawei Sans" panose="020C0503030203020204" pitchFamily="34" charset="0"/>
                </a:rPr>
                <a:t>GE0/0/2</a:t>
              </a:r>
            </a:p>
          </p:txBody>
        </p:sp>
        <p:sp>
          <p:nvSpPr>
            <p:cNvPr id="78" name="Text Box 9"/>
            <p:cNvSpPr txBox="1">
              <a:spLocks noChangeArrowheads="1"/>
            </p:cNvSpPr>
            <p:nvPr/>
          </p:nvSpPr>
          <p:spPr bwMode="auto">
            <a:xfrm>
              <a:off x="3397570" y="2734058"/>
              <a:ext cx="891382" cy="307777"/>
            </a:xfrm>
            <a:prstGeom prst="rect">
              <a:avLst/>
            </a:prstGeom>
            <a:noFill/>
            <a:ln w="9525">
              <a:noFill/>
              <a:miter lim="800000"/>
              <a:headEnd/>
              <a:tailEnd/>
            </a:ln>
          </p:spPr>
          <p:txBody>
            <a:bodyPr wrap="square">
              <a:spAutoFit/>
            </a:bodyPr>
            <a:lstStyle/>
            <a:p>
              <a:r>
                <a:rPr lang="ru-RU" sz="1400">
                  <a:solidFill>
                    <a:schemeClr val="tx1"/>
                  </a:solidFill>
                  <a:latin typeface="Huawei Sans" panose="020C0503030203020204" pitchFamily="34" charset="0"/>
                </a:rPr>
                <a:t>GE0/0/1</a:t>
              </a:r>
            </a:p>
          </p:txBody>
        </p:sp>
        <p:sp>
          <p:nvSpPr>
            <p:cNvPr id="79" name="Text Box 9"/>
            <p:cNvSpPr txBox="1">
              <a:spLocks noChangeArrowheads="1"/>
            </p:cNvSpPr>
            <p:nvPr/>
          </p:nvSpPr>
          <p:spPr bwMode="auto">
            <a:xfrm>
              <a:off x="3397570" y="3177313"/>
              <a:ext cx="891382" cy="307777"/>
            </a:xfrm>
            <a:prstGeom prst="rect">
              <a:avLst/>
            </a:prstGeom>
            <a:noFill/>
            <a:ln w="9525">
              <a:noFill/>
              <a:miter lim="800000"/>
              <a:headEnd/>
              <a:tailEnd/>
            </a:ln>
          </p:spPr>
          <p:txBody>
            <a:bodyPr wrap="square">
              <a:spAutoFit/>
            </a:bodyPr>
            <a:lstStyle/>
            <a:p>
              <a:r>
                <a:rPr lang="ru-RU" sz="1400">
                  <a:solidFill>
                    <a:schemeClr val="tx1"/>
                  </a:solidFill>
                  <a:latin typeface="Huawei Sans" panose="020C0503030203020204" pitchFamily="34" charset="0"/>
                </a:rPr>
                <a:t>GE0/0/2</a:t>
              </a:r>
            </a:p>
          </p:txBody>
        </p:sp>
        <p:sp>
          <p:nvSpPr>
            <p:cNvPr id="80" name="Text Box 9"/>
            <p:cNvSpPr txBox="1">
              <a:spLocks noChangeArrowheads="1"/>
            </p:cNvSpPr>
            <p:nvPr/>
          </p:nvSpPr>
          <p:spPr bwMode="auto">
            <a:xfrm>
              <a:off x="3397570" y="3952147"/>
              <a:ext cx="891382" cy="307777"/>
            </a:xfrm>
            <a:prstGeom prst="rect">
              <a:avLst/>
            </a:prstGeom>
            <a:noFill/>
            <a:ln w="9525">
              <a:noFill/>
              <a:miter lim="800000"/>
              <a:headEnd/>
              <a:tailEnd/>
            </a:ln>
          </p:spPr>
          <p:txBody>
            <a:bodyPr wrap="square">
              <a:spAutoFit/>
            </a:bodyPr>
            <a:lstStyle/>
            <a:p>
              <a:r>
                <a:rPr lang="ru-RU" sz="1400">
                  <a:solidFill>
                    <a:schemeClr val="tx1"/>
                  </a:solidFill>
                  <a:latin typeface="Huawei Sans" panose="020C0503030203020204" pitchFamily="34" charset="0"/>
                </a:rPr>
                <a:t>GE0/0/1</a:t>
              </a:r>
            </a:p>
          </p:txBody>
        </p:sp>
        <p:sp>
          <p:nvSpPr>
            <p:cNvPr id="81" name="Text Box 9"/>
            <p:cNvSpPr txBox="1">
              <a:spLocks noChangeArrowheads="1"/>
            </p:cNvSpPr>
            <p:nvPr/>
          </p:nvSpPr>
          <p:spPr bwMode="auto">
            <a:xfrm>
              <a:off x="4143908" y="2493501"/>
              <a:ext cx="847772" cy="307777"/>
            </a:xfrm>
            <a:prstGeom prst="rect">
              <a:avLst/>
            </a:prstGeom>
            <a:noFill/>
            <a:ln w="9525">
              <a:noFill/>
              <a:miter lim="800000"/>
              <a:headEnd/>
              <a:tailEnd/>
            </a:ln>
          </p:spPr>
          <p:txBody>
            <a:bodyPr wrap="square">
              <a:spAutoFit/>
            </a:bodyPr>
            <a:lstStyle/>
            <a:p>
              <a:r>
                <a:rPr lang="ru-RU" sz="1400">
                  <a:solidFill>
                    <a:schemeClr val="tx1"/>
                  </a:solidFill>
                  <a:latin typeface="Huawei Sans" panose="020C0503030203020204" pitchFamily="34" charset="0"/>
                </a:rPr>
                <a:t>GE0/0/1</a:t>
              </a:r>
            </a:p>
          </p:txBody>
        </p:sp>
        <p:sp>
          <p:nvSpPr>
            <p:cNvPr id="82" name="Text Box 9"/>
            <p:cNvSpPr txBox="1">
              <a:spLocks noChangeArrowheads="1"/>
            </p:cNvSpPr>
            <p:nvPr/>
          </p:nvSpPr>
          <p:spPr bwMode="auto">
            <a:xfrm>
              <a:off x="4537463" y="2762499"/>
              <a:ext cx="1459844" cy="523220"/>
            </a:xfrm>
            <a:prstGeom prst="rect">
              <a:avLst/>
            </a:prstGeom>
            <a:noFill/>
            <a:ln w="9525">
              <a:noFill/>
              <a:miter lim="800000"/>
              <a:headEnd/>
              <a:tailEnd/>
            </a:ln>
          </p:spPr>
          <p:txBody>
            <a:bodyPr wrap="square">
              <a:spAutoFit/>
            </a:bodyPr>
            <a:lstStyle/>
            <a:p>
              <a:pPr algn="ctr"/>
              <a:r>
                <a:rPr lang="ru-RU" sz="1400" b="1">
                  <a:latin typeface="Huawei Sans" panose="020C0503030203020204" pitchFamily="34" charset="0"/>
                </a:rPr>
                <a:t>VLANIF 100</a:t>
              </a:r>
            </a:p>
            <a:p>
              <a:pPr algn="ctr"/>
              <a:r>
                <a:rPr lang="ru-RU" sz="1400">
                  <a:solidFill>
                    <a:schemeClr val="tx1"/>
                  </a:solidFill>
                  <a:latin typeface="Huawei Sans" panose="020C0503030203020204" pitchFamily="34" charset="0"/>
                </a:rPr>
                <a:t>10.23.100.1</a:t>
              </a:r>
              <a:r>
                <a:rPr lang="ru-RU" sz="1400">
                  <a:latin typeface="Huawei Sans" panose="020C0503030203020204" pitchFamily="34" charset="0"/>
                </a:rPr>
                <a:t>/24</a:t>
              </a:r>
            </a:p>
          </p:txBody>
        </p:sp>
        <p:sp>
          <p:nvSpPr>
            <p:cNvPr id="83" name="Text Box 9"/>
            <p:cNvSpPr txBox="1">
              <a:spLocks noChangeArrowheads="1"/>
            </p:cNvSpPr>
            <p:nvPr/>
          </p:nvSpPr>
          <p:spPr bwMode="auto">
            <a:xfrm>
              <a:off x="4883168" y="1920764"/>
              <a:ext cx="768435" cy="307777"/>
            </a:xfrm>
            <a:prstGeom prst="rect">
              <a:avLst/>
            </a:prstGeom>
            <a:noFill/>
            <a:ln w="9525">
              <a:noFill/>
              <a:miter lim="800000"/>
              <a:headEnd/>
              <a:tailEnd/>
            </a:ln>
          </p:spPr>
          <p:txBody>
            <a:bodyPr wrap="square">
              <a:spAutoFit/>
            </a:bodyPr>
            <a:lstStyle/>
            <a:p>
              <a:pPr algn="ctr"/>
              <a:r>
                <a:rPr lang="ru-RU" sz="1400" b="1">
                  <a:solidFill>
                    <a:schemeClr val="tx1"/>
                  </a:solidFill>
                  <a:latin typeface="Huawei Sans" panose="020C0503030203020204" pitchFamily="34" charset="0"/>
                </a:rPr>
                <a:t>AC</a:t>
              </a:r>
            </a:p>
          </p:txBody>
        </p:sp>
        <p:pic>
          <p:nvPicPr>
            <p:cNvPr id="84" name="图片 83" descr="SAN网络-蓝.png"/>
            <p:cNvPicPr>
              <a:picLocks noChangeAspect="1"/>
            </p:cNvPicPr>
            <p:nvPr/>
          </p:nvPicPr>
          <p:blipFill>
            <a:blip r:embed="rId10" cstate="print"/>
            <a:stretch>
              <a:fillRect/>
            </a:stretch>
          </p:blipFill>
          <p:spPr>
            <a:xfrm>
              <a:off x="3690279" y="5573371"/>
              <a:ext cx="267540" cy="438311"/>
            </a:xfrm>
            <a:prstGeom prst="rect">
              <a:avLst/>
            </a:prstGeom>
          </p:spPr>
        </p:pic>
      </p:grpSp>
    </p:spTree>
    <p:extLst>
      <p:ext uri="{BB962C8B-B14F-4D97-AF65-F5344CB8AC3E}">
        <p14:creationId xmlns:p14="http://schemas.microsoft.com/office/powerpoint/2010/main" val="159454400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441243" y="1120565"/>
            <a:ext cx="6339105" cy="2473885"/>
          </a:xfrm>
        </p:spPr>
        <p:txBody>
          <a:bodyPr/>
          <a:lstStyle/>
          <a:p>
            <a:pPr>
              <a:lnSpc>
                <a:spcPct val="120000"/>
              </a:lnSpc>
              <a:spcBef>
                <a:spcPts val="400"/>
              </a:spcBef>
            </a:pPr>
            <a:r>
              <a:rPr lang="ru-RU" sz="1600" dirty="0"/>
              <a:t>IEEE 802.11 — набор стандартов связи в беспроводных локальных сетях, разработанный Институтом инженеров электротехники и электроники (IEEE, </a:t>
            </a:r>
            <a:r>
              <a:rPr lang="ru-RU" sz="1600" dirty="0" err="1"/>
              <a:t>Institute</a:t>
            </a:r>
            <a:r>
              <a:rPr lang="ru-RU" sz="1600" dirty="0"/>
              <a:t> </a:t>
            </a:r>
            <a:r>
              <a:rPr lang="ru-RU" sz="1600" dirty="0" err="1"/>
              <a:t>of</a:t>
            </a:r>
            <a:r>
              <a:rPr lang="ru-RU" sz="1600" dirty="0"/>
              <a:t> </a:t>
            </a:r>
            <a:r>
              <a:rPr lang="ru-RU" sz="1600" dirty="0" err="1"/>
              <a:t>Electrical</a:t>
            </a:r>
            <a:r>
              <a:rPr lang="ru-RU" sz="1600" dirty="0"/>
              <a:t> </a:t>
            </a:r>
            <a:r>
              <a:rPr lang="ru-RU" sz="1600" dirty="0" err="1"/>
              <a:t>and</a:t>
            </a:r>
            <a:r>
              <a:rPr lang="ru-RU" sz="1600" dirty="0"/>
              <a:t> </a:t>
            </a:r>
            <a:r>
              <a:rPr lang="ru-RU" sz="1600" dirty="0" err="1"/>
              <a:t>Electronics</a:t>
            </a:r>
            <a:r>
              <a:rPr lang="ru-RU" sz="1600" dirty="0"/>
              <a:t> </a:t>
            </a:r>
            <a:r>
              <a:rPr lang="ru-RU" sz="1600" dirty="0" err="1"/>
              <a:t>Engineers</a:t>
            </a:r>
            <a:r>
              <a:rPr lang="ru-RU" sz="1600" dirty="0"/>
              <a:t>).</a:t>
            </a:r>
          </a:p>
          <a:p>
            <a:pPr>
              <a:lnSpc>
                <a:spcPct val="120000"/>
              </a:lnSpc>
              <a:spcBef>
                <a:spcPts val="400"/>
              </a:spcBef>
            </a:pPr>
            <a:r>
              <a:rPr lang="ru-RU" sz="1600" dirty="0" err="1"/>
              <a:t>Wi-Fi</a:t>
            </a:r>
            <a:r>
              <a:rPr lang="ru-RU" sz="1600" dirty="0"/>
              <a:t> </a:t>
            </a:r>
            <a:r>
              <a:rPr lang="ru-RU" sz="1600" dirty="0" err="1"/>
              <a:t>Alliance</a:t>
            </a:r>
            <a:r>
              <a:rPr lang="ru-RU" sz="1600" dirty="0"/>
              <a:t> — это объединение крупнейших производителей беспроводного оборудования, зарегистрировавшее логотип </a:t>
            </a:r>
            <a:r>
              <a:rPr lang="ru-RU" sz="1600" dirty="0" err="1"/>
              <a:t>Wi-Fi</a:t>
            </a:r>
            <a:r>
              <a:rPr lang="ru-RU" sz="1600" dirty="0"/>
              <a:t>. Стандарты </a:t>
            </a:r>
            <a:r>
              <a:rPr lang="ru-RU" sz="1600" dirty="0" err="1"/>
              <a:t>Wi-Fi</a:t>
            </a:r>
            <a:r>
              <a:rPr lang="ru-RU" sz="1600" dirty="0"/>
              <a:t> — технологии WLAN, основанные на стандартах IEEE 802.11. </a:t>
            </a:r>
          </a:p>
        </p:txBody>
      </p:sp>
      <p:sp>
        <p:nvSpPr>
          <p:cNvPr id="3" name="标题 2"/>
          <p:cNvSpPr>
            <a:spLocks noGrp="1"/>
          </p:cNvSpPr>
          <p:nvPr>
            <p:ph type="title"/>
          </p:nvPr>
        </p:nvSpPr>
        <p:spPr/>
        <p:txBody>
          <a:bodyPr/>
          <a:lstStyle/>
          <a:p>
            <a:r>
              <a:rPr lang="ru-RU"/>
              <a:t>IEEE 802.11, WLAN и Wi-Fi</a:t>
            </a:r>
          </a:p>
        </p:txBody>
      </p:sp>
      <p:grpSp>
        <p:nvGrpSpPr>
          <p:cNvPr id="4" name="组合 3"/>
          <p:cNvGrpSpPr/>
          <p:nvPr/>
        </p:nvGrpSpPr>
        <p:grpSpPr>
          <a:xfrm>
            <a:off x="7093043" y="2988731"/>
            <a:ext cx="4094095" cy="698500"/>
            <a:chOff x="7093043" y="2540953"/>
            <a:chExt cx="4094095" cy="698500"/>
          </a:xfrm>
        </p:grpSpPr>
        <p:sp>
          <p:nvSpPr>
            <p:cNvPr id="5" name="ïśļíďê">
              <a:extLst>
                <a:ext uri="{FF2B5EF4-FFF2-40B4-BE49-F238E27FC236}">
                  <a16:creationId xmlns:a16="http://schemas.microsoft.com/office/drawing/2014/main" xmlns="" id="{07601445-3478-45C6-93A5-74FD0D35E416}"/>
                </a:ext>
              </a:extLst>
            </p:cNvPr>
            <p:cNvSpPr/>
            <p:nvPr/>
          </p:nvSpPr>
          <p:spPr bwMode="auto">
            <a:xfrm>
              <a:off x="7093043" y="2583816"/>
              <a:ext cx="4094095" cy="82550"/>
            </a:xfrm>
            <a:custGeom>
              <a:avLst/>
              <a:gdLst>
                <a:gd name="T0" fmla="*/ 6334 w 6364"/>
                <a:gd name="T1" fmla="*/ 52 h 52"/>
                <a:gd name="T2" fmla="*/ 36 w 6364"/>
                <a:gd name="T3" fmla="*/ 52 h 52"/>
                <a:gd name="T4" fmla="*/ 0 w 6364"/>
                <a:gd name="T5" fmla="*/ 26 h 52"/>
                <a:gd name="T6" fmla="*/ 0 w 6364"/>
                <a:gd name="T7" fmla="*/ 0 h 52"/>
                <a:gd name="T8" fmla="*/ 6364 w 6364"/>
                <a:gd name="T9" fmla="*/ 0 h 52"/>
                <a:gd name="T10" fmla="*/ 6364 w 6364"/>
                <a:gd name="T11" fmla="*/ 26 h 52"/>
                <a:gd name="T12" fmla="*/ 6334 w 6364"/>
                <a:gd name="T13" fmla="*/ 52 h 52"/>
              </a:gdLst>
              <a:ahLst/>
              <a:cxnLst>
                <a:cxn ang="0">
                  <a:pos x="T0" y="T1"/>
                </a:cxn>
                <a:cxn ang="0">
                  <a:pos x="T2" y="T3"/>
                </a:cxn>
                <a:cxn ang="0">
                  <a:pos x="T4" y="T5"/>
                </a:cxn>
                <a:cxn ang="0">
                  <a:pos x="T6" y="T7"/>
                </a:cxn>
                <a:cxn ang="0">
                  <a:pos x="T8" y="T9"/>
                </a:cxn>
                <a:cxn ang="0">
                  <a:pos x="T10" y="T11"/>
                </a:cxn>
                <a:cxn ang="0">
                  <a:pos x="T12" y="T13"/>
                </a:cxn>
              </a:cxnLst>
              <a:rect l="0" t="0" r="r" b="b"/>
              <a:pathLst>
                <a:path w="6364" h="52">
                  <a:moveTo>
                    <a:pt x="6334" y="52"/>
                  </a:moveTo>
                  <a:lnTo>
                    <a:pt x="36" y="52"/>
                  </a:lnTo>
                  <a:lnTo>
                    <a:pt x="0" y="26"/>
                  </a:lnTo>
                  <a:lnTo>
                    <a:pt x="0" y="0"/>
                  </a:lnTo>
                  <a:lnTo>
                    <a:pt x="6364" y="0"/>
                  </a:lnTo>
                  <a:lnTo>
                    <a:pt x="6364" y="26"/>
                  </a:lnTo>
                  <a:lnTo>
                    <a:pt x="6334" y="52"/>
                  </a:lnTo>
                  <a:close/>
                </a:path>
              </a:pathLst>
            </a:custGeom>
            <a:solidFill>
              <a:srgbClr val="C00000"/>
            </a:solidFill>
            <a:ln>
              <a:noFill/>
            </a:ln>
          </p:spPr>
          <p:txBody>
            <a:bodyPr anchor="ctr"/>
            <a:lstStyle/>
            <a:p>
              <a:pPr algn="ctr"/>
              <a:endParaRPr/>
            </a:p>
          </p:txBody>
        </p:sp>
        <p:sp>
          <p:nvSpPr>
            <p:cNvPr id="6" name="íṧļîḋe">
              <a:extLst>
                <a:ext uri="{FF2B5EF4-FFF2-40B4-BE49-F238E27FC236}">
                  <a16:creationId xmlns:a16="http://schemas.microsoft.com/office/drawing/2014/main" xmlns="" id="{BB633501-9110-453B-AB41-DBEDB8490C92}"/>
                </a:ext>
              </a:extLst>
            </p:cNvPr>
            <p:cNvSpPr/>
            <p:nvPr/>
          </p:nvSpPr>
          <p:spPr bwMode="auto">
            <a:xfrm>
              <a:off x="7093043" y="2540953"/>
              <a:ext cx="4094095" cy="79375"/>
            </a:xfrm>
            <a:prstGeom prst="rect">
              <a:avLst/>
            </a:prstGeom>
            <a:solidFill>
              <a:schemeClr val="accent2"/>
            </a:solidFill>
            <a:ln>
              <a:noFill/>
            </a:ln>
          </p:spPr>
          <p:txBody>
            <a:bodyPr anchor="ctr"/>
            <a:lstStyle/>
            <a:p>
              <a:pPr algn="ctr"/>
              <a:endParaRPr/>
            </a:p>
          </p:txBody>
        </p:sp>
        <p:sp>
          <p:nvSpPr>
            <p:cNvPr id="7" name="i$1îḋe">
              <a:extLst>
                <a:ext uri="{FF2B5EF4-FFF2-40B4-BE49-F238E27FC236}">
                  <a16:creationId xmlns:a16="http://schemas.microsoft.com/office/drawing/2014/main" xmlns="" id="{C488717A-A312-4E6F-8D92-AC019F0D6F53}"/>
                </a:ext>
              </a:extLst>
            </p:cNvPr>
            <p:cNvSpPr/>
            <p:nvPr/>
          </p:nvSpPr>
          <p:spPr bwMode="auto">
            <a:xfrm>
              <a:off x="8994700" y="2620328"/>
              <a:ext cx="289494" cy="619125"/>
            </a:xfrm>
            <a:custGeom>
              <a:avLst/>
              <a:gdLst>
                <a:gd name="T0" fmla="*/ 0 w 450"/>
                <a:gd name="T1" fmla="*/ 390 h 390"/>
                <a:gd name="T2" fmla="*/ 0 w 450"/>
                <a:gd name="T3" fmla="*/ 368 h 390"/>
                <a:gd name="T4" fmla="*/ 225 w 450"/>
                <a:gd name="T5" fmla="*/ 0 h 390"/>
                <a:gd name="T6" fmla="*/ 450 w 450"/>
                <a:gd name="T7" fmla="*/ 368 h 390"/>
                <a:gd name="T8" fmla="*/ 450 w 450"/>
                <a:gd name="T9" fmla="*/ 390 h 390"/>
                <a:gd name="T10" fmla="*/ 0 w 450"/>
                <a:gd name="T11" fmla="*/ 390 h 390"/>
              </a:gdLst>
              <a:ahLst/>
              <a:cxnLst>
                <a:cxn ang="0">
                  <a:pos x="T0" y="T1"/>
                </a:cxn>
                <a:cxn ang="0">
                  <a:pos x="T2" y="T3"/>
                </a:cxn>
                <a:cxn ang="0">
                  <a:pos x="T4" y="T5"/>
                </a:cxn>
                <a:cxn ang="0">
                  <a:pos x="T6" y="T7"/>
                </a:cxn>
                <a:cxn ang="0">
                  <a:pos x="T8" y="T9"/>
                </a:cxn>
                <a:cxn ang="0">
                  <a:pos x="T10" y="T11"/>
                </a:cxn>
              </a:cxnLst>
              <a:rect l="0" t="0" r="r" b="b"/>
              <a:pathLst>
                <a:path w="450" h="390">
                  <a:moveTo>
                    <a:pt x="0" y="390"/>
                  </a:moveTo>
                  <a:lnTo>
                    <a:pt x="0" y="368"/>
                  </a:lnTo>
                  <a:lnTo>
                    <a:pt x="225" y="0"/>
                  </a:lnTo>
                  <a:lnTo>
                    <a:pt x="450" y="368"/>
                  </a:lnTo>
                  <a:lnTo>
                    <a:pt x="450" y="390"/>
                  </a:lnTo>
                  <a:lnTo>
                    <a:pt x="0" y="390"/>
                  </a:lnTo>
                  <a:close/>
                </a:path>
              </a:pathLst>
            </a:custGeom>
            <a:solidFill>
              <a:schemeClr val="accent2"/>
            </a:solidFill>
            <a:ln>
              <a:noFill/>
            </a:ln>
          </p:spPr>
          <p:txBody>
            <a:bodyPr anchor="ctr"/>
            <a:lstStyle/>
            <a:p>
              <a:pPr algn="ctr"/>
              <a:endParaRPr/>
            </a:p>
          </p:txBody>
        </p:sp>
        <p:sp>
          <p:nvSpPr>
            <p:cNvPr id="8" name="ïṩ1íḍê">
              <a:extLst>
                <a:ext uri="{FF2B5EF4-FFF2-40B4-BE49-F238E27FC236}">
                  <a16:creationId xmlns:a16="http://schemas.microsoft.com/office/drawing/2014/main" xmlns="" id="{DC350F4D-BC32-41D6-B2DE-60550636FEAF}"/>
                </a:ext>
              </a:extLst>
            </p:cNvPr>
            <p:cNvSpPr/>
            <p:nvPr/>
          </p:nvSpPr>
          <p:spPr bwMode="auto">
            <a:xfrm>
              <a:off x="8994700" y="2586991"/>
              <a:ext cx="289494" cy="617538"/>
            </a:xfrm>
            <a:custGeom>
              <a:avLst/>
              <a:gdLst>
                <a:gd name="T0" fmla="*/ 0 w 450"/>
                <a:gd name="T1" fmla="*/ 389 h 389"/>
                <a:gd name="T2" fmla="*/ 225 w 450"/>
                <a:gd name="T3" fmla="*/ 0 h 389"/>
                <a:gd name="T4" fmla="*/ 450 w 450"/>
                <a:gd name="T5" fmla="*/ 389 h 389"/>
                <a:gd name="T6" fmla="*/ 0 w 450"/>
                <a:gd name="T7" fmla="*/ 389 h 389"/>
              </a:gdLst>
              <a:ahLst/>
              <a:cxnLst>
                <a:cxn ang="0">
                  <a:pos x="T0" y="T1"/>
                </a:cxn>
                <a:cxn ang="0">
                  <a:pos x="T2" y="T3"/>
                </a:cxn>
                <a:cxn ang="0">
                  <a:pos x="T4" y="T5"/>
                </a:cxn>
                <a:cxn ang="0">
                  <a:pos x="T6" y="T7"/>
                </a:cxn>
              </a:cxnLst>
              <a:rect l="0" t="0" r="r" b="b"/>
              <a:pathLst>
                <a:path w="450" h="389">
                  <a:moveTo>
                    <a:pt x="0" y="389"/>
                  </a:moveTo>
                  <a:lnTo>
                    <a:pt x="225" y="0"/>
                  </a:lnTo>
                  <a:lnTo>
                    <a:pt x="450" y="389"/>
                  </a:lnTo>
                  <a:lnTo>
                    <a:pt x="0" y="389"/>
                  </a:lnTo>
                  <a:close/>
                </a:path>
              </a:pathLst>
            </a:custGeom>
            <a:solidFill>
              <a:schemeClr val="accent2"/>
            </a:solidFill>
            <a:ln>
              <a:noFill/>
            </a:ln>
          </p:spPr>
          <p:txBody>
            <a:bodyPr anchor="ctr"/>
            <a:lstStyle/>
            <a:p>
              <a:pPr algn="ctr"/>
              <a:endParaRPr/>
            </a:p>
          </p:txBody>
        </p:sp>
      </p:grpSp>
      <p:sp>
        <p:nvSpPr>
          <p:cNvPr id="9" name="iṥḻíḋe">
            <a:extLst>
              <a:ext uri="{FF2B5EF4-FFF2-40B4-BE49-F238E27FC236}">
                <a16:creationId xmlns:a16="http://schemas.microsoft.com/office/drawing/2014/main" xmlns="" id="{C8714C88-63AB-4AD6-816D-935C7090F6C5}"/>
              </a:ext>
            </a:extLst>
          </p:cNvPr>
          <p:cNvSpPr/>
          <p:nvPr/>
        </p:nvSpPr>
        <p:spPr bwMode="auto">
          <a:xfrm>
            <a:off x="6943382" y="1316514"/>
            <a:ext cx="2142477" cy="1610199"/>
          </a:xfrm>
          <a:custGeom>
            <a:avLst/>
            <a:gdLst>
              <a:gd name="T0" fmla="*/ 475 w 475"/>
              <a:gd name="T1" fmla="*/ 166 h 182"/>
              <a:gd name="T2" fmla="*/ 459 w 475"/>
              <a:gd name="T3" fmla="*/ 182 h 182"/>
              <a:gd name="T4" fmla="*/ 16 w 475"/>
              <a:gd name="T5" fmla="*/ 182 h 182"/>
              <a:gd name="T6" fmla="*/ 0 w 475"/>
              <a:gd name="T7" fmla="*/ 166 h 182"/>
              <a:gd name="T8" fmla="*/ 0 w 475"/>
              <a:gd name="T9" fmla="*/ 16 h 182"/>
              <a:gd name="T10" fmla="*/ 16 w 475"/>
              <a:gd name="T11" fmla="*/ 0 h 182"/>
              <a:gd name="T12" fmla="*/ 459 w 475"/>
              <a:gd name="T13" fmla="*/ 0 h 182"/>
              <a:gd name="T14" fmla="*/ 475 w 475"/>
              <a:gd name="T15" fmla="*/ 16 h 182"/>
              <a:gd name="T16" fmla="*/ 475 w 475"/>
              <a:gd name="T17" fmla="*/ 16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5" h="182">
                <a:moveTo>
                  <a:pt x="475" y="166"/>
                </a:moveTo>
                <a:cubicBezTo>
                  <a:pt x="475" y="174"/>
                  <a:pt x="468" y="182"/>
                  <a:pt x="459" y="182"/>
                </a:cubicBezTo>
                <a:cubicBezTo>
                  <a:pt x="16" y="182"/>
                  <a:pt x="16" y="182"/>
                  <a:pt x="16" y="182"/>
                </a:cubicBezTo>
                <a:cubicBezTo>
                  <a:pt x="7" y="182"/>
                  <a:pt x="0" y="174"/>
                  <a:pt x="0" y="166"/>
                </a:cubicBezTo>
                <a:cubicBezTo>
                  <a:pt x="0" y="16"/>
                  <a:pt x="0" y="16"/>
                  <a:pt x="0" y="16"/>
                </a:cubicBezTo>
                <a:cubicBezTo>
                  <a:pt x="0" y="7"/>
                  <a:pt x="7" y="0"/>
                  <a:pt x="16" y="0"/>
                </a:cubicBezTo>
                <a:cubicBezTo>
                  <a:pt x="459" y="0"/>
                  <a:pt x="459" y="0"/>
                  <a:pt x="459" y="0"/>
                </a:cubicBezTo>
                <a:cubicBezTo>
                  <a:pt x="468" y="0"/>
                  <a:pt x="475" y="7"/>
                  <a:pt x="475" y="16"/>
                </a:cubicBezTo>
                <a:lnTo>
                  <a:pt x="475" y="166"/>
                </a:lnTo>
                <a:close/>
              </a:path>
            </a:pathLst>
          </a:custGeom>
          <a:solidFill>
            <a:schemeClr val="bg1">
              <a:lumMod val="75000"/>
            </a:schemeClr>
          </a:solidFill>
          <a:ln>
            <a:noFill/>
          </a:ln>
        </p:spPr>
        <p:txBody>
          <a:bodyPr vert="horz" wrap="none" lIns="91440" tIns="45720" rIns="91440" bIns="45720" anchor="t" anchorCtr="0" compatLnSpc="1">
            <a:prstTxWarp prst="textNoShape">
              <a:avLst/>
            </a:prstTxWarp>
            <a:normAutofit/>
          </a:bodyPr>
          <a:lstStyle/>
          <a:p>
            <a:pPr algn="ctr"/>
            <a:r>
              <a:rPr lang="ru-RU" sz="2000" b="1">
                <a:solidFill>
                  <a:schemeClr val="bg1"/>
                </a:solidFill>
              </a:rPr>
              <a:t>LAN</a:t>
            </a:r>
          </a:p>
        </p:txBody>
      </p:sp>
      <p:sp>
        <p:nvSpPr>
          <p:cNvPr id="10" name="íṥľîdè">
            <a:extLst>
              <a:ext uri="{FF2B5EF4-FFF2-40B4-BE49-F238E27FC236}">
                <a16:creationId xmlns:a16="http://schemas.microsoft.com/office/drawing/2014/main" xmlns="" id="{5EBB5224-FC4A-4D0B-9778-7073CE563330}"/>
              </a:ext>
            </a:extLst>
          </p:cNvPr>
          <p:cNvSpPr/>
          <p:nvPr/>
        </p:nvSpPr>
        <p:spPr bwMode="auto">
          <a:xfrm>
            <a:off x="7123620" y="1749692"/>
            <a:ext cx="1782000" cy="1036808"/>
          </a:xfrm>
          <a:custGeom>
            <a:avLst/>
            <a:gdLst>
              <a:gd name="T0" fmla="*/ 960 w 960"/>
              <a:gd name="T1" fmla="*/ 182 h 200"/>
              <a:gd name="T2" fmla="*/ 942 w 960"/>
              <a:gd name="T3" fmla="*/ 200 h 200"/>
              <a:gd name="T4" fmla="*/ 18 w 960"/>
              <a:gd name="T5" fmla="*/ 200 h 200"/>
              <a:gd name="T6" fmla="*/ 0 w 960"/>
              <a:gd name="T7" fmla="*/ 182 h 200"/>
              <a:gd name="T8" fmla="*/ 0 w 960"/>
              <a:gd name="T9" fmla="*/ 18 h 200"/>
              <a:gd name="T10" fmla="*/ 18 w 960"/>
              <a:gd name="T11" fmla="*/ 0 h 200"/>
              <a:gd name="T12" fmla="*/ 942 w 960"/>
              <a:gd name="T13" fmla="*/ 0 h 200"/>
              <a:gd name="T14" fmla="*/ 960 w 960"/>
              <a:gd name="T15" fmla="*/ 18 h 200"/>
              <a:gd name="T16" fmla="*/ 960 w 960"/>
              <a:gd name="T17" fmla="*/ 18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0" h="200">
                <a:moveTo>
                  <a:pt x="960" y="182"/>
                </a:moveTo>
                <a:cubicBezTo>
                  <a:pt x="960" y="192"/>
                  <a:pt x="952" y="200"/>
                  <a:pt x="942" y="200"/>
                </a:cubicBezTo>
                <a:cubicBezTo>
                  <a:pt x="18" y="200"/>
                  <a:pt x="18" y="200"/>
                  <a:pt x="18" y="200"/>
                </a:cubicBezTo>
                <a:cubicBezTo>
                  <a:pt x="8" y="200"/>
                  <a:pt x="0" y="192"/>
                  <a:pt x="0" y="182"/>
                </a:cubicBezTo>
                <a:cubicBezTo>
                  <a:pt x="0" y="18"/>
                  <a:pt x="0" y="18"/>
                  <a:pt x="0" y="18"/>
                </a:cubicBezTo>
                <a:cubicBezTo>
                  <a:pt x="0" y="8"/>
                  <a:pt x="8" y="0"/>
                  <a:pt x="18" y="0"/>
                </a:cubicBezTo>
                <a:cubicBezTo>
                  <a:pt x="942" y="0"/>
                  <a:pt x="942" y="0"/>
                  <a:pt x="942" y="0"/>
                </a:cubicBezTo>
                <a:cubicBezTo>
                  <a:pt x="952" y="0"/>
                  <a:pt x="960" y="8"/>
                  <a:pt x="960" y="18"/>
                </a:cubicBezTo>
                <a:lnTo>
                  <a:pt x="960" y="182"/>
                </a:lnTo>
                <a:close/>
              </a:path>
            </a:pathLst>
          </a:custGeom>
          <a:solidFill>
            <a:schemeClr val="bg1">
              <a:lumMod val="50000"/>
            </a:schemeClr>
          </a:solidFill>
          <a:ln>
            <a:noFill/>
          </a:ln>
        </p:spPr>
        <p:txBody>
          <a:bodyPr vert="horz" wrap="none" lIns="91440" tIns="45720" rIns="91440" bIns="45720" anchor="ctr" anchorCtr="0" compatLnSpc="1">
            <a:prstTxWarp prst="textNoShape">
              <a:avLst/>
            </a:prstTxWarp>
            <a:normAutofit/>
          </a:bodyPr>
          <a:lstStyle/>
          <a:p>
            <a:pPr algn="ctr"/>
            <a:r>
              <a:rPr lang="ru-RU" b="1">
                <a:solidFill>
                  <a:schemeClr val="bg1"/>
                </a:solidFill>
              </a:rPr>
              <a:t>Ethernet</a:t>
            </a:r>
          </a:p>
          <a:p>
            <a:pPr algn="ctr"/>
            <a:r>
              <a:rPr lang="ru-RU" b="1">
                <a:solidFill>
                  <a:schemeClr val="bg1"/>
                </a:solidFill>
              </a:rPr>
              <a:t>IEEE 802.3</a:t>
            </a:r>
          </a:p>
        </p:txBody>
      </p:sp>
      <p:sp>
        <p:nvSpPr>
          <p:cNvPr id="11" name="iṥḻíḋe">
            <a:extLst>
              <a:ext uri="{FF2B5EF4-FFF2-40B4-BE49-F238E27FC236}">
                <a16:creationId xmlns:a16="http://schemas.microsoft.com/office/drawing/2014/main" xmlns="" id="{C8714C88-63AB-4AD6-816D-935C7090F6C5}"/>
              </a:ext>
            </a:extLst>
          </p:cNvPr>
          <p:cNvSpPr/>
          <p:nvPr/>
        </p:nvSpPr>
        <p:spPr bwMode="auto">
          <a:xfrm>
            <a:off x="9238259" y="1309954"/>
            <a:ext cx="2142477" cy="1610199"/>
          </a:xfrm>
          <a:custGeom>
            <a:avLst/>
            <a:gdLst>
              <a:gd name="T0" fmla="*/ 475 w 475"/>
              <a:gd name="T1" fmla="*/ 166 h 182"/>
              <a:gd name="T2" fmla="*/ 459 w 475"/>
              <a:gd name="T3" fmla="*/ 182 h 182"/>
              <a:gd name="T4" fmla="*/ 16 w 475"/>
              <a:gd name="T5" fmla="*/ 182 h 182"/>
              <a:gd name="T6" fmla="*/ 0 w 475"/>
              <a:gd name="T7" fmla="*/ 166 h 182"/>
              <a:gd name="T8" fmla="*/ 0 w 475"/>
              <a:gd name="T9" fmla="*/ 16 h 182"/>
              <a:gd name="T10" fmla="*/ 16 w 475"/>
              <a:gd name="T11" fmla="*/ 0 h 182"/>
              <a:gd name="T12" fmla="*/ 459 w 475"/>
              <a:gd name="T13" fmla="*/ 0 h 182"/>
              <a:gd name="T14" fmla="*/ 475 w 475"/>
              <a:gd name="T15" fmla="*/ 16 h 182"/>
              <a:gd name="T16" fmla="*/ 475 w 475"/>
              <a:gd name="T17" fmla="*/ 16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5" h="182">
                <a:moveTo>
                  <a:pt x="475" y="166"/>
                </a:moveTo>
                <a:cubicBezTo>
                  <a:pt x="475" y="174"/>
                  <a:pt x="468" y="182"/>
                  <a:pt x="459" y="182"/>
                </a:cubicBezTo>
                <a:cubicBezTo>
                  <a:pt x="16" y="182"/>
                  <a:pt x="16" y="182"/>
                  <a:pt x="16" y="182"/>
                </a:cubicBezTo>
                <a:cubicBezTo>
                  <a:pt x="7" y="182"/>
                  <a:pt x="0" y="174"/>
                  <a:pt x="0" y="166"/>
                </a:cubicBezTo>
                <a:cubicBezTo>
                  <a:pt x="0" y="16"/>
                  <a:pt x="0" y="16"/>
                  <a:pt x="0" y="16"/>
                </a:cubicBezTo>
                <a:cubicBezTo>
                  <a:pt x="0" y="7"/>
                  <a:pt x="7" y="0"/>
                  <a:pt x="16" y="0"/>
                </a:cubicBezTo>
                <a:cubicBezTo>
                  <a:pt x="459" y="0"/>
                  <a:pt x="459" y="0"/>
                  <a:pt x="459" y="0"/>
                </a:cubicBezTo>
                <a:cubicBezTo>
                  <a:pt x="468" y="0"/>
                  <a:pt x="475" y="7"/>
                  <a:pt x="475" y="16"/>
                </a:cubicBezTo>
                <a:lnTo>
                  <a:pt x="475" y="166"/>
                </a:lnTo>
                <a:close/>
              </a:path>
            </a:pathLst>
          </a:custGeom>
          <a:solidFill>
            <a:srgbClr val="FFF2CC"/>
          </a:solidFill>
          <a:ln>
            <a:noFill/>
          </a:ln>
        </p:spPr>
        <p:txBody>
          <a:bodyPr vert="horz" wrap="none" lIns="91440" tIns="45720" rIns="91440" bIns="45720" anchor="t" anchorCtr="0" compatLnSpc="1">
            <a:prstTxWarp prst="textNoShape">
              <a:avLst/>
            </a:prstTxWarp>
            <a:normAutofit/>
          </a:bodyPr>
          <a:lstStyle/>
          <a:p>
            <a:pPr algn="ctr"/>
            <a:r>
              <a:rPr lang="ru-RU" sz="2000" b="1"/>
              <a:t>WLAN</a:t>
            </a:r>
          </a:p>
        </p:txBody>
      </p:sp>
      <p:sp>
        <p:nvSpPr>
          <p:cNvPr id="12" name="íṥľîdè">
            <a:extLst>
              <a:ext uri="{FF2B5EF4-FFF2-40B4-BE49-F238E27FC236}">
                <a16:creationId xmlns:a16="http://schemas.microsoft.com/office/drawing/2014/main" xmlns="" id="{5EBB5224-FC4A-4D0B-9778-7073CE563330}"/>
              </a:ext>
            </a:extLst>
          </p:cNvPr>
          <p:cNvSpPr/>
          <p:nvPr/>
        </p:nvSpPr>
        <p:spPr bwMode="auto">
          <a:xfrm>
            <a:off x="9418497" y="1743132"/>
            <a:ext cx="1782000" cy="1043368"/>
          </a:xfrm>
          <a:custGeom>
            <a:avLst/>
            <a:gdLst>
              <a:gd name="T0" fmla="*/ 960 w 960"/>
              <a:gd name="T1" fmla="*/ 182 h 200"/>
              <a:gd name="T2" fmla="*/ 942 w 960"/>
              <a:gd name="T3" fmla="*/ 200 h 200"/>
              <a:gd name="T4" fmla="*/ 18 w 960"/>
              <a:gd name="T5" fmla="*/ 200 h 200"/>
              <a:gd name="T6" fmla="*/ 0 w 960"/>
              <a:gd name="T7" fmla="*/ 182 h 200"/>
              <a:gd name="T8" fmla="*/ 0 w 960"/>
              <a:gd name="T9" fmla="*/ 18 h 200"/>
              <a:gd name="T10" fmla="*/ 18 w 960"/>
              <a:gd name="T11" fmla="*/ 0 h 200"/>
              <a:gd name="T12" fmla="*/ 942 w 960"/>
              <a:gd name="T13" fmla="*/ 0 h 200"/>
              <a:gd name="T14" fmla="*/ 960 w 960"/>
              <a:gd name="T15" fmla="*/ 18 h 200"/>
              <a:gd name="T16" fmla="*/ 960 w 960"/>
              <a:gd name="T17" fmla="*/ 18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0" h="200">
                <a:moveTo>
                  <a:pt x="960" y="182"/>
                </a:moveTo>
                <a:cubicBezTo>
                  <a:pt x="960" y="192"/>
                  <a:pt x="952" y="200"/>
                  <a:pt x="942" y="200"/>
                </a:cubicBezTo>
                <a:cubicBezTo>
                  <a:pt x="18" y="200"/>
                  <a:pt x="18" y="200"/>
                  <a:pt x="18" y="200"/>
                </a:cubicBezTo>
                <a:cubicBezTo>
                  <a:pt x="8" y="200"/>
                  <a:pt x="0" y="192"/>
                  <a:pt x="0" y="182"/>
                </a:cubicBezTo>
                <a:cubicBezTo>
                  <a:pt x="0" y="18"/>
                  <a:pt x="0" y="18"/>
                  <a:pt x="0" y="18"/>
                </a:cubicBezTo>
                <a:cubicBezTo>
                  <a:pt x="0" y="8"/>
                  <a:pt x="8" y="0"/>
                  <a:pt x="18" y="0"/>
                </a:cubicBezTo>
                <a:cubicBezTo>
                  <a:pt x="942" y="0"/>
                  <a:pt x="942" y="0"/>
                  <a:pt x="942" y="0"/>
                </a:cubicBezTo>
                <a:cubicBezTo>
                  <a:pt x="952" y="0"/>
                  <a:pt x="960" y="8"/>
                  <a:pt x="960" y="18"/>
                </a:cubicBezTo>
                <a:lnTo>
                  <a:pt x="960" y="182"/>
                </a:lnTo>
                <a:close/>
              </a:path>
            </a:pathLst>
          </a:custGeom>
          <a:solidFill>
            <a:srgbClr val="FFD17D"/>
          </a:solidFill>
          <a:ln>
            <a:noFill/>
          </a:ln>
        </p:spPr>
        <p:txBody>
          <a:bodyPr vert="horz" wrap="none" lIns="91440" tIns="45720" rIns="91440" bIns="45720" anchor="ctr" anchorCtr="0" compatLnSpc="1">
            <a:prstTxWarp prst="textNoShape">
              <a:avLst/>
            </a:prstTxWarp>
            <a:normAutofit/>
          </a:bodyPr>
          <a:lstStyle/>
          <a:p>
            <a:pPr algn="ctr"/>
            <a:r>
              <a:rPr lang="ru-RU" b="1"/>
              <a:t>Wi-Fi</a:t>
            </a:r>
          </a:p>
          <a:p>
            <a:pPr algn="ctr"/>
            <a:r>
              <a:rPr lang="ru-RU" b="1"/>
              <a:t>IEEE 802.11</a:t>
            </a:r>
          </a:p>
        </p:txBody>
      </p:sp>
      <p:sp>
        <p:nvSpPr>
          <p:cNvPr id="13" name="文本占位符 4"/>
          <p:cNvSpPr txBox="1">
            <a:spLocks/>
          </p:cNvSpPr>
          <p:nvPr/>
        </p:nvSpPr>
        <p:spPr bwMode="auto">
          <a:xfrm>
            <a:off x="438091" y="3539418"/>
            <a:ext cx="6345410" cy="560265"/>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ru-RU" sz="1800" b="1"/>
              <a:t>Стандарты IEEE 802.11 и поколения Wi-Fi</a:t>
            </a:r>
          </a:p>
        </p:txBody>
      </p:sp>
      <p:cxnSp>
        <p:nvCxnSpPr>
          <p:cNvPr id="14" name="直接连接符 13"/>
          <p:cNvCxnSpPr/>
          <p:nvPr/>
        </p:nvCxnSpPr>
        <p:spPr>
          <a:xfrm>
            <a:off x="769052" y="5917459"/>
            <a:ext cx="10800000" cy="0"/>
          </a:xfrm>
          <a:prstGeom prst="line">
            <a:avLst/>
          </a:prstGeom>
          <a:ln w="28575">
            <a:solidFill>
              <a:schemeClr val="tx1"/>
            </a:solidFill>
            <a:headEnd type="none" w="med" len="lg"/>
            <a:tailEnd type="triangle" w="lg" len="lg"/>
          </a:ln>
        </p:spPr>
        <p:style>
          <a:lnRef idx="1">
            <a:schemeClr val="accent1"/>
          </a:lnRef>
          <a:fillRef idx="0">
            <a:schemeClr val="accent1"/>
          </a:fillRef>
          <a:effectRef idx="0">
            <a:schemeClr val="accent1"/>
          </a:effectRef>
          <a:fontRef idx="minor">
            <a:schemeClr val="tx1"/>
          </a:fontRef>
        </p:style>
      </p:cxnSp>
      <p:sp>
        <p:nvSpPr>
          <p:cNvPr id="15" name="íŝḷïḓé"/>
          <p:cNvSpPr txBox="1"/>
          <p:nvPr/>
        </p:nvSpPr>
        <p:spPr bwMode="auto">
          <a:xfrm>
            <a:off x="494075" y="6048055"/>
            <a:ext cx="1085635" cy="307019"/>
          </a:xfrm>
          <a:prstGeom prst="rect">
            <a:avLst/>
          </a:prstGeom>
          <a:noFill/>
        </p:spPr>
        <p:txBody>
          <a:bodyPr wrap="none" lIns="90000" tIns="46800" rIns="90000" bIns="46800">
            <a:noAutofit/>
          </a:bodyPr>
          <a:lstStyle/>
          <a:p>
            <a:pPr algn="r"/>
            <a:r>
              <a:rPr lang="ru-RU" sz="1400"/>
              <a:t>Год выпуска</a:t>
            </a:r>
          </a:p>
        </p:txBody>
      </p:sp>
      <p:sp>
        <p:nvSpPr>
          <p:cNvPr id="16" name="íŝḷïḓé"/>
          <p:cNvSpPr txBox="1"/>
          <p:nvPr/>
        </p:nvSpPr>
        <p:spPr bwMode="auto">
          <a:xfrm>
            <a:off x="449831" y="4989645"/>
            <a:ext cx="1085635" cy="307019"/>
          </a:xfrm>
          <a:prstGeom prst="rect">
            <a:avLst/>
          </a:prstGeom>
          <a:noFill/>
        </p:spPr>
        <p:txBody>
          <a:bodyPr wrap="none" lIns="90000" tIns="46800" rIns="90000" bIns="46800">
            <a:noAutofit/>
          </a:bodyPr>
          <a:lstStyle/>
          <a:p>
            <a:pPr algn="r"/>
            <a:r>
              <a:rPr lang="ru-RU" sz="1400"/>
              <a:t>Стандарт</a:t>
            </a:r>
          </a:p>
        </p:txBody>
      </p:sp>
      <p:sp>
        <p:nvSpPr>
          <p:cNvPr id="17" name="íŝḷïḓé"/>
          <p:cNvSpPr txBox="1"/>
          <p:nvPr/>
        </p:nvSpPr>
        <p:spPr bwMode="auto">
          <a:xfrm>
            <a:off x="449831" y="4455723"/>
            <a:ext cx="1085635" cy="307019"/>
          </a:xfrm>
          <a:prstGeom prst="rect">
            <a:avLst/>
          </a:prstGeom>
          <a:noFill/>
        </p:spPr>
        <p:txBody>
          <a:bodyPr wrap="none" lIns="90000" tIns="46800" rIns="90000" bIns="46800">
            <a:noAutofit/>
          </a:bodyPr>
          <a:lstStyle/>
          <a:p>
            <a:pPr algn="r"/>
            <a:r>
              <a:rPr lang="ru-RU" sz="1400" dirty="0"/>
              <a:t>Пропускная </a:t>
            </a:r>
            <a:br>
              <a:rPr lang="ru-RU" sz="1400" dirty="0"/>
            </a:br>
            <a:r>
              <a:rPr lang="ru-RU" sz="1400" dirty="0"/>
              <a:t>способность</a:t>
            </a:r>
          </a:p>
        </p:txBody>
      </p:sp>
      <p:sp>
        <p:nvSpPr>
          <p:cNvPr id="18" name="íŝḷïḓé"/>
          <p:cNvSpPr txBox="1"/>
          <p:nvPr/>
        </p:nvSpPr>
        <p:spPr bwMode="auto">
          <a:xfrm>
            <a:off x="449831" y="3954059"/>
            <a:ext cx="1085635" cy="490497"/>
          </a:xfrm>
          <a:prstGeom prst="rect">
            <a:avLst/>
          </a:prstGeom>
          <a:noFill/>
        </p:spPr>
        <p:txBody>
          <a:bodyPr wrap="none" lIns="90000" tIns="46800" rIns="90000" bIns="46800">
            <a:noAutofit/>
          </a:bodyPr>
          <a:lstStyle/>
          <a:p>
            <a:pPr algn="r"/>
            <a:r>
              <a:rPr lang="ru-RU" sz="1400" dirty="0"/>
              <a:t>Диапазон </a:t>
            </a:r>
            <a:br>
              <a:rPr lang="ru-RU" sz="1400" dirty="0"/>
            </a:br>
            <a:r>
              <a:rPr lang="ru-RU" sz="1400" dirty="0"/>
              <a:t>частот</a:t>
            </a:r>
          </a:p>
        </p:txBody>
      </p:sp>
      <p:sp>
        <p:nvSpPr>
          <p:cNvPr id="19" name="iṥḻíḋe">
            <a:extLst>
              <a:ext uri="{FF2B5EF4-FFF2-40B4-BE49-F238E27FC236}">
                <a16:creationId xmlns:a16="http://schemas.microsoft.com/office/drawing/2014/main" xmlns="" id="{C8714C88-63AB-4AD6-816D-935C7090F6C5}"/>
              </a:ext>
            </a:extLst>
          </p:cNvPr>
          <p:cNvSpPr/>
          <p:nvPr/>
        </p:nvSpPr>
        <p:spPr bwMode="auto">
          <a:xfrm>
            <a:off x="1562554" y="4961988"/>
            <a:ext cx="781646" cy="362332"/>
          </a:xfrm>
          <a:custGeom>
            <a:avLst/>
            <a:gdLst>
              <a:gd name="T0" fmla="*/ 475 w 475"/>
              <a:gd name="T1" fmla="*/ 166 h 182"/>
              <a:gd name="T2" fmla="*/ 459 w 475"/>
              <a:gd name="T3" fmla="*/ 182 h 182"/>
              <a:gd name="T4" fmla="*/ 16 w 475"/>
              <a:gd name="T5" fmla="*/ 182 h 182"/>
              <a:gd name="T6" fmla="*/ 0 w 475"/>
              <a:gd name="T7" fmla="*/ 166 h 182"/>
              <a:gd name="T8" fmla="*/ 0 w 475"/>
              <a:gd name="T9" fmla="*/ 16 h 182"/>
              <a:gd name="T10" fmla="*/ 16 w 475"/>
              <a:gd name="T11" fmla="*/ 0 h 182"/>
              <a:gd name="T12" fmla="*/ 459 w 475"/>
              <a:gd name="T13" fmla="*/ 0 h 182"/>
              <a:gd name="T14" fmla="*/ 475 w 475"/>
              <a:gd name="T15" fmla="*/ 16 h 182"/>
              <a:gd name="T16" fmla="*/ 475 w 475"/>
              <a:gd name="T17" fmla="*/ 16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5" h="182">
                <a:moveTo>
                  <a:pt x="475" y="166"/>
                </a:moveTo>
                <a:cubicBezTo>
                  <a:pt x="475" y="174"/>
                  <a:pt x="468" y="182"/>
                  <a:pt x="459" y="182"/>
                </a:cubicBezTo>
                <a:cubicBezTo>
                  <a:pt x="16" y="182"/>
                  <a:pt x="16" y="182"/>
                  <a:pt x="16" y="182"/>
                </a:cubicBezTo>
                <a:cubicBezTo>
                  <a:pt x="7" y="182"/>
                  <a:pt x="0" y="174"/>
                  <a:pt x="0" y="166"/>
                </a:cubicBezTo>
                <a:cubicBezTo>
                  <a:pt x="0" y="16"/>
                  <a:pt x="0" y="16"/>
                  <a:pt x="0" y="16"/>
                </a:cubicBezTo>
                <a:cubicBezTo>
                  <a:pt x="0" y="7"/>
                  <a:pt x="7" y="0"/>
                  <a:pt x="16" y="0"/>
                </a:cubicBezTo>
                <a:cubicBezTo>
                  <a:pt x="459" y="0"/>
                  <a:pt x="459" y="0"/>
                  <a:pt x="459" y="0"/>
                </a:cubicBezTo>
                <a:cubicBezTo>
                  <a:pt x="468" y="0"/>
                  <a:pt x="475" y="7"/>
                  <a:pt x="475" y="16"/>
                </a:cubicBezTo>
                <a:lnTo>
                  <a:pt x="475" y="166"/>
                </a:lnTo>
                <a:close/>
              </a:path>
            </a:pathLst>
          </a:custGeom>
          <a:solidFill>
            <a:srgbClr val="00B0F0"/>
          </a:solidFill>
          <a:ln>
            <a:noFill/>
          </a:ln>
        </p:spPr>
        <p:txBody>
          <a:bodyPr vert="horz" wrap="none" lIns="91440" tIns="45720" rIns="91440" bIns="45720" anchor="ctr" anchorCtr="0" compatLnSpc="1">
            <a:prstTxWarp prst="textNoShape">
              <a:avLst/>
            </a:prstTxWarp>
            <a:normAutofit/>
          </a:bodyPr>
          <a:lstStyle/>
          <a:p>
            <a:pPr algn="ctr"/>
            <a:r>
              <a:rPr lang="ru-RU" sz="1400">
                <a:solidFill>
                  <a:schemeClr val="bg1"/>
                </a:solidFill>
              </a:rPr>
              <a:t>802.11</a:t>
            </a:r>
          </a:p>
        </p:txBody>
      </p:sp>
      <p:sp>
        <p:nvSpPr>
          <p:cNvPr id="20" name="iṥḻíḋe">
            <a:extLst>
              <a:ext uri="{FF2B5EF4-FFF2-40B4-BE49-F238E27FC236}">
                <a16:creationId xmlns:a16="http://schemas.microsoft.com/office/drawing/2014/main" xmlns="" id="{C8714C88-63AB-4AD6-816D-935C7090F6C5}"/>
              </a:ext>
            </a:extLst>
          </p:cNvPr>
          <p:cNvSpPr/>
          <p:nvPr/>
        </p:nvSpPr>
        <p:spPr bwMode="auto">
          <a:xfrm>
            <a:off x="1562554" y="4502826"/>
            <a:ext cx="781646" cy="362332"/>
          </a:xfrm>
          <a:custGeom>
            <a:avLst/>
            <a:gdLst>
              <a:gd name="T0" fmla="*/ 475 w 475"/>
              <a:gd name="T1" fmla="*/ 166 h 182"/>
              <a:gd name="T2" fmla="*/ 459 w 475"/>
              <a:gd name="T3" fmla="*/ 182 h 182"/>
              <a:gd name="T4" fmla="*/ 16 w 475"/>
              <a:gd name="T5" fmla="*/ 182 h 182"/>
              <a:gd name="T6" fmla="*/ 0 w 475"/>
              <a:gd name="T7" fmla="*/ 166 h 182"/>
              <a:gd name="T8" fmla="*/ 0 w 475"/>
              <a:gd name="T9" fmla="*/ 16 h 182"/>
              <a:gd name="T10" fmla="*/ 16 w 475"/>
              <a:gd name="T11" fmla="*/ 0 h 182"/>
              <a:gd name="T12" fmla="*/ 459 w 475"/>
              <a:gd name="T13" fmla="*/ 0 h 182"/>
              <a:gd name="T14" fmla="*/ 475 w 475"/>
              <a:gd name="T15" fmla="*/ 16 h 182"/>
              <a:gd name="T16" fmla="*/ 475 w 475"/>
              <a:gd name="T17" fmla="*/ 16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5" h="182">
                <a:moveTo>
                  <a:pt x="475" y="166"/>
                </a:moveTo>
                <a:cubicBezTo>
                  <a:pt x="475" y="174"/>
                  <a:pt x="468" y="182"/>
                  <a:pt x="459" y="182"/>
                </a:cubicBezTo>
                <a:cubicBezTo>
                  <a:pt x="16" y="182"/>
                  <a:pt x="16" y="182"/>
                  <a:pt x="16" y="182"/>
                </a:cubicBezTo>
                <a:cubicBezTo>
                  <a:pt x="7" y="182"/>
                  <a:pt x="0" y="174"/>
                  <a:pt x="0" y="166"/>
                </a:cubicBezTo>
                <a:cubicBezTo>
                  <a:pt x="0" y="16"/>
                  <a:pt x="0" y="16"/>
                  <a:pt x="0" y="16"/>
                </a:cubicBezTo>
                <a:cubicBezTo>
                  <a:pt x="0" y="7"/>
                  <a:pt x="7" y="0"/>
                  <a:pt x="16" y="0"/>
                </a:cubicBezTo>
                <a:cubicBezTo>
                  <a:pt x="459" y="0"/>
                  <a:pt x="459" y="0"/>
                  <a:pt x="459" y="0"/>
                </a:cubicBezTo>
                <a:cubicBezTo>
                  <a:pt x="468" y="0"/>
                  <a:pt x="475" y="7"/>
                  <a:pt x="475" y="16"/>
                </a:cubicBezTo>
                <a:lnTo>
                  <a:pt x="475" y="166"/>
                </a:lnTo>
                <a:close/>
              </a:path>
            </a:pathLst>
          </a:custGeom>
          <a:solidFill>
            <a:schemeClr val="accent5">
              <a:lumMod val="20000"/>
              <a:lumOff val="80000"/>
            </a:schemeClr>
          </a:solidFill>
          <a:ln>
            <a:noFill/>
          </a:ln>
        </p:spPr>
        <p:txBody>
          <a:bodyPr vert="horz" wrap="none" lIns="91440" tIns="45720" rIns="91440" bIns="45720" anchor="ctr" anchorCtr="0" compatLnSpc="1">
            <a:prstTxWarp prst="textNoShape">
              <a:avLst/>
            </a:prstTxWarp>
            <a:normAutofit/>
          </a:bodyPr>
          <a:lstStyle/>
          <a:p>
            <a:pPr algn="ctr"/>
            <a:r>
              <a:rPr lang="ru-RU" sz="1400"/>
              <a:t>2 Мбит/с</a:t>
            </a:r>
          </a:p>
        </p:txBody>
      </p:sp>
      <p:sp>
        <p:nvSpPr>
          <p:cNvPr id="21" name="iṥḻíḋe">
            <a:extLst>
              <a:ext uri="{FF2B5EF4-FFF2-40B4-BE49-F238E27FC236}">
                <a16:creationId xmlns:a16="http://schemas.microsoft.com/office/drawing/2014/main" xmlns="" id="{C8714C88-63AB-4AD6-816D-935C7090F6C5}"/>
              </a:ext>
            </a:extLst>
          </p:cNvPr>
          <p:cNvSpPr/>
          <p:nvPr/>
        </p:nvSpPr>
        <p:spPr bwMode="auto">
          <a:xfrm>
            <a:off x="1562554" y="4043664"/>
            <a:ext cx="781646" cy="362332"/>
          </a:xfrm>
          <a:custGeom>
            <a:avLst/>
            <a:gdLst>
              <a:gd name="T0" fmla="*/ 475 w 475"/>
              <a:gd name="T1" fmla="*/ 166 h 182"/>
              <a:gd name="T2" fmla="*/ 459 w 475"/>
              <a:gd name="T3" fmla="*/ 182 h 182"/>
              <a:gd name="T4" fmla="*/ 16 w 475"/>
              <a:gd name="T5" fmla="*/ 182 h 182"/>
              <a:gd name="T6" fmla="*/ 0 w 475"/>
              <a:gd name="T7" fmla="*/ 166 h 182"/>
              <a:gd name="T8" fmla="*/ 0 w 475"/>
              <a:gd name="T9" fmla="*/ 16 h 182"/>
              <a:gd name="T10" fmla="*/ 16 w 475"/>
              <a:gd name="T11" fmla="*/ 0 h 182"/>
              <a:gd name="T12" fmla="*/ 459 w 475"/>
              <a:gd name="T13" fmla="*/ 0 h 182"/>
              <a:gd name="T14" fmla="*/ 475 w 475"/>
              <a:gd name="T15" fmla="*/ 16 h 182"/>
              <a:gd name="T16" fmla="*/ 475 w 475"/>
              <a:gd name="T17" fmla="*/ 16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5" h="182">
                <a:moveTo>
                  <a:pt x="475" y="166"/>
                </a:moveTo>
                <a:cubicBezTo>
                  <a:pt x="475" y="174"/>
                  <a:pt x="468" y="182"/>
                  <a:pt x="459" y="182"/>
                </a:cubicBezTo>
                <a:cubicBezTo>
                  <a:pt x="16" y="182"/>
                  <a:pt x="16" y="182"/>
                  <a:pt x="16" y="182"/>
                </a:cubicBezTo>
                <a:cubicBezTo>
                  <a:pt x="7" y="182"/>
                  <a:pt x="0" y="174"/>
                  <a:pt x="0" y="166"/>
                </a:cubicBezTo>
                <a:cubicBezTo>
                  <a:pt x="0" y="16"/>
                  <a:pt x="0" y="16"/>
                  <a:pt x="0" y="16"/>
                </a:cubicBezTo>
                <a:cubicBezTo>
                  <a:pt x="0" y="7"/>
                  <a:pt x="7" y="0"/>
                  <a:pt x="16" y="0"/>
                </a:cubicBezTo>
                <a:cubicBezTo>
                  <a:pt x="459" y="0"/>
                  <a:pt x="459" y="0"/>
                  <a:pt x="459" y="0"/>
                </a:cubicBezTo>
                <a:cubicBezTo>
                  <a:pt x="468" y="0"/>
                  <a:pt x="475" y="7"/>
                  <a:pt x="475" y="16"/>
                </a:cubicBezTo>
                <a:lnTo>
                  <a:pt x="475" y="166"/>
                </a:lnTo>
                <a:close/>
              </a:path>
            </a:pathLst>
          </a:custGeom>
          <a:solidFill>
            <a:srgbClr val="A6D2FF"/>
          </a:solidFill>
          <a:ln>
            <a:noFill/>
          </a:ln>
        </p:spPr>
        <p:txBody>
          <a:bodyPr vert="horz" wrap="none" lIns="91440" tIns="45720" rIns="91440" bIns="45720" anchor="ctr" anchorCtr="0" compatLnSpc="1">
            <a:prstTxWarp prst="textNoShape">
              <a:avLst/>
            </a:prstTxWarp>
            <a:normAutofit/>
          </a:bodyPr>
          <a:lstStyle/>
          <a:p>
            <a:pPr algn="ctr"/>
            <a:r>
              <a:rPr lang="ru-RU" sz="1400"/>
              <a:t>2,4 ГГц</a:t>
            </a:r>
          </a:p>
        </p:txBody>
      </p:sp>
      <p:sp>
        <p:nvSpPr>
          <p:cNvPr id="22" name="iṥḻíḋe">
            <a:extLst>
              <a:ext uri="{FF2B5EF4-FFF2-40B4-BE49-F238E27FC236}">
                <a16:creationId xmlns:a16="http://schemas.microsoft.com/office/drawing/2014/main" xmlns="" id="{C8714C88-63AB-4AD6-816D-935C7090F6C5}"/>
              </a:ext>
            </a:extLst>
          </p:cNvPr>
          <p:cNvSpPr/>
          <p:nvPr/>
        </p:nvSpPr>
        <p:spPr bwMode="auto">
          <a:xfrm>
            <a:off x="2450945" y="4961988"/>
            <a:ext cx="920273" cy="362332"/>
          </a:xfrm>
          <a:custGeom>
            <a:avLst/>
            <a:gdLst>
              <a:gd name="T0" fmla="*/ 475 w 475"/>
              <a:gd name="T1" fmla="*/ 166 h 182"/>
              <a:gd name="T2" fmla="*/ 459 w 475"/>
              <a:gd name="T3" fmla="*/ 182 h 182"/>
              <a:gd name="T4" fmla="*/ 16 w 475"/>
              <a:gd name="T5" fmla="*/ 182 h 182"/>
              <a:gd name="T6" fmla="*/ 0 w 475"/>
              <a:gd name="T7" fmla="*/ 166 h 182"/>
              <a:gd name="T8" fmla="*/ 0 w 475"/>
              <a:gd name="T9" fmla="*/ 16 h 182"/>
              <a:gd name="T10" fmla="*/ 16 w 475"/>
              <a:gd name="T11" fmla="*/ 0 h 182"/>
              <a:gd name="T12" fmla="*/ 459 w 475"/>
              <a:gd name="T13" fmla="*/ 0 h 182"/>
              <a:gd name="T14" fmla="*/ 475 w 475"/>
              <a:gd name="T15" fmla="*/ 16 h 182"/>
              <a:gd name="T16" fmla="*/ 475 w 475"/>
              <a:gd name="T17" fmla="*/ 16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5" h="182">
                <a:moveTo>
                  <a:pt x="475" y="166"/>
                </a:moveTo>
                <a:cubicBezTo>
                  <a:pt x="475" y="174"/>
                  <a:pt x="468" y="182"/>
                  <a:pt x="459" y="182"/>
                </a:cubicBezTo>
                <a:cubicBezTo>
                  <a:pt x="16" y="182"/>
                  <a:pt x="16" y="182"/>
                  <a:pt x="16" y="182"/>
                </a:cubicBezTo>
                <a:cubicBezTo>
                  <a:pt x="7" y="182"/>
                  <a:pt x="0" y="174"/>
                  <a:pt x="0" y="166"/>
                </a:cubicBezTo>
                <a:cubicBezTo>
                  <a:pt x="0" y="16"/>
                  <a:pt x="0" y="16"/>
                  <a:pt x="0" y="16"/>
                </a:cubicBezTo>
                <a:cubicBezTo>
                  <a:pt x="0" y="7"/>
                  <a:pt x="7" y="0"/>
                  <a:pt x="16" y="0"/>
                </a:cubicBezTo>
                <a:cubicBezTo>
                  <a:pt x="459" y="0"/>
                  <a:pt x="459" y="0"/>
                  <a:pt x="459" y="0"/>
                </a:cubicBezTo>
                <a:cubicBezTo>
                  <a:pt x="468" y="0"/>
                  <a:pt x="475" y="7"/>
                  <a:pt x="475" y="16"/>
                </a:cubicBezTo>
                <a:lnTo>
                  <a:pt x="475" y="166"/>
                </a:lnTo>
                <a:close/>
              </a:path>
            </a:pathLst>
          </a:custGeom>
          <a:solidFill>
            <a:srgbClr val="00B0F0"/>
          </a:solidFill>
          <a:ln>
            <a:noFill/>
          </a:ln>
        </p:spPr>
        <p:txBody>
          <a:bodyPr vert="horz" wrap="none" lIns="91440" tIns="45720" rIns="91440" bIns="45720" anchor="ctr" anchorCtr="0" compatLnSpc="1">
            <a:prstTxWarp prst="textNoShape">
              <a:avLst/>
            </a:prstTxWarp>
            <a:normAutofit/>
          </a:bodyPr>
          <a:lstStyle/>
          <a:p>
            <a:pPr algn="ctr"/>
            <a:r>
              <a:rPr lang="ru-RU" sz="1400">
                <a:solidFill>
                  <a:schemeClr val="bg1"/>
                </a:solidFill>
              </a:rPr>
              <a:t>802.11b</a:t>
            </a:r>
          </a:p>
        </p:txBody>
      </p:sp>
      <p:sp>
        <p:nvSpPr>
          <p:cNvPr id="23" name="iṥḻíḋe">
            <a:extLst>
              <a:ext uri="{FF2B5EF4-FFF2-40B4-BE49-F238E27FC236}">
                <a16:creationId xmlns:a16="http://schemas.microsoft.com/office/drawing/2014/main" xmlns="" id="{C8714C88-63AB-4AD6-816D-935C7090F6C5}"/>
              </a:ext>
            </a:extLst>
          </p:cNvPr>
          <p:cNvSpPr/>
          <p:nvPr/>
        </p:nvSpPr>
        <p:spPr bwMode="auto">
          <a:xfrm>
            <a:off x="2446739" y="4502826"/>
            <a:ext cx="924479" cy="362332"/>
          </a:xfrm>
          <a:custGeom>
            <a:avLst/>
            <a:gdLst>
              <a:gd name="T0" fmla="*/ 475 w 475"/>
              <a:gd name="T1" fmla="*/ 166 h 182"/>
              <a:gd name="T2" fmla="*/ 459 w 475"/>
              <a:gd name="T3" fmla="*/ 182 h 182"/>
              <a:gd name="T4" fmla="*/ 16 w 475"/>
              <a:gd name="T5" fmla="*/ 182 h 182"/>
              <a:gd name="T6" fmla="*/ 0 w 475"/>
              <a:gd name="T7" fmla="*/ 166 h 182"/>
              <a:gd name="T8" fmla="*/ 0 w 475"/>
              <a:gd name="T9" fmla="*/ 16 h 182"/>
              <a:gd name="T10" fmla="*/ 16 w 475"/>
              <a:gd name="T11" fmla="*/ 0 h 182"/>
              <a:gd name="T12" fmla="*/ 459 w 475"/>
              <a:gd name="T13" fmla="*/ 0 h 182"/>
              <a:gd name="T14" fmla="*/ 475 w 475"/>
              <a:gd name="T15" fmla="*/ 16 h 182"/>
              <a:gd name="T16" fmla="*/ 475 w 475"/>
              <a:gd name="T17" fmla="*/ 16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5" h="182">
                <a:moveTo>
                  <a:pt x="475" y="166"/>
                </a:moveTo>
                <a:cubicBezTo>
                  <a:pt x="475" y="174"/>
                  <a:pt x="468" y="182"/>
                  <a:pt x="459" y="182"/>
                </a:cubicBezTo>
                <a:cubicBezTo>
                  <a:pt x="16" y="182"/>
                  <a:pt x="16" y="182"/>
                  <a:pt x="16" y="182"/>
                </a:cubicBezTo>
                <a:cubicBezTo>
                  <a:pt x="7" y="182"/>
                  <a:pt x="0" y="174"/>
                  <a:pt x="0" y="166"/>
                </a:cubicBezTo>
                <a:cubicBezTo>
                  <a:pt x="0" y="16"/>
                  <a:pt x="0" y="16"/>
                  <a:pt x="0" y="16"/>
                </a:cubicBezTo>
                <a:cubicBezTo>
                  <a:pt x="0" y="7"/>
                  <a:pt x="7" y="0"/>
                  <a:pt x="16" y="0"/>
                </a:cubicBezTo>
                <a:cubicBezTo>
                  <a:pt x="459" y="0"/>
                  <a:pt x="459" y="0"/>
                  <a:pt x="459" y="0"/>
                </a:cubicBezTo>
                <a:cubicBezTo>
                  <a:pt x="468" y="0"/>
                  <a:pt x="475" y="7"/>
                  <a:pt x="475" y="16"/>
                </a:cubicBezTo>
                <a:lnTo>
                  <a:pt x="475" y="166"/>
                </a:lnTo>
                <a:close/>
              </a:path>
            </a:pathLst>
          </a:custGeom>
          <a:solidFill>
            <a:schemeClr val="accent5">
              <a:lumMod val="20000"/>
              <a:lumOff val="80000"/>
            </a:schemeClr>
          </a:solidFill>
          <a:ln>
            <a:noFill/>
          </a:ln>
        </p:spPr>
        <p:txBody>
          <a:bodyPr vert="horz" wrap="none" lIns="91440" tIns="45720" rIns="91440" bIns="45720" anchor="ctr" anchorCtr="0" compatLnSpc="1">
            <a:prstTxWarp prst="textNoShape">
              <a:avLst/>
            </a:prstTxWarp>
            <a:normAutofit/>
          </a:bodyPr>
          <a:lstStyle/>
          <a:p>
            <a:pPr algn="ctr"/>
            <a:r>
              <a:rPr lang="ru-RU" sz="1400"/>
              <a:t>11 Мбит/с</a:t>
            </a:r>
          </a:p>
        </p:txBody>
      </p:sp>
      <p:sp>
        <p:nvSpPr>
          <p:cNvPr id="24" name="iṥḻíḋe">
            <a:extLst>
              <a:ext uri="{FF2B5EF4-FFF2-40B4-BE49-F238E27FC236}">
                <a16:creationId xmlns:a16="http://schemas.microsoft.com/office/drawing/2014/main" xmlns="" id="{C8714C88-63AB-4AD6-816D-935C7090F6C5}"/>
              </a:ext>
            </a:extLst>
          </p:cNvPr>
          <p:cNvSpPr/>
          <p:nvPr/>
        </p:nvSpPr>
        <p:spPr bwMode="auto">
          <a:xfrm>
            <a:off x="2446987" y="4043664"/>
            <a:ext cx="924232" cy="362332"/>
          </a:xfrm>
          <a:custGeom>
            <a:avLst/>
            <a:gdLst>
              <a:gd name="T0" fmla="*/ 475 w 475"/>
              <a:gd name="T1" fmla="*/ 166 h 182"/>
              <a:gd name="T2" fmla="*/ 459 w 475"/>
              <a:gd name="T3" fmla="*/ 182 h 182"/>
              <a:gd name="T4" fmla="*/ 16 w 475"/>
              <a:gd name="T5" fmla="*/ 182 h 182"/>
              <a:gd name="T6" fmla="*/ 0 w 475"/>
              <a:gd name="T7" fmla="*/ 166 h 182"/>
              <a:gd name="T8" fmla="*/ 0 w 475"/>
              <a:gd name="T9" fmla="*/ 16 h 182"/>
              <a:gd name="T10" fmla="*/ 16 w 475"/>
              <a:gd name="T11" fmla="*/ 0 h 182"/>
              <a:gd name="T12" fmla="*/ 459 w 475"/>
              <a:gd name="T13" fmla="*/ 0 h 182"/>
              <a:gd name="T14" fmla="*/ 475 w 475"/>
              <a:gd name="T15" fmla="*/ 16 h 182"/>
              <a:gd name="T16" fmla="*/ 475 w 475"/>
              <a:gd name="T17" fmla="*/ 16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5" h="182">
                <a:moveTo>
                  <a:pt x="475" y="166"/>
                </a:moveTo>
                <a:cubicBezTo>
                  <a:pt x="475" y="174"/>
                  <a:pt x="468" y="182"/>
                  <a:pt x="459" y="182"/>
                </a:cubicBezTo>
                <a:cubicBezTo>
                  <a:pt x="16" y="182"/>
                  <a:pt x="16" y="182"/>
                  <a:pt x="16" y="182"/>
                </a:cubicBezTo>
                <a:cubicBezTo>
                  <a:pt x="7" y="182"/>
                  <a:pt x="0" y="174"/>
                  <a:pt x="0" y="166"/>
                </a:cubicBezTo>
                <a:cubicBezTo>
                  <a:pt x="0" y="16"/>
                  <a:pt x="0" y="16"/>
                  <a:pt x="0" y="16"/>
                </a:cubicBezTo>
                <a:cubicBezTo>
                  <a:pt x="0" y="7"/>
                  <a:pt x="7" y="0"/>
                  <a:pt x="16" y="0"/>
                </a:cubicBezTo>
                <a:cubicBezTo>
                  <a:pt x="459" y="0"/>
                  <a:pt x="459" y="0"/>
                  <a:pt x="459" y="0"/>
                </a:cubicBezTo>
                <a:cubicBezTo>
                  <a:pt x="468" y="0"/>
                  <a:pt x="475" y="7"/>
                  <a:pt x="475" y="16"/>
                </a:cubicBezTo>
                <a:lnTo>
                  <a:pt x="475" y="166"/>
                </a:lnTo>
                <a:close/>
              </a:path>
            </a:pathLst>
          </a:custGeom>
          <a:solidFill>
            <a:srgbClr val="A6D2FF"/>
          </a:solidFill>
          <a:ln>
            <a:noFill/>
          </a:ln>
        </p:spPr>
        <p:txBody>
          <a:bodyPr vert="horz" wrap="none" lIns="91440" tIns="45720" rIns="91440" bIns="45720" anchor="ctr" anchorCtr="0" compatLnSpc="1">
            <a:prstTxWarp prst="textNoShape">
              <a:avLst/>
            </a:prstTxWarp>
            <a:normAutofit/>
          </a:bodyPr>
          <a:lstStyle/>
          <a:p>
            <a:pPr algn="ctr"/>
            <a:r>
              <a:rPr lang="ru-RU" sz="1400"/>
              <a:t>2,4 ГГц</a:t>
            </a:r>
          </a:p>
        </p:txBody>
      </p:sp>
      <p:sp>
        <p:nvSpPr>
          <p:cNvPr id="25" name="iṥḻíḋe">
            <a:extLst>
              <a:ext uri="{FF2B5EF4-FFF2-40B4-BE49-F238E27FC236}">
                <a16:creationId xmlns:a16="http://schemas.microsoft.com/office/drawing/2014/main" xmlns="" id="{C8714C88-63AB-4AD6-816D-935C7090F6C5}"/>
              </a:ext>
            </a:extLst>
          </p:cNvPr>
          <p:cNvSpPr/>
          <p:nvPr/>
        </p:nvSpPr>
        <p:spPr bwMode="auto">
          <a:xfrm>
            <a:off x="3477670" y="4961988"/>
            <a:ext cx="1660590" cy="362332"/>
          </a:xfrm>
          <a:custGeom>
            <a:avLst/>
            <a:gdLst>
              <a:gd name="T0" fmla="*/ 475 w 475"/>
              <a:gd name="T1" fmla="*/ 166 h 182"/>
              <a:gd name="T2" fmla="*/ 459 w 475"/>
              <a:gd name="T3" fmla="*/ 182 h 182"/>
              <a:gd name="T4" fmla="*/ 16 w 475"/>
              <a:gd name="T5" fmla="*/ 182 h 182"/>
              <a:gd name="T6" fmla="*/ 0 w 475"/>
              <a:gd name="T7" fmla="*/ 166 h 182"/>
              <a:gd name="T8" fmla="*/ 0 w 475"/>
              <a:gd name="T9" fmla="*/ 16 h 182"/>
              <a:gd name="T10" fmla="*/ 16 w 475"/>
              <a:gd name="T11" fmla="*/ 0 h 182"/>
              <a:gd name="T12" fmla="*/ 459 w 475"/>
              <a:gd name="T13" fmla="*/ 0 h 182"/>
              <a:gd name="T14" fmla="*/ 475 w 475"/>
              <a:gd name="T15" fmla="*/ 16 h 182"/>
              <a:gd name="T16" fmla="*/ 475 w 475"/>
              <a:gd name="T17" fmla="*/ 16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5" h="182">
                <a:moveTo>
                  <a:pt x="475" y="166"/>
                </a:moveTo>
                <a:cubicBezTo>
                  <a:pt x="475" y="174"/>
                  <a:pt x="468" y="182"/>
                  <a:pt x="459" y="182"/>
                </a:cubicBezTo>
                <a:cubicBezTo>
                  <a:pt x="16" y="182"/>
                  <a:pt x="16" y="182"/>
                  <a:pt x="16" y="182"/>
                </a:cubicBezTo>
                <a:cubicBezTo>
                  <a:pt x="7" y="182"/>
                  <a:pt x="0" y="174"/>
                  <a:pt x="0" y="166"/>
                </a:cubicBezTo>
                <a:cubicBezTo>
                  <a:pt x="0" y="16"/>
                  <a:pt x="0" y="16"/>
                  <a:pt x="0" y="16"/>
                </a:cubicBezTo>
                <a:cubicBezTo>
                  <a:pt x="0" y="7"/>
                  <a:pt x="7" y="0"/>
                  <a:pt x="16" y="0"/>
                </a:cubicBezTo>
                <a:cubicBezTo>
                  <a:pt x="459" y="0"/>
                  <a:pt x="459" y="0"/>
                  <a:pt x="459" y="0"/>
                </a:cubicBezTo>
                <a:cubicBezTo>
                  <a:pt x="468" y="0"/>
                  <a:pt x="475" y="7"/>
                  <a:pt x="475" y="16"/>
                </a:cubicBezTo>
                <a:lnTo>
                  <a:pt x="475" y="166"/>
                </a:lnTo>
                <a:close/>
              </a:path>
            </a:pathLst>
          </a:custGeom>
          <a:solidFill>
            <a:srgbClr val="00B0F0"/>
          </a:solidFill>
          <a:ln>
            <a:noFill/>
          </a:ln>
        </p:spPr>
        <p:txBody>
          <a:bodyPr vert="horz" wrap="none" lIns="91440" tIns="45720" rIns="91440" bIns="45720" anchor="ctr" anchorCtr="0" compatLnSpc="1">
            <a:prstTxWarp prst="textNoShape">
              <a:avLst/>
            </a:prstTxWarp>
            <a:normAutofit/>
          </a:bodyPr>
          <a:lstStyle/>
          <a:p>
            <a:pPr algn="ctr"/>
            <a:r>
              <a:rPr lang="ru-RU" sz="1400">
                <a:solidFill>
                  <a:schemeClr val="bg1"/>
                </a:solidFill>
              </a:rPr>
              <a:t>802.11a, 802.11g</a:t>
            </a:r>
          </a:p>
        </p:txBody>
      </p:sp>
      <p:sp>
        <p:nvSpPr>
          <p:cNvPr id="26" name="iṥḻíḋe">
            <a:extLst>
              <a:ext uri="{FF2B5EF4-FFF2-40B4-BE49-F238E27FC236}">
                <a16:creationId xmlns:a16="http://schemas.microsoft.com/office/drawing/2014/main" xmlns="" id="{C8714C88-63AB-4AD6-816D-935C7090F6C5}"/>
              </a:ext>
            </a:extLst>
          </p:cNvPr>
          <p:cNvSpPr/>
          <p:nvPr/>
        </p:nvSpPr>
        <p:spPr bwMode="auto">
          <a:xfrm>
            <a:off x="3473757" y="4502826"/>
            <a:ext cx="1661736" cy="362332"/>
          </a:xfrm>
          <a:custGeom>
            <a:avLst/>
            <a:gdLst>
              <a:gd name="T0" fmla="*/ 475 w 475"/>
              <a:gd name="T1" fmla="*/ 166 h 182"/>
              <a:gd name="T2" fmla="*/ 459 w 475"/>
              <a:gd name="T3" fmla="*/ 182 h 182"/>
              <a:gd name="T4" fmla="*/ 16 w 475"/>
              <a:gd name="T5" fmla="*/ 182 h 182"/>
              <a:gd name="T6" fmla="*/ 0 w 475"/>
              <a:gd name="T7" fmla="*/ 166 h 182"/>
              <a:gd name="T8" fmla="*/ 0 w 475"/>
              <a:gd name="T9" fmla="*/ 16 h 182"/>
              <a:gd name="T10" fmla="*/ 16 w 475"/>
              <a:gd name="T11" fmla="*/ 0 h 182"/>
              <a:gd name="T12" fmla="*/ 459 w 475"/>
              <a:gd name="T13" fmla="*/ 0 h 182"/>
              <a:gd name="T14" fmla="*/ 475 w 475"/>
              <a:gd name="T15" fmla="*/ 16 h 182"/>
              <a:gd name="T16" fmla="*/ 475 w 475"/>
              <a:gd name="T17" fmla="*/ 16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5" h="182">
                <a:moveTo>
                  <a:pt x="475" y="166"/>
                </a:moveTo>
                <a:cubicBezTo>
                  <a:pt x="475" y="174"/>
                  <a:pt x="468" y="182"/>
                  <a:pt x="459" y="182"/>
                </a:cubicBezTo>
                <a:cubicBezTo>
                  <a:pt x="16" y="182"/>
                  <a:pt x="16" y="182"/>
                  <a:pt x="16" y="182"/>
                </a:cubicBezTo>
                <a:cubicBezTo>
                  <a:pt x="7" y="182"/>
                  <a:pt x="0" y="174"/>
                  <a:pt x="0" y="166"/>
                </a:cubicBezTo>
                <a:cubicBezTo>
                  <a:pt x="0" y="16"/>
                  <a:pt x="0" y="16"/>
                  <a:pt x="0" y="16"/>
                </a:cubicBezTo>
                <a:cubicBezTo>
                  <a:pt x="0" y="7"/>
                  <a:pt x="7" y="0"/>
                  <a:pt x="16" y="0"/>
                </a:cubicBezTo>
                <a:cubicBezTo>
                  <a:pt x="459" y="0"/>
                  <a:pt x="459" y="0"/>
                  <a:pt x="459" y="0"/>
                </a:cubicBezTo>
                <a:cubicBezTo>
                  <a:pt x="468" y="0"/>
                  <a:pt x="475" y="7"/>
                  <a:pt x="475" y="16"/>
                </a:cubicBezTo>
                <a:lnTo>
                  <a:pt x="475" y="166"/>
                </a:lnTo>
                <a:close/>
              </a:path>
            </a:pathLst>
          </a:custGeom>
          <a:solidFill>
            <a:schemeClr val="accent5">
              <a:lumMod val="20000"/>
              <a:lumOff val="80000"/>
            </a:schemeClr>
          </a:solidFill>
          <a:ln>
            <a:noFill/>
          </a:ln>
        </p:spPr>
        <p:txBody>
          <a:bodyPr vert="horz" wrap="none" lIns="91440" tIns="45720" rIns="91440" bIns="45720" anchor="ctr" anchorCtr="0" compatLnSpc="1">
            <a:prstTxWarp prst="textNoShape">
              <a:avLst/>
            </a:prstTxWarp>
            <a:normAutofit/>
          </a:bodyPr>
          <a:lstStyle/>
          <a:p>
            <a:pPr algn="ctr"/>
            <a:r>
              <a:rPr lang="ru-RU" sz="1400"/>
              <a:t>54 Мбит/с</a:t>
            </a:r>
          </a:p>
        </p:txBody>
      </p:sp>
      <p:sp>
        <p:nvSpPr>
          <p:cNvPr id="27" name="iṥḻíḋe">
            <a:extLst>
              <a:ext uri="{FF2B5EF4-FFF2-40B4-BE49-F238E27FC236}">
                <a16:creationId xmlns:a16="http://schemas.microsoft.com/office/drawing/2014/main" xmlns="" id="{C8714C88-63AB-4AD6-816D-935C7090F6C5}"/>
              </a:ext>
            </a:extLst>
          </p:cNvPr>
          <p:cNvSpPr/>
          <p:nvPr/>
        </p:nvSpPr>
        <p:spPr bwMode="auto">
          <a:xfrm>
            <a:off x="3402560" y="4043663"/>
            <a:ext cx="1813177" cy="399991"/>
          </a:xfrm>
          <a:custGeom>
            <a:avLst/>
            <a:gdLst>
              <a:gd name="T0" fmla="*/ 475 w 475"/>
              <a:gd name="T1" fmla="*/ 166 h 182"/>
              <a:gd name="T2" fmla="*/ 459 w 475"/>
              <a:gd name="T3" fmla="*/ 182 h 182"/>
              <a:gd name="T4" fmla="*/ 16 w 475"/>
              <a:gd name="T5" fmla="*/ 182 h 182"/>
              <a:gd name="T6" fmla="*/ 0 w 475"/>
              <a:gd name="T7" fmla="*/ 166 h 182"/>
              <a:gd name="T8" fmla="*/ 0 w 475"/>
              <a:gd name="T9" fmla="*/ 16 h 182"/>
              <a:gd name="T10" fmla="*/ 16 w 475"/>
              <a:gd name="T11" fmla="*/ 0 h 182"/>
              <a:gd name="T12" fmla="*/ 459 w 475"/>
              <a:gd name="T13" fmla="*/ 0 h 182"/>
              <a:gd name="T14" fmla="*/ 475 w 475"/>
              <a:gd name="T15" fmla="*/ 16 h 182"/>
              <a:gd name="T16" fmla="*/ 475 w 475"/>
              <a:gd name="T17" fmla="*/ 16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5" h="182">
                <a:moveTo>
                  <a:pt x="475" y="166"/>
                </a:moveTo>
                <a:cubicBezTo>
                  <a:pt x="475" y="174"/>
                  <a:pt x="468" y="182"/>
                  <a:pt x="459" y="182"/>
                </a:cubicBezTo>
                <a:cubicBezTo>
                  <a:pt x="16" y="182"/>
                  <a:pt x="16" y="182"/>
                  <a:pt x="16" y="182"/>
                </a:cubicBezTo>
                <a:cubicBezTo>
                  <a:pt x="7" y="182"/>
                  <a:pt x="0" y="174"/>
                  <a:pt x="0" y="166"/>
                </a:cubicBezTo>
                <a:cubicBezTo>
                  <a:pt x="0" y="16"/>
                  <a:pt x="0" y="16"/>
                  <a:pt x="0" y="16"/>
                </a:cubicBezTo>
                <a:cubicBezTo>
                  <a:pt x="0" y="7"/>
                  <a:pt x="7" y="0"/>
                  <a:pt x="16" y="0"/>
                </a:cubicBezTo>
                <a:cubicBezTo>
                  <a:pt x="459" y="0"/>
                  <a:pt x="459" y="0"/>
                  <a:pt x="459" y="0"/>
                </a:cubicBezTo>
                <a:cubicBezTo>
                  <a:pt x="468" y="0"/>
                  <a:pt x="475" y="7"/>
                  <a:pt x="475" y="16"/>
                </a:cubicBezTo>
                <a:lnTo>
                  <a:pt x="475" y="166"/>
                </a:lnTo>
                <a:close/>
              </a:path>
            </a:pathLst>
          </a:custGeom>
          <a:solidFill>
            <a:srgbClr val="A6D2FF"/>
          </a:solidFill>
          <a:ln>
            <a:noFill/>
          </a:ln>
        </p:spPr>
        <p:txBody>
          <a:bodyPr vert="horz" wrap="none" lIns="91440" tIns="45720" rIns="91440" bIns="45720" anchor="ctr" anchorCtr="0" compatLnSpc="1">
            <a:prstTxWarp prst="textNoShape">
              <a:avLst/>
            </a:prstTxWarp>
            <a:normAutofit/>
          </a:bodyPr>
          <a:lstStyle/>
          <a:p>
            <a:pPr algn="ctr"/>
            <a:r>
              <a:rPr lang="ru-RU" sz="1300" dirty="0"/>
              <a:t>2,4 ГГц, 5 ГГц (только </a:t>
            </a:r>
            <a:r>
              <a:rPr lang="en-US" sz="1300" dirty="0"/>
              <a:t>11a</a:t>
            </a:r>
            <a:r>
              <a:rPr lang="ru-RU" sz="1300" dirty="0"/>
              <a:t>)</a:t>
            </a:r>
          </a:p>
        </p:txBody>
      </p:sp>
      <p:sp>
        <p:nvSpPr>
          <p:cNvPr id="28" name="iṥḻíḋe">
            <a:extLst>
              <a:ext uri="{FF2B5EF4-FFF2-40B4-BE49-F238E27FC236}">
                <a16:creationId xmlns:a16="http://schemas.microsoft.com/office/drawing/2014/main" xmlns="" id="{C8714C88-63AB-4AD6-816D-935C7090F6C5}"/>
              </a:ext>
            </a:extLst>
          </p:cNvPr>
          <p:cNvSpPr/>
          <p:nvPr/>
        </p:nvSpPr>
        <p:spPr bwMode="auto">
          <a:xfrm>
            <a:off x="5245005" y="4961988"/>
            <a:ext cx="1364506" cy="362332"/>
          </a:xfrm>
          <a:custGeom>
            <a:avLst/>
            <a:gdLst>
              <a:gd name="T0" fmla="*/ 475 w 475"/>
              <a:gd name="T1" fmla="*/ 166 h 182"/>
              <a:gd name="T2" fmla="*/ 459 w 475"/>
              <a:gd name="T3" fmla="*/ 182 h 182"/>
              <a:gd name="T4" fmla="*/ 16 w 475"/>
              <a:gd name="T5" fmla="*/ 182 h 182"/>
              <a:gd name="T6" fmla="*/ 0 w 475"/>
              <a:gd name="T7" fmla="*/ 166 h 182"/>
              <a:gd name="T8" fmla="*/ 0 w 475"/>
              <a:gd name="T9" fmla="*/ 16 h 182"/>
              <a:gd name="T10" fmla="*/ 16 w 475"/>
              <a:gd name="T11" fmla="*/ 0 h 182"/>
              <a:gd name="T12" fmla="*/ 459 w 475"/>
              <a:gd name="T13" fmla="*/ 0 h 182"/>
              <a:gd name="T14" fmla="*/ 475 w 475"/>
              <a:gd name="T15" fmla="*/ 16 h 182"/>
              <a:gd name="T16" fmla="*/ 475 w 475"/>
              <a:gd name="T17" fmla="*/ 16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5" h="182">
                <a:moveTo>
                  <a:pt x="475" y="166"/>
                </a:moveTo>
                <a:cubicBezTo>
                  <a:pt x="475" y="174"/>
                  <a:pt x="468" y="182"/>
                  <a:pt x="459" y="182"/>
                </a:cubicBezTo>
                <a:cubicBezTo>
                  <a:pt x="16" y="182"/>
                  <a:pt x="16" y="182"/>
                  <a:pt x="16" y="182"/>
                </a:cubicBezTo>
                <a:cubicBezTo>
                  <a:pt x="7" y="182"/>
                  <a:pt x="0" y="174"/>
                  <a:pt x="0" y="166"/>
                </a:cubicBezTo>
                <a:cubicBezTo>
                  <a:pt x="0" y="16"/>
                  <a:pt x="0" y="16"/>
                  <a:pt x="0" y="16"/>
                </a:cubicBezTo>
                <a:cubicBezTo>
                  <a:pt x="0" y="7"/>
                  <a:pt x="7" y="0"/>
                  <a:pt x="16" y="0"/>
                </a:cubicBezTo>
                <a:cubicBezTo>
                  <a:pt x="459" y="0"/>
                  <a:pt x="459" y="0"/>
                  <a:pt x="459" y="0"/>
                </a:cubicBezTo>
                <a:cubicBezTo>
                  <a:pt x="468" y="0"/>
                  <a:pt x="475" y="7"/>
                  <a:pt x="475" y="16"/>
                </a:cubicBezTo>
                <a:lnTo>
                  <a:pt x="475" y="166"/>
                </a:lnTo>
                <a:close/>
              </a:path>
            </a:pathLst>
          </a:custGeom>
          <a:solidFill>
            <a:srgbClr val="00B0F0"/>
          </a:solidFill>
          <a:ln>
            <a:noFill/>
          </a:ln>
        </p:spPr>
        <p:txBody>
          <a:bodyPr vert="horz" wrap="none" lIns="91440" tIns="45720" rIns="91440" bIns="45720" anchor="ctr" anchorCtr="0" compatLnSpc="1">
            <a:prstTxWarp prst="textNoShape">
              <a:avLst/>
            </a:prstTxWarp>
            <a:normAutofit/>
          </a:bodyPr>
          <a:lstStyle/>
          <a:p>
            <a:pPr algn="ctr"/>
            <a:r>
              <a:rPr lang="ru-RU" sz="1400">
                <a:solidFill>
                  <a:schemeClr val="bg1"/>
                </a:solidFill>
              </a:rPr>
              <a:t>802.11n</a:t>
            </a:r>
          </a:p>
        </p:txBody>
      </p:sp>
      <p:sp>
        <p:nvSpPr>
          <p:cNvPr id="29" name="iṥḻíḋe">
            <a:extLst>
              <a:ext uri="{FF2B5EF4-FFF2-40B4-BE49-F238E27FC236}">
                <a16:creationId xmlns:a16="http://schemas.microsoft.com/office/drawing/2014/main" xmlns="" id="{C8714C88-63AB-4AD6-816D-935C7090F6C5}"/>
              </a:ext>
            </a:extLst>
          </p:cNvPr>
          <p:cNvSpPr/>
          <p:nvPr/>
        </p:nvSpPr>
        <p:spPr bwMode="auto">
          <a:xfrm>
            <a:off x="5238032" y="4502826"/>
            <a:ext cx="1368787" cy="362332"/>
          </a:xfrm>
          <a:custGeom>
            <a:avLst/>
            <a:gdLst>
              <a:gd name="T0" fmla="*/ 475 w 475"/>
              <a:gd name="T1" fmla="*/ 166 h 182"/>
              <a:gd name="T2" fmla="*/ 459 w 475"/>
              <a:gd name="T3" fmla="*/ 182 h 182"/>
              <a:gd name="T4" fmla="*/ 16 w 475"/>
              <a:gd name="T5" fmla="*/ 182 h 182"/>
              <a:gd name="T6" fmla="*/ 0 w 475"/>
              <a:gd name="T7" fmla="*/ 166 h 182"/>
              <a:gd name="T8" fmla="*/ 0 w 475"/>
              <a:gd name="T9" fmla="*/ 16 h 182"/>
              <a:gd name="T10" fmla="*/ 16 w 475"/>
              <a:gd name="T11" fmla="*/ 0 h 182"/>
              <a:gd name="T12" fmla="*/ 459 w 475"/>
              <a:gd name="T13" fmla="*/ 0 h 182"/>
              <a:gd name="T14" fmla="*/ 475 w 475"/>
              <a:gd name="T15" fmla="*/ 16 h 182"/>
              <a:gd name="T16" fmla="*/ 475 w 475"/>
              <a:gd name="T17" fmla="*/ 16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5" h="182">
                <a:moveTo>
                  <a:pt x="475" y="166"/>
                </a:moveTo>
                <a:cubicBezTo>
                  <a:pt x="475" y="174"/>
                  <a:pt x="468" y="182"/>
                  <a:pt x="459" y="182"/>
                </a:cubicBezTo>
                <a:cubicBezTo>
                  <a:pt x="16" y="182"/>
                  <a:pt x="16" y="182"/>
                  <a:pt x="16" y="182"/>
                </a:cubicBezTo>
                <a:cubicBezTo>
                  <a:pt x="7" y="182"/>
                  <a:pt x="0" y="174"/>
                  <a:pt x="0" y="166"/>
                </a:cubicBezTo>
                <a:cubicBezTo>
                  <a:pt x="0" y="16"/>
                  <a:pt x="0" y="16"/>
                  <a:pt x="0" y="16"/>
                </a:cubicBezTo>
                <a:cubicBezTo>
                  <a:pt x="0" y="7"/>
                  <a:pt x="7" y="0"/>
                  <a:pt x="16" y="0"/>
                </a:cubicBezTo>
                <a:cubicBezTo>
                  <a:pt x="459" y="0"/>
                  <a:pt x="459" y="0"/>
                  <a:pt x="459" y="0"/>
                </a:cubicBezTo>
                <a:cubicBezTo>
                  <a:pt x="468" y="0"/>
                  <a:pt x="475" y="7"/>
                  <a:pt x="475" y="16"/>
                </a:cubicBezTo>
                <a:lnTo>
                  <a:pt x="475" y="166"/>
                </a:lnTo>
                <a:close/>
              </a:path>
            </a:pathLst>
          </a:custGeom>
          <a:solidFill>
            <a:schemeClr val="accent5">
              <a:lumMod val="20000"/>
              <a:lumOff val="80000"/>
            </a:schemeClr>
          </a:solidFill>
          <a:ln>
            <a:noFill/>
          </a:ln>
        </p:spPr>
        <p:txBody>
          <a:bodyPr vert="horz" wrap="none" lIns="91440" tIns="45720" rIns="91440" bIns="45720" anchor="ctr" anchorCtr="0" compatLnSpc="1">
            <a:prstTxWarp prst="textNoShape">
              <a:avLst/>
            </a:prstTxWarp>
            <a:normAutofit/>
          </a:bodyPr>
          <a:lstStyle/>
          <a:p>
            <a:pPr algn="ctr"/>
            <a:r>
              <a:rPr lang="ru-RU" sz="1400"/>
              <a:t>300 Мбит/с</a:t>
            </a:r>
          </a:p>
        </p:txBody>
      </p:sp>
      <p:sp>
        <p:nvSpPr>
          <p:cNvPr id="30" name="iṥḻíḋe">
            <a:extLst>
              <a:ext uri="{FF2B5EF4-FFF2-40B4-BE49-F238E27FC236}">
                <a16:creationId xmlns:a16="http://schemas.microsoft.com/office/drawing/2014/main" xmlns="" id="{C8714C88-63AB-4AD6-816D-935C7090F6C5}"/>
              </a:ext>
            </a:extLst>
          </p:cNvPr>
          <p:cNvSpPr/>
          <p:nvPr/>
        </p:nvSpPr>
        <p:spPr bwMode="auto">
          <a:xfrm>
            <a:off x="5238313" y="4043664"/>
            <a:ext cx="1368438" cy="362332"/>
          </a:xfrm>
          <a:custGeom>
            <a:avLst/>
            <a:gdLst>
              <a:gd name="T0" fmla="*/ 475 w 475"/>
              <a:gd name="T1" fmla="*/ 166 h 182"/>
              <a:gd name="T2" fmla="*/ 459 w 475"/>
              <a:gd name="T3" fmla="*/ 182 h 182"/>
              <a:gd name="T4" fmla="*/ 16 w 475"/>
              <a:gd name="T5" fmla="*/ 182 h 182"/>
              <a:gd name="T6" fmla="*/ 0 w 475"/>
              <a:gd name="T7" fmla="*/ 166 h 182"/>
              <a:gd name="T8" fmla="*/ 0 w 475"/>
              <a:gd name="T9" fmla="*/ 16 h 182"/>
              <a:gd name="T10" fmla="*/ 16 w 475"/>
              <a:gd name="T11" fmla="*/ 0 h 182"/>
              <a:gd name="T12" fmla="*/ 459 w 475"/>
              <a:gd name="T13" fmla="*/ 0 h 182"/>
              <a:gd name="T14" fmla="*/ 475 w 475"/>
              <a:gd name="T15" fmla="*/ 16 h 182"/>
              <a:gd name="T16" fmla="*/ 475 w 475"/>
              <a:gd name="T17" fmla="*/ 16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5" h="182">
                <a:moveTo>
                  <a:pt x="475" y="166"/>
                </a:moveTo>
                <a:cubicBezTo>
                  <a:pt x="475" y="174"/>
                  <a:pt x="468" y="182"/>
                  <a:pt x="459" y="182"/>
                </a:cubicBezTo>
                <a:cubicBezTo>
                  <a:pt x="16" y="182"/>
                  <a:pt x="16" y="182"/>
                  <a:pt x="16" y="182"/>
                </a:cubicBezTo>
                <a:cubicBezTo>
                  <a:pt x="7" y="182"/>
                  <a:pt x="0" y="174"/>
                  <a:pt x="0" y="166"/>
                </a:cubicBezTo>
                <a:cubicBezTo>
                  <a:pt x="0" y="16"/>
                  <a:pt x="0" y="16"/>
                  <a:pt x="0" y="16"/>
                </a:cubicBezTo>
                <a:cubicBezTo>
                  <a:pt x="0" y="7"/>
                  <a:pt x="7" y="0"/>
                  <a:pt x="16" y="0"/>
                </a:cubicBezTo>
                <a:cubicBezTo>
                  <a:pt x="459" y="0"/>
                  <a:pt x="459" y="0"/>
                  <a:pt x="459" y="0"/>
                </a:cubicBezTo>
                <a:cubicBezTo>
                  <a:pt x="468" y="0"/>
                  <a:pt x="475" y="7"/>
                  <a:pt x="475" y="16"/>
                </a:cubicBezTo>
                <a:lnTo>
                  <a:pt x="475" y="166"/>
                </a:lnTo>
                <a:close/>
              </a:path>
            </a:pathLst>
          </a:custGeom>
          <a:solidFill>
            <a:srgbClr val="A6D2FF"/>
          </a:solidFill>
          <a:ln>
            <a:noFill/>
          </a:ln>
        </p:spPr>
        <p:txBody>
          <a:bodyPr vert="horz" wrap="none" lIns="91440" tIns="45720" rIns="91440" bIns="45720" anchor="ctr" anchorCtr="0" compatLnSpc="1">
            <a:prstTxWarp prst="textNoShape">
              <a:avLst/>
            </a:prstTxWarp>
            <a:normAutofit/>
          </a:bodyPr>
          <a:lstStyle/>
          <a:p>
            <a:pPr algn="ctr"/>
            <a:r>
              <a:rPr lang="ru-RU" sz="1400" dirty="0"/>
              <a:t>2,4 ГГц и 5 ГГц</a:t>
            </a:r>
          </a:p>
        </p:txBody>
      </p:sp>
      <p:sp>
        <p:nvSpPr>
          <p:cNvPr id="31" name="iṥḻíḋe">
            <a:extLst>
              <a:ext uri="{FF2B5EF4-FFF2-40B4-BE49-F238E27FC236}">
                <a16:creationId xmlns:a16="http://schemas.microsoft.com/office/drawing/2014/main" xmlns="" id="{C8714C88-63AB-4AD6-816D-935C7090F6C5}"/>
              </a:ext>
            </a:extLst>
          </p:cNvPr>
          <p:cNvSpPr/>
          <p:nvPr/>
        </p:nvSpPr>
        <p:spPr bwMode="auto">
          <a:xfrm>
            <a:off x="6716257" y="4961988"/>
            <a:ext cx="1553328" cy="362332"/>
          </a:xfrm>
          <a:custGeom>
            <a:avLst/>
            <a:gdLst>
              <a:gd name="T0" fmla="*/ 475 w 475"/>
              <a:gd name="T1" fmla="*/ 166 h 182"/>
              <a:gd name="T2" fmla="*/ 459 w 475"/>
              <a:gd name="T3" fmla="*/ 182 h 182"/>
              <a:gd name="T4" fmla="*/ 16 w 475"/>
              <a:gd name="T5" fmla="*/ 182 h 182"/>
              <a:gd name="T6" fmla="*/ 0 w 475"/>
              <a:gd name="T7" fmla="*/ 166 h 182"/>
              <a:gd name="T8" fmla="*/ 0 w 475"/>
              <a:gd name="T9" fmla="*/ 16 h 182"/>
              <a:gd name="T10" fmla="*/ 16 w 475"/>
              <a:gd name="T11" fmla="*/ 0 h 182"/>
              <a:gd name="T12" fmla="*/ 459 w 475"/>
              <a:gd name="T13" fmla="*/ 0 h 182"/>
              <a:gd name="T14" fmla="*/ 475 w 475"/>
              <a:gd name="T15" fmla="*/ 16 h 182"/>
              <a:gd name="T16" fmla="*/ 475 w 475"/>
              <a:gd name="T17" fmla="*/ 16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5" h="182">
                <a:moveTo>
                  <a:pt x="475" y="166"/>
                </a:moveTo>
                <a:cubicBezTo>
                  <a:pt x="475" y="174"/>
                  <a:pt x="468" y="182"/>
                  <a:pt x="459" y="182"/>
                </a:cubicBezTo>
                <a:cubicBezTo>
                  <a:pt x="16" y="182"/>
                  <a:pt x="16" y="182"/>
                  <a:pt x="16" y="182"/>
                </a:cubicBezTo>
                <a:cubicBezTo>
                  <a:pt x="7" y="182"/>
                  <a:pt x="0" y="174"/>
                  <a:pt x="0" y="166"/>
                </a:cubicBezTo>
                <a:cubicBezTo>
                  <a:pt x="0" y="16"/>
                  <a:pt x="0" y="16"/>
                  <a:pt x="0" y="16"/>
                </a:cubicBezTo>
                <a:cubicBezTo>
                  <a:pt x="0" y="7"/>
                  <a:pt x="7" y="0"/>
                  <a:pt x="16" y="0"/>
                </a:cubicBezTo>
                <a:cubicBezTo>
                  <a:pt x="459" y="0"/>
                  <a:pt x="459" y="0"/>
                  <a:pt x="459" y="0"/>
                </a:cubicBezTo>
                <a:cubicBezTo>
                  <a:pt x="468" y="0"/>
                  <a:pt x="475" y="7"/>
                  <a:pt x="475" y="16"/>
                </a:cubicBezTo>
                <a:lnTo>
                  <a:pt x="475" y="166"/>
                </a:lnTo>
                <a:close/>
              </a:path>
            </a:pathLst>
          </a:custGeom>
          <a:solidFill>
            <a:srgbClr val="00B0F0"/>
          </a:solidFill>
          <a:ln>
            <a:noFill/>
          </a:ln>
        </p:spPr>
        <p:txBody>
          <a:bodyPr vert="horz" wrap="none" lIns="91440" tIns="45720" rIns="91440" bIns="45720" anchor="ctr" anchorCtr="0" compatLnSpc="1">
            <a:prstTxWarp prst="textNoShape">
              <a:avLst/>
            </a:prstTxWarp>
            <a:normAutofit/>
          </a:bodyPr>
          <a:lstStyle/>
          <a:p>
            <a:pPr algn="ctr"/>
            <a:r>
              <a:rPr lang="ru-RU" sz="1400">
                <a:solidFill>
                  <a:schemeClr val="bg1"/>
                </a:solidFill>
              </a:rPr>
              <a:t>802.11ac wave1</a:t>
            </a:r>
          </a:p>
        </p:txBody>
      </p:sp>
      <p:sp>
        <p:nvSpPr>
          <p:cNvPr id="32" name="iṥḻíḋe">
            <a:extLst>
              <a:ext uri="{FF2B5EF4-FFF2-40B4-BE49-F238E27FC236}">
                <a16:creationId xmlns:a16="http://schemas.microsoft.com/office/drawing/2014/main" xmlns="" id="{C8714C88-63AB-4AD6-816D-935C7090F6C5}"/>
              </a:ext>
            </a:extLst>
          </p:cNvPr>
          <p:cNvSpPr/>
          <p:nvPr/>
        </p:nvSpPr>
        <p:spPr bwMode="auto">
          <a:xfrm>
            <a:off x="6709359" y="4502826"/>
            <a:ext cx="1558202" cy="362332"/>
          </a:xfrm>
          <a:custGeom>
            <a:avLst/>
            <a:gdLst>
              <a:gd name="T0" fmla="*/ 475 w 475"/>
              <a:gd name="T1" fmla="*/ 166 h 182"/>
              <a:gd name="T2" fmla="*/ 459 w 475"/>
              <a:gd name="T3" fmla="*/ 182 h 182"/>
              <a:gd name="T4" fmla="*/ 16 w 475"/>
              <a:gd name="T5" fmla="*/ 182 h 182"/>
              <a:gd name="T6" fmla="*/ 0 w 475"/>
              <a:gd name="T7" fmla="*/ 166 h 182"/>
              <a:gd name="T8" fmla="*/ 0 w 475"/>
              <a:gd name="T9" fmla="*/ 16 h 182"/>
              <a:gd name="T10" fmla="*/ 16 w 475"/>
              <a:gd name="T11" fmla="*/ 0 h 182"/>
              <a:gd name="T12" fmla="*/ 459 w 475"/>
              <a:gd name="T13" fmla="*/ 0 h 182"/>
              <a:gd name="T14" fmla="*/ 475 w 475"/>
              <a:gd name="T15" fmla="*/ 16 h 182"/>
              <a:gd name="T16" fmla="*/ 475 w 475"/>
              <a:gd name="T17" fmla="*/ 16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5" h="182">
                <a:moveTo>
                  <a:pt x="475" y="166"/>
                </a:moveTo>
                <a:cubicBezTo>
                  <a:pt x="475" y="174"/>
                  <a:pt x="468" y="182"/>
                  <a:pt x="459" y="182"/>
                </a:cubicBezTo>
                <a:cubicBezTo>
                  <a:pt x="16" y="182"/>
                  <a:pt x="16" y="182"/>
                  <a:pt x="16" y="182"/>
                </a:cubicBezTo>
                <a:cubicBezTo>
                  <a:pt x="7" y="182"/>
                  <a:pt x="0" y="174"/>
                  <a:pt x="0" y="166"/>
                </a:cubicBezTo>
                <a:cubicBezTo>
                  <a:pt x="0" y="16"/>
                  <a:pt x="0" y="16"/>
                  <a:pt x="0" y="16"/>
                </a:cubicBezTo>
                <a:cubicBezTo>
                  <a:pt x="0" y="7"/>
                  <a:pt x="7" y="0"/>
                  <a:pt x="16" y="0"/>
                </a:cubicBezTo>
                <a:cubicBezTo>
                  <a:pt x="459" y="0"/>
                  <a:pt x="459" y="0"/>
                  <a:pt x="459" y="0"/>
                </a:cubicBezTo>
                <a:cubicBezTo>
                  <a:pt x="468" y="0"/>
                  <a:pt x="475" y="7"/>
                  <a:pt x="475" y="16"/>
                </a:cubicBezTo>
                <a:lnTo>
                  <a:pt x="475" y="166"/>
                </a:lnTo>
                <a:close/>
              </a:path>
            </a:pathLst>
          </a:custGeom>
          <a:solidFill>
            <a:schemeClr val="accent5">
              <a:lumMod val="20000"/>
              <a:lumOff val="80000"/>
            </a:schemeClr>
          </a:solidFill>
          <a:ln>
            <a:noFill/>
          </a:ln>
        </p:spPr>
        <p:txBody>
          <a:bodyPr vert="horz" wrap="none" lIns="91440" tIns="45720" rIns="91440" bIns="45720" anchor="ctr" anchorCtr="0" compatLnSpc="1">
            <a:prstTxWarp prst="textNoShape">
              <a:avLst/>
            </a:prstTxWarp>
            <a:normAutofit/>
          </a:bodyPr>
          <a:lstStyle/>
          <a:p>
            <a:pPr algn="ctr"/>
            <a:r>
              <a:rPr lang="ru-RU" sz="1400"/>
              <a:t>1300 Мбит/с</a:t>
            </a:r>
          </a:p>
        </p:txBody>
      </p:sp>
      <p:sp>
        <p:nvSpPr>
          <p:cNvPr id="33" name="iṥḻíḋe">
            <a:extLst>
              <a:ext uri="{FF2B5EF4-FFF2-40B4-BE49-F238E27FC236}">
                <a16:creationId xmlns:a16="http://schemas.microsoft.com/office/drawing/2014/main" xmlns="" id="{C8714C88-63AB-4AD6-816D-935C7090F6C5}"/>
              </a:ext>
            </a:extLst>
          </p:cNvPr>
          <p:cNvSpPr/>
          <p:nvPr/>
        </p:nvSpPr>
        <p:spPr bwMode="auto">
          <a:xfrm>
            <a:off x="6709537" y="4043664"/>
            <a:ext cx="1557805" cy="362332"/>
          </a:xfrm>
          <a:custGeom>
            <a:avLst/>
            <a:gdLst>
              <a:gd name="T0" fmla="*/ 475 w 475"/>
              <a:gd name="T1" fmla="*/ 166 h 182"/>
              <a:gd name="T2" fmla="*/ 459 w 475"/>
              <a:gd name="T3" fmla="*/ 182 h 182"/>
              <a:gd name="T4" fmla="*/ 16 w 475"/>
              <a:gd name="T5" fmla="*/ 182 h 182"/>
              <a:gd name="T6" fmla="*/ 0 w 475"/>
              <a:gd name="T7" fmla="*/ 166 h 182"/>
              <a:gd name="T8" fmla="*/ 0 w 475"/>
              <a:gd name="T9" fmla="*/ 16 h 182"/>
              <a:gd name="T10" fmla="*/ 16 w 475"/>
              <a:gd name="T11" fmla="*/ 0 h 182"/>
              <a:gd name="T12" fmla="*/ 459 w 475"/>
              <a:gd name="T13" fmla="*/ 0 h 182"/>
              <a:gd name="T14" fmla="*/ 475 w 475"/>
              <a:gd name="T15" fmla="*/ 16 h 182"/>
              <a:gd name="T16" fmla="*/ 475 w 475"/>
              <a:gd name="T17" fmla="*/ 16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5" h="182">
                <a:moveTo>
                  <a:pt x="475" y="166"/>
                </a:moveTo>
                <a:cubicBezTo>
                  <a:pt x="475" y="174"/>
                  <a:pt x="468" y="182"/>
                  <a:pt x="459" y="182"/>
                </a:cubicBezTo>
                <a:cubicBezTo>
                  <a:pt x="16" y="182"/>
                  <a:pt x="16" y="182"/>
                  <a:pt x="16" y="182"/>
                </a:cubicBezTo>
                <a:cubicBezTo>
                  <a:pt x="7" y="182"/>
                  <a:pt x="0" y="174"/>
                  <a:pt x="0" y="166"/>
                </a:cubicBezTo>
                <a:cubicBezTo>
                  <a:pt x="0" y="16"/>
                  <a:pt x="0" y="16"/>
                  <a:pt x="0" y="16"/>
                </a:cubicBezTo>
                <a:cubicBezTo>
                  <a:pt x="0" y="7"/>
                  <a:pt x="7" y="0"/>
                  <a:pt x="16" y="0"/>
                </a:cubicBezTo>
                <a:cubicBezTo>
                  <a:pt x="459" y="0"/>
                  <a:pt x="459" y="0"/>
                  <a:pt x="459" y="0"/>
                </a:cubicBezTo>
                <a:cubicBezTo>
                  <a:pt x="468" y="0"/>
                  <a:pt x="475" y="7"/>
                  <a:pt x="475" y="16"/>
                </a:cubicBezTo>
                <a:lnTo>
                  <a:pt x="475" y="166"/>
                </a:lnTo>
                <a:close/>
              </a:path>
            </a:pathLst>
          </a:custGeom>
          <a:solidFill>
            <a:srgbClr val="A6D2FF"/>
          </a:solidFill>
          <a:ln>
            <a:noFill/>
          </a:ln>
        </p:spPr>
        <p:txBody>
          <a:bodyPr vert="horz" wrap="none" lIns="91440" tIns="45720" rIns="91440" bIns="45720" anchor="ctr" anchorCtr="0" compatLnSpc="1">
            <a:prstTxWarp prst="textNoShape">
              <a:avLst/>
            </a:prstTxWarp>
            <a:normAutofit/>
          </a:bodyPr>
          <a:lstStyle/>
          <a:p>
            <a:pPr algn="ctr"/>
            <a:r>
              <a:rPr lang="ru-RU" sz="1400"/>
              <a:t>5 ГГц</a:t>
            </a:r>
          </a:p>
        </p:txBody>
      </p:sp>
      <p:sp>
        <p:nvSpPr>
          <p:cNvPr id="34" name="íŝḷïḓé"/>
          <p:cNvSpPr txBox="1"/>
          <p:nvPr/>
        </p:nvSpPr>
        <p:spPr bwMode="auto">
          <a:xfrm>
            <a:off x="1507708" y="6040459"/>
            <a:ext cx="891339" cy="307019"/>
          </a:xfrm>
          <a:prstGeom prst="rect">
            <a:avLst/>
          </a:prstGeom>
          <a:noFill/>
        </p:spPr>
        <p:txBody>
          <a:bodyPr wrap="none" lIns="90000" tIns="46800" rIns="90000" bIns="46800">
            <a:noAutofit/>
          </a:bodyPr>
          <a:lstStyle/>
          <a:p>
            <a:pPr algn="ctr" latinLnBrk="0"/>
            <a:r>
              <a:rPr lang="ru-RU" sz="1400" b="1">
                <a:solidFill>
                  <a:schemeClr val="tx1"/>
                </a:solidFill>
              </a:rPr>
              <a:t>1997</a:t>
            </a:r>
          </a:p>
        </p:txBody>
      </p:sp>
      <p:sp>
        <p:nvSpPr>
          <p:cNvPr id="35" name="íŝḷïḓé"/>
          <p:cNvSpPr txBox="1"/>
          <p:nvPr/>
        </p:nvSpPr>
        <p:spPr bwMode="auto">
          <a:xfrm>
            <a:off x="2464988" y="6040459"/>
            <a:ext cx="948459" cy="307019"/>
          </a:xfrm>
          <a:prstGeom prst="rect">
            <a:avLst/>
          </a:prstGeom>
          <a:noFill/>
        </p:spPr>
        <p:txBody>
          <a:bodyPr wrap="none" lIns="90000" tIns="46800" rIns="90000" bIns="46800">
            <a:noAutofit/>
          </a:bodyPr>
          <a:lstStyle/>
          <a:p>
            <a:pPr algn="ctr" latinLnBrk="0"/>
            <a:r>
              <a:rPr lang="ru-RU" sz="1400" b="1">
                <a:solidFill>
                  <a:schemeClr val="tx1"/>
                </a:solidFill>
              </a:rPr>
              <a:t>1999</a:t>
            </a:r>
          </a:p>
        </p:txBody>
      </p:sp>
      <p:sp>
        <p:nvSpPr>
          <p:cNvPr id="36" name="íŝḷïḓé"/>
          <p:cNvSpPr txBox="1"/>
          <p:nvPr/>
        </p:nvSpPr>
        <p:spPr bwMode="auto">
          <a:xfrm>
            <a:off x="3756153" y="6040459"/>
            <a:ext cx="1085635" cy="307019"/>
          </a:xfrm>
          <a:prstGeom prst="rect">
            <a:avLst/>
          </a:prstGeom>
          <a:noFill/>
        </p:spPr>
        <p:txBody>
          <a:bodyPr wrap="none" lIns="90000" tIns="46800" rIns="90000" bIns="46800">
            <a:noAutofit/>
          </a:bodyPr>
          <a:lstStyle/>
          <a:p>
            <a:pPr algn="ctr" latinLnBrk="0"/>
            <a:r>
              <a:rPr lang="ru-RU" sz="1400" b="1"/>
              <a:t>2003</a:t>
            </a:r>
          </a:p>
        </p:txBody>
      </p:sp>
      <p:sp>
        <p:nvSpPr>
          <p:cNvPr id="37" name="íŝḷïḓé"/>
          <p:cNvSpPr txBox="1"/>
          <p:nvPr/>
        </p:nvSpPr>
        <p:spPr bwMode="auto">
          <a:xfrm>
            <a:off x="5498897" y="6040459"/>
            <a:ext cx="899322" cy="307019"/>
          </a:xfrm>
          <a:prstGeom prst="rect">
            <a:avLst/>
          </a:prstGeom>
          <a:noFill/>
        </p:spPr>
        <p:txBody>
          <a:bodyPr wrap="none" lIns="90000" tIns="46800" rIns="90000" bIns="46800">
            <a:noAutofit/>
          </a:bodyPr>
          <a:lstStyle/>
          <a:p>
            <a:pPr algn="ctr" latinLnBrk="0"/>
            <a:r>
              <a:rPr lang="ru-RU" sz="1400" b="1">
                <a:solidFill>
                  <a:schemeClr val="tx1"/>
                </a:solidFill>
              </a:rPr>
              <a:t>2009</a:t>
            </a:r>
          </a:p>
        </p:txBody>
      </p:sp>
      <p:sp>
        <p:nvSpPr>
          <p:cNvPr id="38" name="íŝḷïḓé"/>
          <p:cNvSpPr txBox="1"/>
          <p:nvPr/>
        </p:nvSpPr>
        <p:spPr bwMode="auto">
          <a:xfrm>
            <a:off x="6945729" y="6040459"/>
            <a:ext cx="1085635" cy="307019"/>
          </a:xfrm>
          <a:prstGeom prst="rect">
            <a:avLst/>
          </a:prstGeom>
          <a:noFill/>
        </p:spPr>
        <p:txBody>
          <a:bodyPr wrap="none" lIns="90000" tIns="46800" rIns="90000" bIns="46800">
            <a:noAutofit/>
          </a:bodyPr>
          <a:lstStyle/>
          <a:p>
            <a:pPr algn="ctr" latinLnBrk="0"/>
            <a:r>
              <a:rPr lang="ru-RU" sz="1400" b="1">
                <a:solidFill>
                  <a:schemeClr val="tx1"/>
                </a:solidFill>
              </a:rPr>
              <a:t>2013</a:t>
            </a:r>
          </a:p>
        </p:txBody>
      </p:sp>
      <p:sp>
        <p:nvSpPr>
          <p:cNvPr id="39" name="íŝḷïḓé"/>
          <p:cNvSpPr txBox="1"/>
          <p:nvPr/>
        </p:nvSpPr>
        <p:spPr bwMode="auto">
          <a:xfrm>
            <a:off x="8604883" y="6040459"/>
            <a:ext cx="1085635" cy="307019"/>
          </a:xfrm>
          <a:prstGeom prst="rect">
            <a:avLst/>
          </a:prstGeom>
          <a:noFill/>
        </p:spPr>
        <p:txBody>
          <a:bodyPr wrap="none" lIns="90000" tIns="46800" rIns="90000" bIns="46800">
            <a:noAutofit/>
          </a:bodyPr>
          <a:lstStyle/>
          <a:p>
            <a:pPr algn="ctr" latinLnBrk="0"/>
            <a:r>
              <a:rPr lang="ru-RU" sz="1400" b="1">
                <a:solidFill>
                  <a:schemeClr val="tx1"/>
                </a:solidFill>
              </a:rPr>
              <a:t>2015</a:t>
            </a:r>
          </a:p>
        </p:txBody>
      </p:sp>
      <p:sp>
        <p:nvSpPr>
          <p:cNvPr id="40" name="íŝḷïḓé"/>
          <p:cNvSpPr txBox="1"/>
          <p:nvPr/>
        </p:nvSpPr>
        <p:spPr bwMode="auto">
          <a:xfrm>
            <a:off x="449831" y="5479845"/>
            <a:ext cx="1085635" cy="307019"/>
          </a:xfrm>
          <a:prstGeom prst="rect">
            <a:avLst/>
          </a:prstGeom>
          <a:noFill/>
        </p:spPr>
        <p:txBody>
          <a:bodyPr wrap="none" lIns="90000" tIns="46800" rIns="90000" bIns="46800">
            <a:noAutofit/>
          </a:bodyPr>
          <a:lstStyle/>
          <a:p>
            <a:pPr algn="r" latinLnBrk="0"/>
            <a:r>
              <a:rPr lang="ru-RU" sz="1400">
                <a:solidFill>
                  <a:schemeClr val="tx1"/>
                </a:solidFill>
              </a:rPr>
              <a:t>Wi-Fi</a:t>
            </a:r>
          </a:p>
        </p:txBody>
      </p:sp>
      <p:sp>
        <p:nvSpPr>
          <p:cNvPr id="41" name="iṥḻíḋe">
            <a:extLst>
              <a:ext uri="{FF2B5EF4-FFF2-40B4-BE49-F238E27FC236}">
                <a16:creationId xmlns:a16="http://schemas.microsoft.com/office/drawing/2014/main" xmlns="" id="{C8714C88-63AB-4AD6-816D-935C7090F6C5}"/>
              </a:ext>
            </a:extLst>
          </p:cNvPr>
          <p:cNvSpPr/>
          <p:nvPr/>
        </p:nvSpPr>
        <p:spPr bwMode="auto">
          <a:xfrm>
            <a:off x="5245005" y="5425802"/>
            <a:ext cx="1364506" cy="362332"/>
          </a:xfrm>
          <a:custGeom>
            <a:avLst/>
            <a:gdLst>
              <a:gd name="T0" fmla="*/ 475 w 475"/>
              <a:gd name="T1" fmla="*/ 166 h 182"/>
              <a:gd name="T2" fmla="*/ 459 w 475"/>
              <a:gd name="T3" fmla="*/ 182 h 182"/>
              <a:gd name="T4" fmla="*/ 16 w 475"/>
              <a:gd name="T5" fmla="*/ 182 h 182"/>
              <a:gd name="T6" fmla="*/ 0 w 475"/>
              <a:gd name="T7" fmla="*/ 166 h 182"/>
              <a:gd name="T8" fmla="*/ 0 w 475"/>
              <a:gd name="T9" fmla="*/ 16 h 182"/>
              <a:gd name="T10" fmla="*/ 16 w 475"/>
              <a:gd name="T11" fmla="*/ 0 h 182"/>
              <a:gd name="T12" fmla="*/ 459 w 475"/>
              <a:gd name="T13" fmla="*/ 0 h 182"/>
              <a:gd name="T14" fmla="*/ 475 w 475"/>
              <a:gd name="T15" fmla="*/ 16 h 182"/>
              <a:gd name="T16" fmla="*/ 475 w 475"/>
              <a:gd name="T17" fmla="*/ 16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5" h="182">
                <a:moveTo>
                  <a:pt x="475" y="166"/>
                </a:moveTo>
                <a:cubicBezTo>
                  <a:pt x="475" y="174"/>
                  <a:pt x="468" y="182"/>
                  <a:pt x="459" y="182"/>
                </a:cubicBezTo>
                <a:cubicBezTo>
                  <a:pt x="16" y="182"/>
                  <a:pt x="16" y="182"/>
                  <a:pt x="16" y="182"/>
                </a:cubicBezTo>
                <a:cubicBezTo>
                  <a:pt x="7" y="182"/>
                  <a:pt x="0" y="174"/>
                  <a:pt x="0" y="166"/>
                </a:cubicBezTo>
                <a:cubicBezTo>
                  <a:pt x="0" y="16"/>
                  <a:pt x="0" y="16"/>
                  <a:pt x="0" y="16"/>
                </a:cubicBezTo>
                <a:cubicBezTo>
                  <a:pt x="0" y="7"/>
                  <a:pt x="7" y="0"/>
                  <a:pt x="16" y="0"/>
                </a:cubicBezTo>
                <a:cubicBezTo>
                  <a:pt x="459" y="0"/>
                  <a:pt x="459" y="0"/>
                  <a:pt x="459" y="0"/>
                </a:cubicBezTo>
                <a:cubicBezTo>
                  <a:pt x="468" y="0"/>
                  <a:pt x="475" y="7"/>
                  <a:pt x="475" y="16"/>
                </a:cubicBezTo>
                <a:lnTo>
                  <a:pt x="475" y="166"/>
                </a:lnTo>
                <a:close/>
              </a:path>
            </a:pathLst>
          </a:custGeom>
          <a:solidFill>
            <a:srgbClr val="FFFFCC"/>
          </a:solidFill>
          <a:ln>
            <a:solidFill>
              <a:srgbClr val="FFC000"/>
            </a:solidFill>
          </a:ln>
        </p:spPr>
        <p:txBody>
          <a:bodyPr vert="horz" wrap="none" lIns="91440" tIns="45720" rIns="91440" bIns="45720" anchor="ctr" anchorCtr="0" compatLnSpc="1">
            <a:prstTxWarp prst="textNoShape">
              <a:avLst/>
            </a:prstTxWarp>
            <a:normAutofit/>
          </a:bodyPr>
          <a:lstStyle/>
          <a:p>
            <a:pPr algn="ctr"/>
            <a:r>
              <a:rPr lang="ru-RU" sz="1400"/>
              <a:t>Wi-Fi 4</a:t>
            </a:r>
          </a:p>
        </p:txBody>
      </p:sp>
      <p:sp>
        <p:nvSpPr>
          <p:cNvPr id="42" name="iṥḻíḋe">
            <a:extLst>
              <a:ext uri="{FF2B5EF4-FFF2-40B4-BE49-F238E27FC236}">
                <a16:creationId xmlns:a16="http://schemas.microsoft.com/office/drawing/2014/main" xmlns="" id="{C8714C88-63AB-4AD6-816D-935C7090F6C5}"/>
              </a:ext>
            </a:extLst>
          </p:cNvPr>
          <p:cNvSpPr/>
          <p:nvPr/>
        </p:nvSpPr>
        <p:spPr bwMode="auto">
          <a:xfrm>
            <a:off x="8376037" y="4961988"/>
            <a:ext cx="1555200" cy="362332"/>
          </a:xfrm>
          <a:custGeom>
            <a:avLst/>
            <a:gdLst>
              <a:gd name="T0" fmla="*/ 475 w 475"/>
              <a:gd name="T1" fmla="*/ 166 h 182"/>
              <a:gd name="T2" fmla="*/ 459 w 475"/>
              <a:gd name="T3" fmla="*/ 182 h 182"/>
              <a:gd name="T4" fmla="*/ 16 w 475"/>
              <a:gd name="T5" fmla="*/ 182 h 182"/>
              <a:gd name="T6" fmla="*/ 0 w 475"/>
              <a:gd name="T7" fmla="*/ 166 h 182"/>
              <a:gd name="T8" fmla="*/ 0 w 475"/>
              <a:gd name="T9" fmla="*/ 16 h 182"/>
              <a:gd name="T10" fmla="*/ 16 w 475"/>
              <a:gd name="T11" fmla="*/ 0 h 182"/>
              <a:gd name="T12" fmla="*/ 459 w 475"/>
              <a:gd name="T13" fmla="*/ 0 h 182"/>
              <a:gd name="T14" fmla="*/ 475 w 475"/>
              <a:gd name="T15" fmla="*/ 16 h 182"/>
              <a:gd name="T16" fmla="*/ 475 w 475"/>
              <a:gd name="T17" fmla="*/ 16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5" h="182">
                <a:moveTo>
                  <a:pt x="475" y="166"/>
                </a:moveTo>
                <a:cubicBezTo>
                  <a:pt x="475" y="174"/>
                  <a:pt x="468" y="182"/>
                  <a:pt x="459" y="182"/>
                </a:cubicBezTo>
                <a:cubicBezTo>
                  <a:pt x="16" y="182"/>
                  <a:pt x="16" y="182"/>
                  <a:pt x="16" y="182"/>
                </a:cubicBezTo>
                <a:cubicBezTo>
                  <a:pt x="7" y="182"/>
                  <a:pt x="0" y="174"/>
                  <a:pt x="0" y="166"/>
                </a:cubicBezTo>
                <a:cubicBezTo>
                  <a:pt x="0" y="16"/>
                  <a:pt x="0" y="16"/>
                  <a:pt x="0" y="16"/>
                </a:cubicBezTo>
                <a:cubicBezTo>
                  <a:pt x="0" y="7"/>
                  <a:pt x="7" y="0"/>
                  <a:pt x="16" y="0"/>
                </a:cubicBezTo>
                <a:cubicBezTo>
                  <a:pt x="459" y="0"/>
                  <a:pt x="459" y="0"/>
                  <a:pt x="459" y="0"/>
                </a:cubicBezTo>
                <a:cubicBezTo>
                  <a:pt x="468" y="0"/>
                  <a:pt x="475" y="7"/>
                  <a:pt x="475" y="16"/>
                </a:cubicBezTo>
                <a:lnTo>
                  <a:pt x="475" y="166"/>
                </a:lnTo>
                <a:close/>
              </a:path>
            </a:pathLst>
          </a:custGeom>
          <a:solidFill>
            <a:srgbClr val="00B0F0"/>
          </a:solidFill>
          <a:ln>
            <a:noFill/>
          </a:ln>
        </p:spPr>
        <p:txBody>
          <a:bodyPr vert="horz" wrap="none" lIns="91440" tIns="45720" rIns="91440" bIns="45720" anchor="ctr" anchorCtr="0" compatLnSpc="1">
            <a:prstTxWarp prst="textNoShape">
              <a:avLst/>
            </a:prstTxWarp>
            <a:normAutofit/>
          </a:bodyPr>
          <a:lstStyle/>
          <a:p>
            <a:pPr algn="ctr"/>
            <a:r>
              <a:rPr lang="ru-RU" sz="1400">
                <a:solidFill>
                  <a:schemeClr val="bg1"/>
                </a:solidFill>
              </a:rPr>
              <a:t>802.11ac wave2</a:t>
            </a:r>
          </a:p>
        </p:txBody>
      </p:sp>
      <p:sp>
        <p:nvSpPr>
          <p:cNvPr id="43" name="iṥḻíḋe">
            <a:extLst>
              <a:ext uri="{FF2B5EF4-FFF2-40B4-BE49-F238E27FC236}">
                <a16:creationId xmlns:a16="http://schemas.microsoft.com/office/drawing/2014/main" xmlns="" id="{C8714C88-63AB-4AD6-816D-935C7090F6C5}"/>
              </a:ext>
            </a:extLst>
          </p:cNvPr>
          <p:cNvSpPr/>
          <p:nvPr/>
        </p:nvSpPr>
        <p:spPr bwMode="auto">
          <a:xfrm>
            <a:off x="8370101" y="4502826"/>
            <a:ext cx="1555200" cy="362332"/>
          </a:xfrm>
          <a:custGeom>
            <a:avLst/>
            <a:gdLst>
              <a:gd name="T0" fmla="*/ 475 w 475"/>
              <a:gd name="T1" fmla="*/ 166 h 182"/>
              <a:gd name="T2" fmla="*/ 459 w 475"/>
              <a:gd name="T3" fmla="*/ 182 h 182"/>
              <a:gd name="T4" fmla="*/ 16 w 475"/>
              <a:gd name="T5" fmla="*/ 182 h 182"/>
              <a:gd name="T6" fmla="*/ 0 w 475"/>
              <a:gd name="T7" fmla="*/ 166 h 182"/>
              <a:gd name="T8" fmla="*/ 0 w 475"/>
              <a:gd name="T9" fmla="*/ 16 h 182"/>
              <a:gd name="T10" fmla="*/ 16 w 475"/>
              <a:gd name="T11" fmla="*/ 0 h 182"/>
              <a:gd name="T12" fmla="*/ 459 w 475"/>
              <a:gd name="T13" fmla="*/ 0 h 182"/>
              <a:gd name="T14" fmla="*/ 475 w 475"/>
              <a:gd name="T15" fmla="*/ 16 h 182"/>
              <a:gd name="T16" fmla="*/ 475 w 475"/>
              <a:gd name="T17" fmla="*/ 16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5" h="182">
                <a:moveTo>
                  <a:pt x="475" y="166"/>
                </a:moveTo>
                <a:cubicBezTo>
                  <a:pt x="475" y="174"/>
                  <a:pt x="468" y="182"/>
                  <a:pt x="459" y="182"/>
                </a:cubicBezTo>
                <a:cubicBezTo>
                  <a:pt x="16" y="182"/>
                  <a:pt x="16" y="182"/>
                  <a:pt x="16" y="182"/>
                </a:cubicBezTo>
                <a:cubicBezTo>
                  <a:pt x="7" y="182"/>
                  <a:pt x="0" y="174"/>
                  <a:pt x="0" y="166"/>
                </a:cubicBezTo>
                <a:cubicBezTo>
                  <a:pt x="0" y="16"/>
                  <a:pt x="0" y="16"/>
                  <a:pt x="0" y="16"/>
                </a:cubicBezTo>
                <a:cubicBezTo>
                  <a:pt x="0" y="7"/>
                  <a:pt x="7" y="0"/>
                  <a:pt x="16" y="0"/>
                </a:cubicBezTo>
                <a:cubicBezTo>
                  <a:pt x="459" y="0"/>
                  <a:pt x="459" y="0"/>
                  <a:pt x="459" y="0"/>
                </a:cubicBezTo>
                <a:cubicBezTo>
                  <a:pt x="468" y="0"/>
                  <a:pt x="475" y="7"/>
                  <a:pt x="475" y="16"/>
                </a:cubicBezTo>
                <a:lnTo>
                  <a:pt x="475" y="166"/>
                </a:lnTo>
                <a:close/>
              </a:path>
            </a:pathLst>
          </a:custGeom>
          <a:solidFill>
            <a:schemeClr val="accent5">
              <a:lumMod val="20000"/>
              <a:lumOff val="80000"/>
            </a:schemeClr>
          </a:solidFill>
          <a:ln>
            <a:noFill/>
          </a:ln>
        </p:spPr>
        <p:txBody>
          <a:bodyPr vert="horz" wrap="none" lIns="91440" tIns="45720" rIns="91440" bIns="45720" anchor="ctr" anchorCtr="0" compatLnSpc="1">
            <a:prstTxWarp prst="textNoShape">
              <a:avLst/>
            </a:prstTxWarp>
            <a:normAutofit/>
          </a:bodyPr>
          <a:lstStyle/>
          <a:p>
            <a:pPr algn="ctr"/>
            <a:r>
              <a:rPr lang="ru-RU" sz="1400"/>
              <a:t>6,9 Гбит/с</a:t>
            </a:r>
          </a:p>
        </p:txBody>
      </p:sp>
      <p:sp>
        <p:nvSpPr>
          <p:cNvPr id="44" name="iṥḻíḋe">
            <a:extLst>
              <a:ext uri="{FF2B5EF4-FFF2-40B4-BE49-F238E27FC236}">
                <a16:creationId xmlns:a16="http://schemas.microsoft.com/office/drawing/2014/main" xmlns="" id="{C8714C88-63AB-4AD6-816D-935C7090F6C5}"/>
              </a:ext>
            </a:extLst>
          </p:cNvPr>
          <p:cNvSpPr/>
          <p:nvPr/>
        </p:nvSpPr>
        <p:spPr bwMode="auto">
          <a:xfrm>
            <a:off x="8370102" y="4043664"/>
            <a:ext cx="1555200" cy="362332"/>
          </a:xfrm>
          <a:custGeom>
            <a:avLst/>
            <a:gdLst>
              <a:gd name="T0" fmla="*/ 475 w 475"/>
              <a:gd name="T1" fmla="*/ 166 h 182"/>
              <a:gd name="T2" fmla="*/ 459 w 475"/>
              <a:gd name="T3" fmla="*/ 182 h 182"/>
              <a:gd name="T4" fmla="*/ 16 w 475"/>
              <a:gd name="T5" fmla="*/ 182 h 182"/>
              <a:gd name="T6" fmla="*/ 0 w 475"/>
              <a:gd name="T7" fmla="*/ 166 h 182"/>
              <a:gd name="T8" fmla="*/ 0 w 475"/>
              <a:gd name="T9" fmla="*/ 16 h 182"/>
              <a:gd name="T10" fmla="*/ 16 w 475"/>
              <a:gd name="T11" fmla="*/ 0 h 182"/>
              <a:gd name="T12" fmla="*/ 459 w 475"/>
              <a:gd name="T13" fmla="*/ 0 h 182"/>
              <a:gd name="T14" fmla="*/ 475 w 475"/>
              <a:gd name="T15" fmla="*/ 16 h 182"/>
              <a:gd name="T16" fmla="*/ 475 w 475"/>
              <a:gd name="T17" fmla="*/ 16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5" h="182">
                <a:moveTo>
                  <a:pt x="475" y="166"/>
                </a:moveTo>
                <a:cubicBezTo>
                  <a:pt x="475" y="174"/>
                  <a:pt x="468" y="182"/>
                  <a:pt x="459" y="182"/>
                </a:cubicBezTo>
                <a:cubicBezTo>
                  <a:pt x="16" y="182"/>
                  <a:pt x="16" y="182"/>
                  <a:pt x="16" y="182"/>
                </a:cubicBezTo>
                <a:cubicBezTo>
                  <a:pt x="7" y="182"/>
                  <a:pt x="0" y="174"/>
                  <a:pt x="0" y="166"/>
                </a:cubicBezTo>
                <a:cubicBezTo>
                  <a:pt x="0" y="16"/>
                  <a:pt x="0" y="16"/>
                  <a:pt x="0" y="16"/>
                </a:cubicBezTo>
                <a:cubicBezTo>
                  <a:pt x="0" y="7"/>
                  <a:pt x="7" y="0"/>
                  <a:pt x="16" y="0"/>
                </a:cubicBezTo>
                <a:cubicBezTo>
                  <a:pt x="459" y="0"/>
                  <a:pt x="459" y="0"/>
                  <a:pt x="459" y="0"/>
                </a:cubicBezTo>
                <a:cubicBezTo>
                  <a:pt x="468" y="0"/>
                  <a:pt x="475" y="7"/>
                  <a:pt x="475" y="16"/>
                </a:cubicBezTo>
                <a:lnTo>
                  <a:pt x="475" y="166"/>
                </a:lnTo>
                <a:close/>
              </a:path>
            </a:pathLst>
          </a:custGeom>
          <a:solidFill>
            <a:srgbClr val="A6D2FF"/>
          </a:solidFill>
          <a:ln>
            <a:noFill/>
          </a:ln>
        </p:spPr>
        <p:txBody>
          <a:bodyPr vert="horz" wrap="none" lIns="91440" tIns="45720" rIns="91440" bIns="45720" anchor="ctr" anchorCtr="0" compatLnSpc="1">
            <a:prstTxWarp prst="textNoShape">
              <a:avLst/>
            </a:prstTxWarp>
            <a:normAutofit/>
          </a:bodyPr>
          <a:lstStyle/>
          <a:p>
            <a:pPr algn="ctr"/>
            <a:r>
              <a:rPr lang="ru-RU" sz="1400"/>
              <a:t>5 ГГц</a:t>
            </a:r>
          </a:p>
        </p:txBody>
      </p:sp>
      <p:sp>
        <p:nvSpPr>
          <p:cNvPr id="45" name="iṥḻíḋe">
            <a:extLst>
              <a:ext uri="{FF2B5EF4-FFF2-40B4-BE49-F238E27FC236}">
                <a16:creationId xmlns:a16="http://schemas.microsoft.com/office/drawing/2014/main" xmlns="" id="{C8714C88-63AB-4AD6-816D-935C7090F6C5}"/>
              </a:ext>
            </a:extLst>
          </p:cNvPr>
          <p:cNvSpPr/>
          <p:nvPr/>
        </p:nvSpPr>
        <p:spPr bwMode="auto">
          <a:xfrm>
            <a:off x="6719973" y="5425802"/>
            <a:ext cx="3211264" cy="362332"/>
          </a:xfrm>
          <a:custGeom>
            <a:avLst/>
            <a:gdLst>
              <a:gd name="T0" fmla="*/ 475 w 475"/>
              <a:gd name="T1" fmla="*/ 166 h 182"/>
              <a:gd name="T2" fmla="*/ 459 w 475"/>
              <a:gd name="T3" fmla="*/ 182 h 182"/>
              <a:gd name="T4" fmla="*/ 16 w 475"/>
              <a:gd name="T5" fmla="*/ 182 h 182"/>
              <a:gd name="T6" fmla="*/ 0 w 475"/>
              <a:gd name="T7" fmla="*/ 166 h 182"/>
              <a:gd name="T8" fmla="*/ 0 w 475"/>
              <a:gd name="T9" fmla="*/ 16 h 182"/>
              <a:gd name="T10" fmla="*/ 16 w 475"/>
              <a:gd name="T11" fmla="*/ 0 h 182"/>
              <a:gd name="T12" fmla="*/ 459 w 475"/>
              <a:gd name="T13" fmla="*/ 0 h 182"/>
              <a:gd name="T14" fmla="*/ 475 w 475"/>
              <a:gd name="T15" fmla="*/ 16 h 182"/>
              <a:gd name="T16" fmla="*/ 475 w 475"/>
              <a:gd name="T17" fmla="*/ 16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5" h="182">
                <a:moveTo>
                  <a:pt x="475" y="166"/>
                </a:moveTo>
                <a:cubicBezTo>
                  <a:pt x="475" y="174"/>
                  <a:pt x="468" y="182"/>
                  <a:pt x="459" y="182"/>
                </a:cubicBezTo>
                <a:cubicBezTo>
                  <a:pt x="16" y="182"/>
                  <a:pt x="16" y="182"/>
                  <a:pt x="16" y="182"/>
                </a:cubicBezTo>
                <a:cubicBezTo>
                  <a:pt x="7" y="182"/>
                  <a:pt x="0" y="174"/>
                  <a:pt x="0" y="166"/>
                </a:cubicBezTo>
                <a:cubicBezTo>
                  <a:pt x="0" y="16"/>
                  <a:pt x="0" y="16"/>
                  <a:pt x="0" y="16"/>
                </a:cubicBezTo>
                <a:cubicBezTo>
                  <a:pt x="0" y="7"/>
                  <a:pt x="7" y="0"/>
                  <a:pt x="16" y="0"/>
                </a:cubicBezTo>
                <a:cubicBezTo>
                  <a:pt x="459" y="0"/>
                  <a:pt x="459" y="0"/>
                  <a:pt x="459" y="0"/>
                </a:cubicBezTo>
                <a:cubicBezTo>
                  <a:pt x="468" y="0"/>
                  <a:pt x="475" y="7"/>
                  <a:pt x="475" y="16"/>
                </a:cubicBezTo>
                <a:lnTo>
                  <a:pt x="475" y="166"/>
                </a:lnTo>
                <a:close/>
              </a:path>
            </a:pathLst>
          </a:custGeom>
          <a:solidFill>
            <a:srgbClr val="FFFFCC"/>
          </a:solidFill>
          <a:ln>
            <a:solidFill>
              <a:srgbClr val="FFC000"/>
            </a:solidFill>
          </a:ln>
        </p:spPr>
        <p:txBody>
          <a:bodyPr vert="horz" wrap="none" lIns="91440" tIns="45720" rIns="91440" bIns="45720" anchor="ctr" anchorCtr="0" compatLnSpc="1">
            <a:prstTxWarp prst="textNoShape">
              <a:avLst/>
            </a:prstTxWarp>
            <a:normAutofit/>
          </a:bodyPr>
          <a:lstStyle/>
          <a:p>
            <a:pPr algn="ctr"/>
            <a:r>
              <a:rPr lang="ru-RU" sz="1400"/>
              <a:t>Wi-Fi 5</a:t>
            </a:r>
          </a:p>
        </p:txBody>
      </p:sp>
      <p:sp>
        <p:nvSpPr>
          <p:cNvPr id="46" name="iṥḻíḋe">
            <a:extLst>
              <a:ext uri="{FF2B5EF4-FFF2-40B4-BE49-F238E27FC236}">
                <a16:creationId xmlns:a16="http://schemas.microsoft.com/office/drawing/2014/main" xmlns="" id="{C8714C88-63AB-4AD6-816D-935C7090F6C5}"/>
              </a:ext>
            </a:extLst>
          </p:cNvPr>
          <p:cNvSpPr/>
          <p:nvPr/>
        </p:nvSpPr>
        <p:spPr bwMode="auto">
          <a:xfrm>
            <a:off x="10037689" y="4961988"/>
            <a:ext cx="1358939" cy="362332"/>
          </a:xfrm>
          <a:custGeom>
            <a:avLst/>
            <a:gdLst>
              <a:gd name="T0" fmla="*/ 475 w 475"/>
              <a:gd name="T1" fmla="*/ 166 h 182"/>
              <a:gd name="T2" fmla="*/ 459 w 475"/>
              <a:gd name="T3" fmla="*/ 182 h 182"/>
              <a:gd name="T4" fmla="*/ 16 w 475"/>
              <a:gd name="T5" fmla="*/ 182 h 182"/>
              <a:gd name="T6" fmla="*/ 0 w 475"/>
              <a:gd name="T7" fmla="*/ 166 h 182"/>
              <a:gd name="T8" fmla="*/ 0 w 475"/>
              <a:gd name="T9" fmla="*/ 16 h 182"/>
              <a:gd name="T10" fmla="*/ 16 w 475"/>
              <a:gd name="T11" fmla="*/ 0 h 182"/>
              <a:gd name="T12" fmla="*/ 459 w 475"/>
              <a:gd name="T13" fmla="*/ 0 h 182"/>
              <a:gd name="T14" fmla="*/ 475 w 475"/>
              <a:gd name="T15" fmla="*/ 16 h 182"/>
              <a:gd name="T16" fmla="*/ 475 w 475"/>
              <a:gd name="T17" fmla="*/ 16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5" h="182">
                <a:moveTo>
                  <a:pt x="475" y="166"/>
                </a:moveTo>
                <a:cubicBezTo>
                  <a:pt x="475" y="174"/>
                  <a:pt x="468" y="182"/>
                  <a:pt x="459" y="182"/>
                </a:cubicBezTo>
                <a:cubicBezTo>
                  <a:pt x="16" y="182"/>
                  <a:pt x="16" y="182"/>
                  <a:pt x="16" y="182"/>
                </a:cubicBezTo>
                <a:cubicBezTo>
                  <a:pt x="7" y="182"/>
                  <a:pt x="0" y="174"/>
                  <a:pt x="0" y="166"/>
                </a:cubicBezTo>
                <a:cubicBezTo>
                  <a:pt x="0" y="16"/>
                  <a:pt x="0" y="16"/>
                  <a:pt x="0" y="16"/>
                </a:cubicBezTo>
                <a:cubicBezTo>
                  <a:pt x="0" y="7"/>
                  <a:pt x="7" y="0"/>
                  <a:pt x="16" y="0"/>
                </a:cubicBezTo>
                <a:cubicBezTo>
                  <a:pt x="459" y="0"/>
                  <a:pt x="459" y="0"/>
                  <a:pt x="459" y="0"/>
                </a:cubicBezTo>
                <a:cubicBezTo>
                  <a:pt x="468" y="0"/>
                  <a:pt x="475" y="7"/>
                  <a:pt x="475" y="16"/>
                </a:cubicBezTo>
                <a:lnTo>
                  <a:pt x="475" y="166"/>
                </a:lnTo>
                <a:close/>
              </a:path>
            </a:pathLst>
          </a:custGeom>
          <a:solidFill>
            <a:srgbClr val="00B0F0"/>
          </a:solidFill>
          <a:ln>
            <a:noFill/>
          </a:ln>
        </p:spPr>
        <p:txBody>
          <a:bodyPr vert="horz" wrap="none" lIns="91440" tIns="45720" rIns="91440" bIns="45720" anchor="ctr" anchorCtr="0" compatLnSpc="1">
            <a:prstTxWarp prst="textNoShape">
              <a:avLst/>
            </a:prstTxWarp>
            <a:normAutofit/>
          </a:bodyPr>
          <a:lstStyle/>
          <a:p>
            <a:pPr algn="ctr"/>
            <a:r>
              <a:rPr lang="ru-RU" sz="1400">
                <a:solidFill>
                  <a:schemeClr val="bg1"/>
                </a:solidFill>
              </a:rPr>
              <a:t>802.11ax</a:t>
            </a:r>
          </a:p>
        </p:txBody>
      </p:sp>
      <p:sp>
        <p:nvSpPr>
          <p:cNvPr id="47" name="iṥḻíḋe">
            <a:extLst>
              <a:ext uri="{FF2B5EF4-FFF2-40B4-BE49-F238E27FC236}">
                <a16:creationId xmlns:a16="http://schemas.microsoft.com/office/drawing/2014/main" xmlns="" id="{C8714C88-63AB-4AD6-816D-935C7090F6C5}"/>
              </a:ext>
            </a:extLst>
          </p:cNvPr>
          <p:cNvSpPr/>
          <p:nvPr/>
        </p:nvSpPr>
        <p:spPr bwMode="auto">
          <a:xfrm>
            <a:off x="10037689" y="5425802"/>
            <a:ext cx="1358939" cy="362332"/>
          </a:xfrm>
          <a:custGeom>
            <a:avLst/>
            <a:gdLst>
              <a:gd name="T0" fmla="*/ 475 w 475"/>
              <a:gd name="T1" fmla="*/ 166 h 182"/>
              <a:gd name="T2" fmla="*/ 459 w 475"/>
              <a:gd name="T3" fmla="*/ 182 h 182"/>
              <a:gd name="T4" fmla="*/ 16 w 475"/>
              <a:gd name="T5" fmla="*/ 182 h 182"/>
              <a:gd name="T6" fmla="*/ 0 w 475"/>
              <a:gd name="T7" fmla="*/ 166 h 182"/>
              <a:gd name="T8" fmla="*/ 0 w 475"/>
              <a:gd name="T9" fmla="*/ 16 h 182"/>
              <a:gd name="T10" fmla="*/ 16 w 475"/>
              <a:gd name="T11" fmla="*/ 0 h 182"/>
              <a:gd name="T12" fmla="*/ 459 w 475"/>
              <a:gd name="T13" fmla="*/ 0 h 182"/>
              <a:gd name="T14" fmla="*/ 475 w 475"/>
              <a:gd name="T15" fmla="*/ 16 h 182"/>
              <a:gd name="T16" fmla="*/ 475 w 475"/>
              <a:gd name="T17" fmla="*/ 16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5" h="182">
                <a:moveTo>
                  <a:pt x="475" y="166"/>
                </a:moveTo>
                <a:cubicBezTo>
                  <a:pt x="475" y="174"/>
                  <a:pt x="468" y="182"/>
                  <a:pt x="459" y="182"/>
                </a:cubicBezTo>
                <a:cubicBezTo>
                  <a:pt x="16" y="182"/>
                  <a:pt x="16" y="182"/>
                  <a:pt x="16" y="182"/>
                </a:cubicBezTo>
                <a:cubicBezTo>
                  <a:pt x="7" y="182"/>
                  <a:pt x="0" y="174"/>
                  <a:pt x="0" y="166"/>
                </a:cubicBezTo>
                <a:cubicBezTo>
                  <a:pt x="0" y="16"/>
                  <a:pt x="0" y="16"/>
                  <a:pt x="0" y="16"/>
                </a:cubicBezTo>
                <a:cubicBezTo>
                  <a:pt x="0" y="7"/>
                  <a:pt x="7" y="0"/>
                  <a:pt x="16" y="0"/>
                </a:cubicBezTo>
                <a:cubicBezTo>
                  <a:pt x="459" y="0"/>
                  <a:pt x="459" y="0"/>
                  <a:pt x="459" y="0"/>
                </a:cubicBezTo>
                <a:cubicBezTo>
                  <a:pt x="468" y="0"/>
                  <a:pt x="475" y="7"/>
                  <a:pt x="475" y="16"/>
                </a:cubicBezTo>
                <a:lnTo>
                  <a:pt x="475" y="166"/>
                </a:lnTo>
                <a:close/>
              </a:path>
            </a:pathLst>
          </a:custGeom>
          <a:solidFill>
            <a:srgbClr val="FFFFCC"/>
          </a:solidFill>
          <a:ln>
            <a:solidFill>
              <a:srgbClr val="FFC000"/>
            </a:solidFill>
          </a:ln>
        </p:spPr>
        <p:txBody>
          <a:bodyPr vert="horz" wrap="none" lIns="91440" tIns="45720" rIns="91440" bIns="45720" anchor="ctr" anchorCtr="0" compatLnSpc="1">
            <a:prstTxWarp prst="textNoShape">
              <a:avLst/>
            </a:prstTxWarp>
            <a:normAutofit/>
          </a:bodyPr>
          <a:lstStyle/>
          <a:p>
            <a:pPr algn="ctr"/>
            <a:r>
              <a:rPr lang="ru-RU" sz="1400"/>
              <a:t>Wi-Fi 6</a:t>
            </a:r>
          </a:p>
        </p:txBody>
      </p:sp>
      <p:sp>
        <p:nvSpPr>
          <p:cNvPr id="48" name="iṥḻíḋe">
            <a:extLst>
              <a:ext uri="{FF2B5EF4-FFF2-40B4-BE49-F238E27FC236}">
                <a16:creationId xmlns:a16="http://schemas.microsoft.com/office/drawing/2014/main" xmlns="" id="{C8714C88-63AB-4AD6-816D-935C7090F6C5}"/>
              </a:ext>
            </a:extLst>
          </p:cNvPr>
          <p:cNvSpPr/>
          <p:nvPr/>
        </p:nvSpPr>
        <p:spPr bwMode="auto">
          <a:xfrm>
            <a:off x="10027841" y="4502826"/>
            <a:ext cx="1368787" cy="362332"/>
          </a:xfrm>
          <a:custGeom>
            <a:avLst/>
            <a:gdLst>
              <a:gd name="T0" fmla="*/ 475 w 475"/>
              <a:gd name="T1" fmla="*/ 166 h 182"/>
              <a:gd name="T2" fmla="*/ 459 w 475"/>
              <a:gd name="T3" fmla="*/ 182 h 182"/>
              <a:gd name="T4" fmla="*/ 16 w 475"/>
              <a:gd name="T5" fmla="*/ 182 h 182"/>
              <a:gd name="T6" fmla="*/ 0 w 475"/>
              <a:gd name="T7" fmla="*/ 166 h 182"/>
              <a:gd name="T8" fmla="*/ 0 w 475"/>
              <a:gd name="T9" fmla="*/ 16 h 182"/>
              <a:gd name="T10" fmla="*/ 16 w 475"/>
              <a:gd name="T11" fmla="*/ 0 h 182"/>
              <a:gd name="T12" fmla="*/ 459 w 475"/>
              <a:gd name="T13" fmla="*/ 0 h 182"/>
              <a:gd name="T14" fmla="*/ 475 w 475"/>
              <a:gd name="T15" fmla="*/ 16 h 182"/>
              <a:gd name="T16" fmla="*/ 475 w 475"/>
              <a:gd name="T17" fmla="*/ 16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5" h="182">
                <a:moveTo>
                  <a:pt x="475" y="166"/>
                </a:moveTo>
                <a:cubicBezTo>
                  <a:pt x="475" y="174"/>
                  <a:pt x="468" y="182"/>
                  <a:pt x="459" y="182"/>
                </a:cubicBezTo>
                <a:cubicBezTo>
                  <a:pt x="16" y="182"/>
                  <a:pt x="16" y="182"/>
                  <a:pt x="16" y="182"/>
                </a:cubicBezTo>
                <a:cubicBezTo>
                  <a:pt x="7" y="182"/>
                  <a:pt x="0" y="174"/>
                  <a:pt x="0" y="166"/>
                </a:cubicBezTo>
                <a:cubicBezTo>
                  <a:pt x="0" y="16"/>
                  <a:pt x="0" y="16"/>
                  <a:pt x="0" y="16"/>
                </a:cubicBezTo>
                <a:cubicBezTo>
                  <a:pt x="0" y="7"/>
                  <a:pt x="7" y="0"/>
                  <a:pt x="16" y="0"/>
                </a:cubicBezTo>
                <a:cubicBezTo>
                  <a:pt x="459" y="0"/>
                  <a:pt x="459" y="0"/>
                  <a:pt x="459" y="0"/>
                </a:cubicBezTo>
                <a:cubicBezTo>
                  <a:pt x="468" y="0"/>
                  <a:pt x="475" y="7"/>
                  <a:pt x="475" y="16"/>
                </a:cubicBezTo>
                <a:lnTo>
                  <a:pt x="475" y="166"/>
                </a:lnTo>
                <a:close/>
              </a:path>
            </a:pathLst>
          </a:custGeom>
          <a:solidFill>
            <a:schemeClr val="accent5">
              <a:lumMod val="20000"/>
              <a:lumOff val="80000"/>
            </a:schemeClr>
          </a:solidFill>
          <a:ln>
            <a:noFill/>
          </a:ln>
        </p:spPr>
        <p:txBody>
          <a:bodyPr vert="horz" wrap="none" lIns="91440" tIns="45720" rIns="91440" bIns="45720" anchor="ctr" anchorCtr="0" compatLnSpc="1">
            <a:prstTxWarp prst="textNoShape">
              <a:avLst/>
            </a:prstTxWarp>
            <a:normAutofit/>
          </a:bodyPr>
          <a:lstStyle/>
          <a:p>
            <a:pPr algn="ctr"/>
            <a:r>
              <a:rPr lang="ru-RU" sz="1400"/>
              <a:t>9,6 Гбит/с</a:t>
            </a:r>
          </a:p>
        </p:txBody>
      </p:sp>
      <p:sp>
        <p:nvSpPr>
          <p:cNvPr id="49" name="iṥḻíḋe">
            <a:extLst>
              <a:ext uri="{FF2B5EF4-FFF2-40B4-BE49-F238E27FC236}">
                <a16:creationId xmlns:a16="http://schemas.microsoft.com/office/drawing/2014/main" xmlns="" id="{C8714C88-63AB-4AD6-816D-935C7090F6C5}"/>
              </a:ext>
            </a:extLst>
          </p:cNvPr>
          <p:cNvSpPr/>
          <p:nvPr/>
        </p:nvSpPr>
        <p:spPr bwMode="auto">
          <a:xfrm>
            <a:off x="10028122" y="4043664"/>
            <a:ext cx="1368438" cy="362332"/>
          </a:xfrm>
          <a:custGeom>
            <a:avLst/>
            <a:gdLst>
              <a:gd name="T0" fmla="*/ 475 w 475"/>
              <a:gd name="T1" fmla="*/ 166 h 182"/>
              <a:gd name="T2" fmla="*/ 459 w 475"/>
              <a:gd name="T3" fmla="*/ 182 h 182"/>
              <a:gd name="T4" fmla="*/ 16 w 475"/>
              <a:gd name="T5" fmla="*/ 182 h 182"/>
              <a:gd name="T6" fmla="*/ 0 w 475"/>
              <a:gd name="T7" fmla="*/ 166 h 182"/>
              <a:gd name="T8" fmla="*/ 0 w 475"/>
              <a:gd name="T9" fmla="*/ 16 h 182"/>
              <a:gd name="T10" fmla="*/ 16 w 475"/>
              <a:gd name="T11" fmla="*/ 0 h 182"/>
              <a:gd name="T12" fmla="*/ 459 w 475"/>
              <a:gd name="T13" fmla="*/ 0 h 182"/>
              <a:gd name="T14" fmla="*/ 475 w 475"/>
              <a:gd name="T15" fmla="*/ 16 h 182"/>
              <a:gd name="T16" fmla="*/ 475 w 475"/>
              <a:gd name="T17" fmla="*/ 16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5" h="182">
                <a:moveTo>
                  <a:pt x="475" y="166"/>
                </a:moveTo>
                <a:cubicBezTo>
                  <a:pt x="475" y="174"/>
                  <a:pt x="468" y="182"/>
                  <a:pt x="459" y="182"/>
                </a:cubicBezTo>
                <a:cubicBezTo>
                  <a:pt x="16" y="182"/>
                  <a:pt x="16" y="182"/>
                  <a:pt x="16" y="182"/>
                </a:cubicBezTo>
                <a:cubicBezTo>
                  <a:pt x="7" y="182"/>
                  <a:pt x="0" y="174"/>
                  <a:pt x="0" y="166"/>
                </a:cubicBezTo>
                <a:cubicBezTo>
                  <a:pt x="0" y="16"/>
                  <a:pt x="0" y="16"/>
                  <a:pt x="0" y="16"/>
                </a:cubicBezTo>
                <a:cubicBezTo>
                  <a:pt x="0" y="7"/>
                  <a:pt x="7" y="0"/>
                  <a:pt x="16" y="0"/>
                </a:cubicBezTo>
                <a:cubicBezTo>
                  <a:pt x="459" y="0"/>
                  <a:pt x="459" y="0"/>
                  <a:pt x="459" y="0"/>
                </a:cubicBezTo>
                <a:cubicBezTo>
                  <a:pt x="468" y="0"/>
                  <a:pt x="475" y="7"/>
                  <a:pt x="475" y="16"/>
                </a:cubicBezTo>
                <a:lnTo>
                  <a:pt x="475" y="166"/>
                </a:lnTo>
                <a:close/>
              </a:path>
            </a:pathLst>
          </a:custGeom>
          <a:solidFill>
            <a:srgbClr val="A6D2FF"/>
          </a:solidFill>
          <a:ln>
            <a:noFill/>
          </a:ln>
        </p:spPr>
        <p:txBody>
          <a:bodyPr vert="horz" wrap="none" lIns="91440" tIns="45720" rIns="91440" bIns="45720" anchor="ctr" anchorCtr="0" compatLnSpc="1">
            <a:prstTxWarp prst="textNoShape">
              <a:avLst/>
            </a:prstTxWarp>
            <a:normAutofit/>
          </a:bodyPr>
          <a:lstStyle/>
          <a:p>
            <a:pPr algn="ctr"/>
            <a:r>
              <a:rPr lang="ru-RU" sz="1400"/>
              <a:t>2,4 ГГц и 5 ГГц</a:t>
            </a:r>
          </a:p>
        </p:txBody>
      </p:sp>
      <p:sp>
        <p:nvSpPr>
          <p:cNvPr id="50" name="iṥḻíḋe">
            <a:extLst>
              <a:ext uri="{FF2B5EF4-FFF2-40B4-BE49-F238E27FC236}">
                <a16:creationId xmlns:a16="http://schemas.microsoft.com/office/drawing/2014/main" xmlns="" id="{C8714C88-63AB-4AD6-816D-935C7090F6C5}"/>
              </a:ext>
            </a:extLst>
          </p:cNvPr>
          <p:cNvSpPr/>
          <p:nvPr/>
        </p:nvSpPr>
        <p:spPr bwMode="auto">
          <a:xfrm>
            <a:off x="3481680" y="5425802"/>
            <a:ext cx="1656579" cy="362332"/>
          </a:xfrm>
          <a:custGeom>
            <a:avLst/>
            <a:gdLst>
              <a:gd name="T0" fmla="*/ 475 w 475"/>
              <a:gd name="T1" fmla="*/ 166 h 182"/>
              <a:gd name="T2" fmla="*/ 459 w 475"/>
              <a:gd name="T3" fmla="*/ 182 h 182"/>
              <a:gd name="T4" fmla="*/ 16 w 475"/>
              <a:gd name="T5" fmla="*/ 182 h 182"/>
              <a:gd name="T6" fmla="*/ 0 w 475"/>
              <a:gd name="T7" fmla="*/ 166 h 182"/>
              <a:gd name="T8" fmla="*/ 0 w 475"/>
              <a:gd name="T9" fmla="*/ 16 h 182"/>
              <a:gd name="T10" fmla="*/ 16 w 475"/>
              <a:gd name="T11" fmla="*/ 0 h 182"/>
              <a:gd name="T12" fmla="*/ 459 w 475"/>
              <a:gd name="T13" fmla="*/ 0 h 182"/>
              <a:gd name="T14" fmla="*/ 475 w 475"/>
              <a:gd name="T15" fmla="*/ 16 h 182"/>
              <a:gd name="T16" fmla="*/ 475 w 475"/>
              <a:gd name="T17" fmla="*/ 16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5" h="182">
                <a:moveTo>
                  <a:pt x="475" y="166"/>
                </a:moveTo>
                <a:cubicBezTo>
                  <a:pt x="475" y="174"/>
                  <a:pt x="468" y="182"/>
                  <a:pt x="459" y="182"/>
                </a:cubicBezTo>
                <a:cubicBezTo>
                  <a:pt x="16" y="182"/>
                  <a:pt x="16" y="182"/>
                  <a:pt x="16" y="182"/>
                </a:cubicBezTo>
                <a:cubicBezTo>
                  <a:pt x="7" y="182"/>
                  <a:pt x="0" y="174"/>
                  <a:pt x="0" y="166"/>
                </a:cubicBezTo>
                <a:cubicBezTo>
                  <a:pt x="0" y="16"/>
                  <a:pt x="0" y="16"/>
                  <a:pt x="0" y="16"/>
                </a:cubicBezTo>
                <a:cubicBezTo>
                  <a:pt x="0" y="7"/>
                  <a:pt x="7" y="0"/>
                  <a:pt x="16" y="0"/>
                </a:cubicBezTo>
                <a:cubicBezTo>
                  <a:pt x="459" y="0"/>
                  <a:pt x="459" y="0"/>
                  <a:pt x="459" y="0"/>
                </a:cubicBezTo>
                <a:cubicBezTo>
                  <a:pt x="468" y="0"/>
                  <a:pt x="475" y="7"/>
                  <a:pt x="475" y="16"/>
                </a:cubicBezTo>
                <a:lnTo>
                  <a:pt x="475" y="166"/>
                </a:lnTo>
                <a:close/>
              </a:path>
            </a:pathLst>
          </a:custGeom>
          <a:solidFill>
            <a:srgbClr val="FFFFCC"/>
          </a:solidFill>
          <a:ln>
            <a:solidFill>
              <a:srgbClr val="FFC000"/>
            </a:solidFill>
          </a:ln>
        </p:spPr>
        <p:txBody>
          <a:bodyPr vert="horz" wrap="none" lIns="91440" tIns="45720" rIns="91440" bIns="45720" anchor="ctr" anchorCtr="0" compatLnSpc="1">
            <a:prstTxWarp prst="textNoShape">
              <a:avLst/>
            </a:prstTxWarp>
            <a:normAutofit/>
          </a:bodyPr>
          <a:lstStyle/>
          <a:p>
            <a:pPr algn="ctr"/>
            <a:r>
              <a:rPr lang="ru-RU" sz="1400"/>
              <a:t>Wi-Fi 3</a:t>
            </a:r>
          </a:p>
        </p:txBody>
      </p:sp>
      <p:sp>
        <p:nvSpPr>
          <p:cNvPr id="51" name="iṥḻíḋe">
            <a:extLst>
              <a:ext uri="{FF2B5EF4-FFF2-40B4-BE49-F238E27FC236}">
                <a16:creationId xmlns:a16="http://schemas.microsoft.com/office/drawing/2014/main" xmlns="" id="{C8714C88-63AB-4AD6-816D-935C7090F6C5}"/>
              </a:ext>
            </a:extLst>
          </p:cNvPr>
          <p:cNvSpPr/>
          <p:nvPr/>
        </p:nvSpPr>
        <p:spPr bwMode="auto">
          <a:xfrm>
            <a:off x="1562554" y="5439723"/>
            <a:ext cx="781646" cy="362332"/>
          </a:xfrm>
          <a:custGeom>
            <a:avLst/>
            <a:gdLst>
              <a:gd name="T0" fmla="*/ 475 w 475"/>
              <a:gd name="T1" fmla="*/ 166 h 182"/>
              <a:gd name="T2" fmla="*/ 459 w 475"/>
              <a:gd name="T3" fmla="*/ 182 h 182"/>
              <a:gd name="T4" fmla="*/ 16 w 475"/>
              <a:gd name="T5" fmla="*/ 182 h 182"/>
              <a:gd name="T6" fmla="*/ 0 w 475"/>
              <a:gd name="T7" fmla="*/ 166 h 182"/>
              <a:gd name="T8" fmla="*/ 0 w 475"/>
              <a:gd name="T9" fmla="*/ 16 h 182"/>
              <a:gd name="T10" fmla="*/ 16 w 475"/>
              <a:gd name="T11" fmla="*/ 0 h 182"/>
              <a:gd name="T12" fmla="*/ 459 w 475"/>
              <a:gd name="T13" fmla="*/ 0 h 182"/>
              <a:gd name="T14" fmla="*/ 475 w 475"/>
              <a:gd name="T15" fmla="*/ 16 h 182"/>
              <a:gd name="T16" fmla="*/ 475 w 475"/>
              <a:gd name="T17" fmla="*/ 16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5" h="182">
                <a:moveTo>
                  <a:pt x="475" y="166"/>
                </a:moveTo>
                <a:cubicBezTo>
                  <a:pt x="475" y="174"/>
                  <a:pt x="468" y="182"/>
                  <a:pt x="459" y="182"/>
                </a:cubicBezTo>
                <a:cubicBezTo>
                  <a:pt x="16" y="182"/>
                  <a:pt x="16" y="182"/>
                  <a:pt x="16" y="182"/>
                </a:cubicBezTo>
                <a:cubicBezTo>
                  <a:pt x="7" y="182"/>
                  <a:pt x="0" y="174"/>
                  <a:pt x="0" y="166"/>
                </a:cubicBezTo>
                <a:cubicBezTo>
                  <a:pt x="0" y="16"/>
                  <a:pt x="0" y="16"/>
                  <a:pt x="0" y="16"/>
                </a:cubicBezTo>
                <a:cubicBezTo>
                  <a:pt x="0" y="7"/>
                  <a:pt x="7" y="0"/>
                  <a:pt x="16" y="0"/>
                </a:cubicBezTo>
                <a:cubicBezTo>
                  <a:pt x="459" y="0"/>
                  <a:pt x="459" y="0"/>
                  <a:pt x="459" y="0"/>
                </a:cubicBezTo>
                <a:cubicBezTo>
                  <a:pt x="468" y="0"/>
                  <a:pt x="475" y="7"/>
                  <a:pt x="475" y="16"/>
                </a:cubicBezTo>
                <a:lnTo>
                  <a:pt x="475" y="166"/>
                </a:lnTo>
                <a:close/>
              </a:path>
            </a:pathLst>
          </a:custGeom>
          <a:solidFill>
            <a:srgbClr val="FFFFCC"/>
          </a:solidFill>
          <a:ln>
            <a:solidFill>
              <a:srgbClr val="FFC000"/>
            </a:solidFill>
          </a:ln>
        </p:spPr>
        <p:txBody>
          <a:bodyPr vert="horz" wrap="none" lIns="91440" tIns="45720" rIns="91440" bIns="45720" anchor="ctr" anchorCtr="0" compatLnSpc="1">
            <a:prstTxWarp prst="textNoShape">
              <a:avLst/>
            </a:prstTxWarp>
            <a:normAutofit/>
          </a:bodyPr>
          <a:lstStyle/>
          <a:p>
            <a:pPr algn="ctr"/>
            <a:r>
              <a:rPr lang="ru-RU" sz="1400"/>
              <a:t>Wi-Fi 1</a:t>
            </a:r>
          </a:p>
        </p:txBody>
      </p:sp>
      <p:sp>
        <p:nvSpPr>
          <p:cNvPr id="52" name="iṥḻíḋe">
            <a:extLst>
              <a:ext uri="{FF2B5EF4-FFF2-40B4-BE49-F238E27FC236}">
                <a16:creationId xmlns:a16="http://schemas.microsoft.com/office/drawing/2014/main" xmlns="" id="{C8714C88-63AB-4AD6-816D-935C7090F6C5}"/>
              </a:ext>
            </a:extLst>
          </p:cNvPr>
          <p:cNvSpPr/>
          <p:nvPr/>
        </p:nvSpPr>
        <p:spPr bwMode="auto">
          <a:xfrm>
            <a:off x="2446739" y="5439723"/>
            <a:ext cx="924479" cy="362332"/>
          </a:xfrm>
          <a:custGeom>
            <a:avLst/>
            <a:gdLst>
              <a:gd name="T0" fmla="*/ 475 w 475"/>
              <a:gd name="T1" fmla="*/ 166 h 182"/>
              <a:gd name="T2" fmla="*/ 459 w 475"/>
              <a:gd name="T3" fmla="*/ 182 h 182"/>
              <a:gd name="T4" fmla="*/ 16 w 475"/>
              <a:gd name="T5" fmla="*/ 182 h 182"/>
              <a:gd name="T6" fmla="*/ 0 w 475"/>
              <a:gd name="T7" fmla="*/ 166 h 182"/>
              <a:gd name="T8" fmla="*/ 0 w 475"/>
              <a:gd name="T9" fmla="*/ 16 h 182"/>
              <a:gd name="T10" fmla="*/ 16 w 475"/>
              <a:gd name="T11" fmla="*/ 0 h 182"/>
              <a:gd name="T12" fmla="*/ 459 w 475"/>
              <a:gd name="T13" fmla="*/ 0 h 182"/>
              <a:gd name="T14" fmla="*/ 475 w 475"/>
              <a:gd name="T15" fmla="*/ 16 h 182"/>
              <a:gd name="T16" fmla="*/ 475 w 475"/>
              <a:gd name="T17" fmla="*/ 16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5" h="182">
                <a:moveTo>
                  <a:pt x="475" y="166"/>
                </a:moveTo>
                <a:cubicBezTo>
                  <a:pt x="475" y="174"/>
                  <a:pt x="468" y="182"/>
                  <a:pt x="459" y="182"/>
                </a:cubicBezTo>
                <a:cubicBezTo>
                  <a:pt x="16" y="182"/>
                  <a:pt x="16" y="182"/>
                  <a:pt x="16" y="182"/>
                </a:cubicBezTo>
                <a:cubicBezTo>
                  <a:pt x="7" y="182"/>
                  <a:pt x="0" y="174"/>
                  <a:pt x="0" y="166"/>
                </a:cubicBezTo>
                <a:cubicBezTo>
                  <a:pt x="0" y="16"/>
                  <a:pt x="0" y="16"/>
                  <a:pt x="0" y="16"/>
                </a:cubicBezTo>
                <a:cubicBezTo>
                  <a:pt x="0" y="7"/>
                  <a:pt x="7" y="0"/>
                  <a:pt x="16" y="0"/>
                </a:cubicBezTo>
                <a:cubicBezTo>
                  <a:pt x="459" y="0"/>
                  <a:pt x="459" y="0"/>
                  <a:pt x="459" y="0"/>
                </a:cubicBezTo>
                <a:cubicBezTo>
                  <a:pt x="468" y="0"/>
                  <a:pt x="475" y="7"/>
                  <a:pt x="475" y="16"/>
                </a:cubicBezTo>
                <a:lnTo>
                  <a:pt x="475" y="166"/>
                </a:lnTo>
                <a:close/>
              </a:path>
            </a:pathLst>
          </a:custGeom>
          <a:solidFill>
            <a:srgbClr val="FFFFCC"/>
          </a:solidFill>
          <a:ln>
            <a:solidFill>
              <a:srgbClr val="FFC000"/>
            </a:solidFill>
          </a:ln>
        </p:spPr>
        <p:txBody>
          <a:bodyPr vert="horz" wrap="none" lIns="91440" tIns="45720" rIns="91440" bIns="45720" anchor="ctr" anchorCtr="0" compatLnSpc="1">
            <a:prstTxWarp prst="textNoShape">
              <a:avLst/>
            </a:prstTxWarp>
            <a:normAutofit/>
          </a:bodyPr>
          <a:lstStyle/>
          <a:p>
            <a:pPr algn="ctr"/>
            <a:r>
              <a:rPr lang="ru-RU" sz="1400"/>
              <a:t>Wi-Fi 2</a:t>
            </a:r>
          </a:p>
        </p:txBody>
      </p:sp>
      <p:sp>
        <p:nvSpPr>
          <p:cNvPr id="53" name="íŝḷïḓé"/>
          <p:cNvSpPr txBox="1"/>
          <p:nvPr/>
        </p:nvSpPr>
        <p:spPr bwMode="auto">
          <a:xfrm>
            <a:off x="10169416" y="6040459"/>
            <a:ext cx="1085635" cy="307019"/>
          </a:xfrm>
          <a:prstGeom prst="rect">
            <a:avLst/>
          </a:prstGeom>
          <a:noFill/>
        </p:spPr>
        <p:txBody>
          <a:bodyPr wrap="none" lIns="90000" tIns="46800" rIns="90000" bIns="46800">
            <a:noAutofit/>
          </a:bodyPr>
          <a:lstStyle/>
          <a:p>
            <a:pPr algn="ctr" latinLnBrk="0"/>
            <a:r>
              <a:rPr lang="ru-RU" sz="1400" b="1">
                <a:solidFill>
                  <a:schemeClr val="tx1"/>
                </a:solidFill>
              </a:rPr>
              <a:t>2018</a:t>
            </a:r>
          </a:p>
        </p:txBody>
      </p:sp>
    </p:spTree>
    <p:extLst>
      <p:ext uri="{BB962C8B-B14F-4D97-AF65-F5344CB8AC3E}">
        <p14:creationId xmlns:p14="http://schemas.microsoft.com/office/powerpoint/2010/main" val="2267134800"/>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800" y="471266"/>
            <a:ext cx="9831600" cy="640800"/>
          </a:xfrm>
        </p:spPr>
        <p:txBody>
          <a:bodyPr/>
          <a:lstStyle/>
          <a:p>
            <a:r>
              <a:rPr lang="ru-RU" dirty="0"/>
              <a:t>Конфигурирование выхода точек доступа в сеть (2)</a:t>
            </a:r>
          </a:p>
        </p:txBody>
      </p:sp>
      <p:sp>
        <p:nvSpPr>
          <p:cNvPr id="37" name="文本框 36"/>
          <p:cNvSpPr txBox="1"/>
          <p:nvPr/>
        </p:nvSpPr>
        <p:spPr bwMode="auto">
          <a:xfrm>
            <a:off x="5992218" y="1311000"/>
            <a:ext cx="5960296" cy="39643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66700" indent="-266700">
              <a:lnSpc>
                <a:spcPct val="125000"/>
              </a:lnSpc>
              <a:buFont typeface="+mj-lt"/>
              <a:buAutoNum type="arabicPeriod" startAt="3"/>
            </a:pPr>
            <a:r>
              <a:rPr lang="ru-RU" sz="1600" dirty="0">
                <a:solidFill>
                  <a:srgbClr val="000000"/>
                </a:solidFill>
                <a:latin typeface="Huawei Sans" panose="020C0503030203020204" pitchFamily="34" charset="0"/>
              </a:rPr>
              <a:t>Настройте интерфейс-источник </a:t>
            </a:r>
            <a:r>
              <a:rPr lang="en-US" sz="1600" dirty="0">
                <a:solidFill>
                  <a:srgbClr val="000000"/>
                </a:solidFill>
                <a:latin typeface="Huawei Sans" panose="020C0503030203020204" pitchFamily="34" charset="0"/>
              </a:rPr>
              <a:t>AC</a:t>
            </a:r>
            <a:r>
              <a:rPr lang="ru-RU" sz="1600" dirty="0">
                <a:solidFill>
                  <a:srgbClr val="000000"/>
                </a:solidFill>
                <a:latin typeface="Huawei Sans" panose="020C0503030203020204" pitchFamily="34" charset="0"/>
              </a:rPr>
              <a:t>.</a:t>
            </a:r>
          </a:p>
        </p:txBody>
      </p:sp>
      <p:sp>
        <p:nvSpPr>
          <p:cNvPr id="38" name="Rectangle 3"/>
          <p:cNvSpPr/>
          <p:nvPr/>
        </p:nvSpPr>
        <p:spPr>
          <a:xfrm>
            <a:off x="5992219" y="1761831"/>
            <a:ext cx="5747466" cy="307777"/>
          </a:xfrm>
          <a:prstGeom prst="rect">
            <a:avLst/>
          </a:prstGeom>
          <a:solidFill>
            <a:srgbClr val="F4FBFE"/>
          </a:solidFill>
          <a:ln>
            <a:solidFill>
              <a:srgbClr val="99DFF9"/>
            </a:solidFill>
          </a:ln>
        </p:spPr>
        <p:txBody>
          <a:bodyPr wrap="square" tIns="0" bIns="0" anchor="ctr" anchorCtr="0">
            <a:noAutofit/>
          </a:bodyPr>
          <a:lstStyle/>
          <a:p>
            <a:pPr fontAlgn="ctr"/>
            <a:r>
              <a:rPr lang="ru-RU" sz="1400">
                <a:latin typeface="Huawei Sans" panose="020C0503030203020204" pitchFamily="34" charset="0"/>
              </a:rPr>
              <a:t>[AC] </a:t>
            </a:r>
            <a:r>
              <a:rPr lang="ru-RU" sz="1400" b="1">
                <a:latin typeface="Huawei Sans" panose="020C0503030203020204" pitchFamily="34" charset="0"/>
              </a:rPr>
              <a:t>capwap source interface </a:t>
            </a:r>
            <a:r>
              <a:rPr lang="ru-RU" sz="1400">
                <a:latin typeface="Huawei Sans" panose="020C0503030203020204" pitchFamily="34" charset="0"/>
              </a:rPr>
              <a:t>vlanif 100</a:t>
            </a:r>
          </a:p>
        </p:txBody>
      </p:sp>
      <p:sp>
        <p:nvSpPr>
          <p:cNvPr id="44" name="文本框 43"/>
          <p:cNvSpPr txBox="1"/>
          <p:nvPr/>
        </p:nvSpPr>
        <p:spPr bwMode="auto">
          <a:xfrm>
            <a:off x="5992218" y="2209154"/>
            <a:ext cx="5747465" cy="39643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66700" indent="-266700">
              <a:lnSpc>
                <a:spcPct val="125000"/>
              </a:lnSpc>
              <a:buFont typeface="+mj-lt"/>
              <a:buAutoNum type="arabicPeriod" startAt="4"/>
            </a:pPr>
            <a:r>
              <a:rPr lang="ru-RU" sz="1600">
                <a:solidFill>
                  <a:srgbClr val="000000"/>
                </a:solidFill>
                <a:latin typeface="Huawei Sans" panose="020C0503030203020204" pitchFamily="34" charset="0"/>
              </a:rPr>
              <a:t>Импортируйте AP в автономном режиме в AC.</a:t>
            </a:r>
          </a:p>
        </p:txBody>
      </p:sp>
      <p:sp>
        <p:nvSpPr>
          <p:cNvPr id="58" name="Rectangle 3"/>
          <p:cNvSpPr/>
          <p:nvPr/>
        </p:nvSpPr>
        <p:spPr>
          <a:xfrm>
            <a:off x="5992218" y="2628701"/>
            <a:ext cx="5747468" cy="3441899"/>
          </a:xfrm>
          <a:prstGeom prst="rect">
            <a:avLst/>
          </a:prstGeom>
          <a:solidFill>
            <a:srgbClr val="F4FBFE"/>
          </a:solidFill>
          <a:ln>
            <a:solidFill>
              <a:srgbClr val="99DFF9"/>
            </a:solidFill>
          </a:ln>
        </p:spPr>
        <p:txBody>
          <a:bodyPr wrap="square" anchor="ctr" anchorCtr="0">
            <a:noAutofit/>
          </a:bodyPr>
          <a:lstStyle/>
          <a:p>
            <a:pPr fontAlgn="ctr">
              <a:lnSpc>
                <a:spcPts val="2400"/>
              </a:lnSpc>
            </a:pPr>
            <a:r>
              <a:rPr lang="ru-RU" sz="1400">
                <a:latin typeface="Huawei Sans" panose="020C0503030203020204" pitchFamily="34" charset="0"/>
              </a:rPr>
              <a:t>[AC] wlan</a:t>
            </a:r>
          </a:p>
          <a:p>
            <a:pPr fontAlgn="ctr">
              <a:lnSpc>
                <a:spcPts val="2400"/>
              </a:lnSpc>
            </a:pPr>
            <a:r>
              <a:rPr lang="ru-RU" sz="1400">
                <a:latin typeface="Huawei Sans" panose="020C0503030203020204" pitchFamily="34" charset="0"/>
              </a:rPr>
              <a:t>[AC-wlan-view] </a:t>
            </a:r>
            <a:r>
              <a:rPr lang="ru-RU" sz="1400" b="1">
                <a:latin typeface="Huawei Sans" panose="020C0503030203020204" pitchFamily="34" charset="0"/>
              </a:rPr>
              <a:t>ap auth-mode </a:t>
            </a:r>
            <a:r>
              <a:rPr lang="ru-RU" sz="1400">
                <a:latin typeface="Huawei Sans" panose="020C0503030203020204" pitchFamily="34" charset="0"/>
              </a:rPr>
              <a:t>mac-auth</a:t>
            </a:r>
          </a:p>
          <a:p>
            <a:pPr fontAlgn="ctr">
              <a:lnSpc>
                <a:spcPts val="2400"/>
              </a:lnSpc>
            </a:pPr>
            <a:r>
              <a:rPr lang="ru-RU" sz="1400">
                <a:latin typeface="Huawei Sans" panose="020C0503030203020204" pitchFamily="34" charset="0"/>
              </a:rPr>
              <a:t>[AC-wlan-view] ap-id 0 ap-mac 60de-4476-e360</a:t>
            </a:r>
          </a:p>
          <a:p>
            <a:pPr fontAlgn="ctr">
              <a:lnSpc>
                <a:spcPts val="2400"/>
              </a:lnSpc>
            </a:pPr>
            <a:r>
              <a:rPr lang="ru-RU" sz="1400">
                <a:latin typeface="Huawei Sans" panose="020C0503030203020204" pitchFamily="34" charset="0"/>
              </a:rPr>
              <a:t>[AC-wlan-ap-0] </a:t>
            </a:r>
            <a:r>
              <a:rPr lang="ru-RU" sz="1400" b="1">
                <a:latin typeface="Huawei Sans" panose="020C0503030203020204" pitchFamily="34" charset="0"/>
              </a:rPr>
              <a:t>ap-name </a:t>
            </a:r>
            <a:r>
              <a:rPr lang="ru-RU" sz="1400">
                <a:latin typeface="Huawei Sans" panose="020C0503030203020204" pitchFamily="34" charset="0"/>
              </a:rPr>
              <a:t>area_1</a:t>
            </a:r>
          </a:p>
          <a:p>
            <a:pPr fontAlgn="ctr">
              <a:lnSpc>
                <a:spcPts val="2400"/>
              </a:lnSpc>
            </a:pPr>
            <a:r>
              <a:rPr lang="ru-RU" sz="1400">
                <a:latin typeface="Huawei Sans" panose="020C0503030203020204" pitchFamily="34" charset="0"/>
              </a:rPr>
              <a:t>Warning: This operation may cause AP reset. Continue? [Y/N]:y </a:t>
            </a:r>
          </a:p>
          <a:p>
            <a:pPr fontAlgn="ctr">
              <a:lnSpc>
                <a:spcPts val="2400"/>
              </a:lnSpc>
            </a:pPr>
            <a:r>
              <a:rPr lang="ru-RU" sz="1400">
                <a:latin typeface="Huawei Sans" panose="020C0503030203020204" pitchFamily="34" charset="0"/>
              </a:rPr>
              <a:t>[AC-wlan-ap-0] </a:t>
            </a:r>
            <a:r>
              <a:rPr lang="ru-RU" sz="1400" b="1">
                <a:latin typeface="Huawei Sans" panose="020C0503030203020204" pitchFamily="34" charset="0"/>
              </a:rPr>
              <a:t>ap-group</a:t>
            </a:r>
            <a:r>
              <a:rPr lang="ru-RU" sz="1400">
                <a:latin typeface="Huawei Sans" panose="020C0503030203020204" pitchFamily="34" charset="0"/>
              </a:rPr>
              <a:t> ap-group1</a:t>
            </a:r>
          </a:p>
          <a:p>
            <a:pPr fontAlgn="ctr">
              <a:lnSpc>
                <a:spcPts val="2400"/>
              </a:lnSpc>
            </a:pPr>
            <a:r>
              <a:rPr lang="ru-RU" sz="1400">
                <a:latin typeface="Huawei Sans" panose="020C0503030203020204" pitchFamily="34" charset="0"/>
              </a:rPr>
              <a:t>Warning: This operation may cause AP reset. If the country code changes, it will clear channel, power and antenna gain configurations of the radio, Whether to continue? [Y/N]:y </a:t>
            </a:r>
          </a:p>
          <a:p>
            <a:pPr fontAlgn="ctr">
              <a:lnSpc>
                <a:spcPts val="2400"/>
              </a:lnSpc>
            </a:pPr>
            <a:r>
              <a:rPr lang="ru-RU" sz="1400">
                <a:latin typeface="Huawei Sans" panose="020C0503030203020204" pitchFamily="34" charset="0"/>
              </a:rPr>
              <a:t>[AC-wlan-ap-0] quit</a:t>
            </a:r>
          </a:p>
        </p:txBody>
      </p:sp>
      <p:sp>
        <p:nvSpPr>
          <p:cNvPr id="39" name="五边形 38"/>
          <p:cNvSpPr/>
          <p:nvPr/>
        </p:nvSpPr>
        <p:spPr bwMode="auto">
          <a:xfrm>
            <a:off x="9152668" y="122424"/>
            <a:ext cx="900100" cy="284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Сетевое подключение</a:t>
            </a:r>
          </a:p>
        </p:txBody>
      </p:sp>
      <p:sp>
        <p:nvSpPr>
          <p:cNvPr id="40" name="燕尾形 39"/>
          <p:cNvSpPr/>
          <p:nvPr/>
        </p:nvSpPr>
        <p:spPr bwMode="auto">
          <a:xfrm>
            <a:off x="9968838" y="122424"/>
            <a:ext cx="1080000" cy="284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b="1">
                <a:solidFill>
                  <a:srgbClr val="FFFFFF"/>
                </a:solidFill>
                <a:latin typeface="Huawei Sans" panose="020C0503030203020204" pitchFamily="34" charset="0"/>
              </a:rPr>
              <a:t>Подключение AP</a:t>
            </a:r>
          </a:p>
        </p:txBody>
      </p:sp>
      <p:sp>
        <p:nvSpPr>
          <p:cNvPr id="41" name="燕尾形 40"/>
          <p:cNvSpPr/>
          <p:nvPr/>
        </p:nvSpPr>
        <p:spPr bwMode="auto">
          <a:xfrm>
            <a:off x="10964908"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Сервисы WLAN</a:t>
            </a:r>
          </a:p>
        </p:txBody>
      </p:sp>
      <p:grpSp>
        <p:nvGrpSpPr>
          <p:cNvPr id="43" name="组合 42"/>
          <p:cNvGrpSpPr/>
          <p:nvPr/>
        </p:nvGrpSpPr>
        <p:grpSpPr>
          <a:xfrm>
            <a:off x="907091" y="1364451"/>
            <a:ext cx="4363229" cy="4877017"/>
            <a:chOff x="1634078" y="1148210"/>
            <a:chExt cx="4363229" cy="4877017"/>
          </a:xfrm>
        </p:grpSpPr>
        <p:pic>
          <p:nvPicPr>
            <p:cNvPr id="60" name="图片 59" descr="笔记本电脑.png"/>
            <p:cNvPicPr>
              <a:picLocks noChangeAspect="1"/>
            </p:cNvPicPr>
            <p:nvPr/>
          </p:nvPicPr>
          <p:blipFill>
            <a:blip r:embed="rId3" cstate="print"/>
            <a:stretch>
              <a:fillRect/>
            </a:stretch>
          </p:blipFill>
          <p:spPr>
            <a:xfrm>
              <a:off x="2759588" y="5686827"/>
              <a:ext cx="539779" cy="338400"/>
            </a:xfrm>
            <a:prstGeom prst="rect">
              <a:avLst/>
            </a:prstGeom>
          </p:spPr>
        </p:pic>
        <p:pic>
          <p:nvPicPr>
            <p:cNvPr id="61" name="图片 60" descr="wifi信号蓝.png"/>
            <p:cNvPicPr>
              <a:picLocks noChangeAspect="1"/>
            </p:cNvPicPr>
            <p:nvPr/>
          </p:nvPicPr>
          <p:blipFill>
            <a:blip r:embed="rId4" cstate="print"/>
            <a:stretch>
              <a:fillRect/>
            </a:stretch>
          </p:blipFill>
          <p:spPr>
            <a:xfrm flipV="1">
              <a:off x="3196870" y="5199764"/>
              <a:ext cx="429928" cy="360000"/>
            </a:xfrm>
            <a:prstGeom prst="rect">
              <a:avLst/>
            </a:prstGeom>
          </p:spPr>
        </p:pic>
        <p:cxnSp>
          <p:nvCxnSpPr>
            <p:cNvPr id="62" name="直接连接符 61"/>
            <p:cNvCxnSpPr>
              <a:stCxn id="68" idx="2"/>
              <a:endCxn id="70" idx="0"/>
            </p:cNvCxnSpPr>
            <p:nvPr/>
          </p:nvCxnSpPr>
          <p:spPr>
            <a:xfrm>
              <a:off x="3413696" y="2759149"/>
              <a:ext cx="0" cy="681452"/>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63" name="组合 62"/>
            <p:cNvGrpSpPr/>
            <p:nvPr/>
          </p:nvGrpSpPr>
          <p:grpSpPr>
            <a:xfrm>
              <a:off x="2859107" y="1148210"/>
              <a:ext cx="1117607" cy="715556"/>
              <a:chOff x="3383675" y="915204"/>
              <a:chExt cx="1117607" cy="715556"/>
            </a:xfrm>
          </p:grpSpPr>
          <p:pic>
            <p:nvPicPr>
              <p:cNvPr id="85" name="图片 8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83675" y="915204"/>
                <a:ext cx="1117607" cy="701754"/>
              </a:xfrm>
              <a:prstGeom prst="rect">
                <a:avLst/>
              </a:prstGeom>
            </p:spPr>
          </p:pic>
          <p:sp>
            <p:nvSpPr>
              <p:cNvPr id="86" name="Text Box 9"/>
              <p:cNvSpPr txBox="1">
                <a:spLocks noChangeArrowheads="1"/>
              </p:cNvSpPr>
              <p:nvPr/>
            </p:nvSpPr>
            <p:spPr bwMode="auto">
              <a:xfrm>
                <a:off x="3444067" y="1107540"/>
                <a:ext cx="1057215" cy="523220"/>
              </a:xfrm>
              <a:prstGeom prst="rect">
                <a:avLst/>
              </a:prstGeom>
              <a:noFill/>
              <a:ln w="9525">
                <a:noFill/>
                <a:miter lim="800000"/>
                <a:headEnd/>
                <a:tailEnd/>
              </a:ln>
            </p:spPr>
            <p:txBody>
              <a:bodyPr wrap="square">
                <a:spAutoFit/>
              </a:bodyPr>
              <a:lstStyle/>
              <a:p>
                <a:pPr algn="ctr">
                  <a:spcBef>
                    <a:spcPct val="50000"/>
                  </a:spcBef>
                </a:pPr>
                <a:r>
                  <a:rPr lang="ru-RU" sz="1400" b="1" dirty="0">
                    <a:solidFill>
                      <a:schemeClr val="tx1"/>
                    </a:solidFill>
                    <a:latin typeface="Huawei Sans" panose="020C0503030203020204" pitchFamily="34" charset="0"/>
                  </a:rPr>
                  <a:t>IP-сеть</a:t>
                </a:r>
              </a:p>
            </p:txBody>
          </p:sp>
        </p:grpSp>
        <p:sp>
          <p:nvSpPr>
            <p:cNvPr id="64" name="Text Box 9"/>
            <p:cNvSpPr txBox="1">
              <a:spLocks noChangeArrowheads="1"/>
            </p:cNvSpPr>
            <p:nvPr/>
          </p:nvSpPr>
          <p:spPr bwMode="auto">
            <a:xfrm>
              <a:off x="2398315" y="4662434"/>
              <a:ext cx="768435" cy="307777"/>
            </a:xfrm>
            <a:prstGeom prst="rect">
              <a:avLst/>
            </a:prstGeom>
            <a:noFill/>
            <a:ln w="9525">
              <a:noFill/>
              <a:miter lim="800000"/>
              <a:headEnd/>
              <a:tailEnd/>
            </a:ln>
          </p:spPr>
          <p:txBody>
            <a:bodyPr wrap="square">
              <a:spAutoFit/>
            </a:bodyPr>
            <a:lstStyle/>
            <a:p>
              <a:pPr algn="ctr"/>
              <a:r>
                <a:rPr lang="ru-RU" sz="1400" b="1">
                  <a:solidFill>
                    <a:schemeClr val="tx1"/>
                  </a:solidFill>
                  <a:latin typeface="Huawei Sans" panose="020C0503030203020204" pitchFamily="34" charset="0"/>
                </a:rPr>
                <a:t>AP</a:t>
              </a:r>
            </a:p>
          </p:txBody>
        </p:sp>
        <p:pic>
          <p:nvPicPr>
            <p:cNvPr id="65" name="图片 64" descr="AC-蓝.png"/>
            <p:cNvPicPr>
              <a:picLocks noChangeAspect="1"/>
            </p:cNvPicPr>
            <p:nvPr/>
          </p:nvPicPr>
          <p:blipFill>
            <a:blip r:embed="rId6" cstate="print"/>
            <a:stretch>
              <a:fillRect/>
            </a:stretch>
          </p:blipFill>
          <p:spPr>
            <a:xfrm>
              <a:off x="4937386" y="2219149"/>
              <a:ext cx="660000" cy="540000"/>
            </a:xfrm>
            <a:prstGeom prst="rect">
              <a:avLst/>
            </a:prstGeom>
          </p:spPr>
        </p:pic>
        <p:sp>
          <p:nvSpPr>
            <p:cNvPr id="66" name="Text Box 9"/>
            <p:cNvSpPr txBox="1">
              <a:spLocks noChangeArrowheads="1"/>
            </p:cNvSpPr>
            <p:nvPr/>
          </p:nvSpPr>
          <p:spPr bwMode="auto">
            <a:xfrm>
              <a:off x="2069136" y="5703905"/>
              <a:ext cx="706855" cy="307777"/>
            </a:xfrm>
            <a:prstGeom prst="rect">
              <a:avLst/>
            </a:prstGeom>
            <a:noFill/>
            <a:ln w="9525">
              <a:noFill/>
              <a:miter lim="800000"/>
              <a:headEnd/>
              <a:tailEnd/>
            </a:ln>
          </p:spPr>
          <p:txBody>
            <a:bodyPr wrap="square">
              <a:spAutoFit/>
            </a:bodyPr>
            <a:lstStyle/>
            <a:p>
              <a:pPr algn="ctr"/>
              <a:r>
                <a:rPr lang="ru-RU" sz="1400" b="1">
                  <a:solidFill>
                    <a:schemeClr val="tx1"/>
                  </a:solidFill>
                  <a:latin typeface="Huawei Sans" panose="020C0503030203020204" pitchFamily="34" charset="0"/>
                </a:rPr>
                <a:t>STA</a:t>
              </a:r>
            </a:p>
          </p:txBody>
        </p:sp>
        <p:cxnSp>
          <p:nvCxnSpPr>
            <p:cNvPr id="67" name="直接连接符 66"/>
            <p:cNvCxnSpPr>
              <a:stCxn id="85" idx="2"/>
              <a:endCxn id="68" idx="0"/>
            </p:cNvCxnSpPr>
            <p:nvPr/>
          </p:nvCxnSpPr>
          <p:spPr>
            <a:xfrm flipH="1">
              <a:off x="3413696" y="1849964"/>
              <a:ext cx="0" cy="369185"/>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68" name="图片 6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084427" y="2219149"/>
              <a:ext cx="658537" cy="540000"/>
            </a:xfrm>
            <a:prstGeom prst="rect">
              <a:avLst/>
            </a:prstGeom>
          </p:spPr>
        </p:pic>
        <p:pic>
          <p:nvPicPr>
            <p:cNvPr id="69" name="图片 6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082565" y="4549487"/>
              <a:ext cx="658538" cy="540000"/>
            </a:xfrm>
            <a:prstGeom prst="rect">
              <a:avLst/>
            </a:prstGeom>
          </p:spPr>
        </p:pic>
        <p:pic>
          <p:nvPicPr>
            <p:cNvPr id="70" name="图片 6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084427" y="3440601"/>
              <a:ext cx="658537" cy="540000"/>
            </a:xfrm>
            <a:prstGeom prst="rect">
              <a:avLst/>
            </a:prstGeom>
          </p:spPr>
        </p:pic>
        <p:cxnSp>
          <p:nvCxnSpPr>
            <p:cNvPr id="71" name="直接连接符 70"/>
            <p:cNvCxnSpPr>
              <a:stCxn id="68" idx="3"/>
              <a:endCxn id="65" idx="1"/>
            </p:cNvCxnSpPr>
            <p:nvPr/>
          </p:nvCxnSpPr>
          <p:spPr>
            <a:xfrm>
              <a:off x="3742964" y="2489149"/>
              <a:ext cx="1194422" cy="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70" idx="2"/>
              <a:endCxn id="69" idx="0"/>
            </p:cNvCxnSpPr>
            <p:nvPr/>
          </p:nvCxnSpPr>
          <p:spPr>
            <a:xfrm flipH="1">
              <a:off x="3411834" y="3980601"/>
              <a:ext cx="1862" cy="568886"/>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3" name="Text Box 9"/>
            <p:cNvSpPr txBox="1">
              <a:spLocks noChangeArrowheads="1"/>
            </p:cNvSpPr>
            <p:nvPr/>
          </p:nvSpPr>
          <p:spPr bwMode="auto">
            <a:xfrm>
              <a:off x="2398315" y="3553436"/>
              <a:ext cx="768435" cy="307777"/>
            </a:xfrm>
            <a:prstGeom prst="rect">
              <a:avLst/>
            </a:prstGeom>
            <a:noFill/>
            <a:ln w="9525">
              <a:noFill/>
              <a:miter lim="800000"/>
              <a:headEnd/>
              <a:tailEnd/>
            </a:ln>
          </p:spPr>
          <p:txBody>
            <a:bodyPr wrap="square">
              <a:spAutoFit/>
            </a:bodyPr>
            <a:lstStyle/>
            <a:p>
              <a:pPr algn="ctr"/>
              <a:r>
                <a:rPr lang="ru-RU" sz="1400" b="1">
                  <a:solidFill>
                    <a:schemeClr val="tx1"/>
                  </a:solidFill>
                  <a:latin typeface="Huawei Sans" panose="020C0503030203020204" pitchFamily="34" charset="0"/>
                </a:rPr>
                <a:t>S1</a:t>
              </a:r>
            </a:p>
          </p:txBody>
        </p:sp>
        <p:sp>
          <p:nvSpPr>
            <p:cNvPr id="74" name="Text Box 9"/>
            <p:cNvSpPr txBox="1">
              <a:spLocks noChangeArrowheads="1"/>
            </p:cNvSpPr>
            <p:nvPr/>
          </p:nvSpPr>
          <p:spPr bwMode="auto">
            <a:xfrm>
              <a:off x="2398315" y="2347891"/>
              <a:ext cx="768435" cy="307777"/>
            </a:xfrm>
            <a:prstGeom prst="rect">
              <a:avLst/>
            </a:prstGeom>
            <a:noFill/>
            <a:ln w="9525">
              <a:noFill/>
              <a:miter lim="800000"/>
              <a:headEnd/>
              <a:tailEnd/>
            </a:ln>
          </p:spPr>
          <p:txBody>
            <a:bodyPr wrap="square">
              <a:spAutoFit/>
            </a:bodyPr>
            <a:lstStyle/>
            <a:p>
              <a:pPr algn="ctr"/>
              <a:r>
                <a:rPr lang="ru-RU" sz="1400" b="1">
                  <a:solidFill>
                    <a:schemeClr val="tx1"/>
                  </a:solidFill>
                  <a:latin typeface="Huawei Sans" panose="020C0503030203020204" pitchFamily="34" charset="0"/>
                </a:rPr>
                <a:t>S2</a:t>
              </a:r>
            </a:p>
          </p:txBody>
        </p:sp>
        <p:sp>
          <p:nvSpPr>
            <p:cNvPr id="75" name="Text Box 9"/>
            <p:cNvSpPr txBox="1">
              <a:spLocks noChangeArrowheads="1"/>
            </p:cNvSpPr>
            <p:nvPr/>
          </p:nvSpPr>
          <p:spPr bwMode="auto">
            <a:xfrm>
              <a:off x="1634078" y="2589265"/>
              <a:ext cx="1459844" cy="523220"/>
            </a:xfrm>
            <a:prstGeom prst="rect">
              <a:avLst/>
            </a:prstGeom>
            <a:noFill/>
            <a:ln w="9525">
              <a:noFill/>
              <a:miter lim="800000"/>
              <a:headEnd/>
              <a:tailEnd/>
            </a:ln>
          </p:spPr>
          <p:txBody>
            <a:bodyPr wrap="square">
              <a:spAutoFit/>
            </a:bodyPr>
            <a:lstStyle/>
            <a:p>
              <a:pPr algn="r"/>
              <a:r>
                <a:rPr lang="ru-RU" sz="1400" b="1">
                  <a:latin typeface="Huawei Sans" panose="020C0503030203020204" pitchFamily="34" charset="0"/>
                </a:rPr>
                <a:t>VLANIF 101</a:t>
              </a:r>
            </a:p>
            <a:p>
              <a:pPr algn="r"/>
              <a:r>
                <a:rPr lang="ru-RU" sz="1400">
                  <a:solidFill>
                    <a:schemeClr val="tx1"/>
                  </a:solidFill>
                  <a:latin typeface="Huawei Sans" panose="020C0503030203020204" pitchFamily="34" charset="0"/>
                </a:rPr>
                <a:t>10.23.101.1</a:t>
              </a:r>
              <a:r>
                <a:rPr lang="ru-RU" sz="1400">
                  <a:latin typeface="Huawei Sans" panose="020C0503030203020204" pitchFamily="34" charset="0"/>
                </a:rPr>
                <a:t>/24</a:t>
              </a:r>
            </a:p>
          </p:txBody>
        </p:sp>
        <p:sp>
          <p:nvSpPr>
            <p:cNvPr id="76" name="Text Box 9"/>
            <p:cNvSpPr txBox="1">
              <a:spLocks noChangeArrowheads="1"/>
            </p:cNvSpPr>
            <p:nvPr/>
          </p:nvSpPr>
          <p:spPr bwMode="auto">
            <a:xfrm>
              <a:off x="3391284" y="1895517"/>
              <a:ext cx="1208195" cy="307777"/>
            </a:xfrm>
            <a:prstGeom prst="rect">
              <a:avLst/>
            </a:prstGeom>
            <a:noFill/>
            <a:ln w="9525">
              <a:noFill/>
              <a:miter lim="800000"/>
              <a:headEnd/>
              <a:tailEnd/>
            </a:ln>
          </p:spPr>
          <p:txBody>
            <a:bodyPr wrap="square">
              <a:spAutoFit/>
            </a:bodyPr>
            <a:lstStyle/>
            <a:p>
              <a:r>
                <a:rPr lang="ru-RU" sz="1400" dirty="0">
                  <a:solidFill>
                    <a:schemeClr val="tx1"/>
                  </a:solidFill>
                  <a:latin typeface="Huawei Sans" panose="020C0503030203020204" pitchFamily="34" charset="0"/>
                </a:rPr>
                <a:t>GE0/0/3</a:t>
              </a:r>
            </a:p>
          </p:txBody>
        </p:sp>
        <p:sp>
          <p:nvSpPr>
            <p:cNvPr id="77" name="Text Box 9"/>
            <p:cNvSpPr txBox="1">
              <a:spLocks noChangeArrowheads="1"/>
            </p:cNvSpPr>
            <p:nvPr/>
          </p:nvSpPr>
          <p:spPr bwMode="auto">
            <a:xfrm>
              <a:off x="3712598" y="2188816"/>
              <a:ext cx="886881" cy="307777"/>
            </a:xfrm>
            <a:prstGeom prst="rect">
              <a:avLst/>
            </a:prstGeom>
            <a:noFill/>
            <a:ln w="9525">
              <a:noFill/>
              <a:miter lim="800000"/>
              <a:headEnd/>
              <a:tailEnd/>
            </a:ln>
          </p:spPr>
          <p:txBody>
            <a:bodyPr wrap="square">
              <a:spAutoFit/>
            </a:bodyPr>
            <a:lstStyle/>
            <a:p>
              <a:r>
                <a:rPr lang="ru-RU" sz="1400">
                  <a:solidFill>
                    <a:schemeClr val="tx1"/>
                  </a:solidFill>
                  <a:latin typeface="Huawei Sans" panose="020C0503030203020204" pitchFamily="34" charset="0"/>
                </a:rPr>
                <a:t>GE0/0/2</a:t>
              </a:r>
            </a:p>
          </p:txBody>
        </p:sp>
        <p:sp>
          <p:nvSpPr>
            <p:cNvPr id="78" name="Text Box 9"/>
            <p:cNvSpPr txBox="1">
              <a:spLocks noChangeArrowheads="1"/>
            </p:cNvSpPr>
            <p:nvPr/>
          </p:nvSpPr>
          <p:spPr bwMode="auto">
            <a:xfrm>
              <a:off x="3397570" y="2734058"/>
              <a:ext cx="891382" cy="307777"/>
            </a:xfrm>
            <a:prstGeom prst="rect">
              <a:avLst/>
            </a:prstGeom>
            <a:noFill/>
            <a:ln w="9525">
              <a:noFill/>
              <a:miter lim="800000"/>
              <a:headEnd/>
              <a:tailEnd/>
            </a:ln>
          </p:spPr>
          <p:txBody>
            <a:bodyPr wrap="square">
              <a:spAutoFit/>
            </a:bodyPr>
            <a:lstStyle/>
            <a:p>
              <a:r>
                <a:rPr lang="ru-RU" sz="1400">
                  <a:solidFill>
                    <a:schemeClr val="tx1"/>
                  </a:solidFill>
                  <a:latin typeface="Huawei Sans" panose="020C0503030203020204" pitchFamily="34" charset="0"/>
                </a:rPr>
                <a:t>GE0/0/1</a:t>
              </a:r>
            </a:p>
          </p:txBody>
        </p:sp>
        <p:sp>
          <p:nvSpPr>
            <p:cNvPr id="79" name="Text Box 9"/>
            <p:cNvSpPr txBox="1">
              <a:spLocks noChangeArrowheads="1"/>
            </p:cNvSpPr>
            <p:nvPr/>
          </p:nvSpPr>
          <p:spPr bwMode="auto">
            <a:xfrm>
              <a:off x="3397570" y="3177313"/>
              <a:ext cx="891382" cy="307777"/>
            </a:xfrm>
            <a:prstGeom prst="rect">
              <a:avLst/>
            </a:prstGeom>
            <a:noFill/>
            <a:ln w="9525">
              <a:noFill/>
              <a:miter lim="800000"/>
              <a:headEnd/>
              <a:tailEnd/>
            </a:ln>
          </p:spPr>
          <p:txBody>
            <a:bodyPr wrap="square">
              <a:spAutoFit/>
            </a:bodyPr>
            <a:lstStyle/>
            <a:p>
              <a:r>
                <a:rPr lang="ru-RU" sz="1400">
                  <a:solidFill>
                    <a:schemeClr val="tx1"/>
                  </a:solidFill>
                  <a:latin typeface="Huawei Sans" panose="020C0503030203020204" pitchFamily="34" charset="0"/>
                </a:rPr>
                <a:t>GE0/0/2</a:t>
              </a:r>
            </a:p>
          </p:txBody>
        </p:sp>
        <p:sp>
          <p:nvSpPr>
            <p:cNvPr id="80" name="Text Box 9"/>
            <p:cNvSpPr txBox="1">
              <a:spLocks noChangeArrowheads="1"/>
            </p:cNvSpPr>
            <p:nvPr/>
          </p:nvSpPr>
          <p:spPr bwMode="auto">
            <a:xfrm>
              <a:off x="3397570" y="3952147"/>
              <a:ext cx="891382" cy="307777"/>
            </a:xfrm>
            <a:prstGeom prst="rect">
              <a:avLst/>
            </a:prstGeom>
            <a:noFill/>
            <a:ln w="9525">
              <a:noFill/>
              <a:miter lim="800000"/>
              <a:headEnd/>
              <a:tailEnd/>
            </a:ln>
          </p:spPr>
          <p:txBody>
            <a:bodyPr wrap="square">
              <a:spAutoFit/>
            </a:bodyPr>
            <a:lstStyle/>
            <a:p>
              <a:r>
                <a:rPr lang="ru-RU" sz="1400">
                  <a:solidFill>
                    <a:schemeClr val="tx1"/>
                  </a:solidFill>
                  <a:latin typeface="Huawei Sans" panose="020C0503030203020204" pitchFamily="34" charset="0"/>
                </a:rPr>
                <a:t>GE0/0/1</a:t>
              </a:r>
            </a:p>
          </p:txBody>
        </p:sp>
        <p:sp>
          <p:nvSpPr>
            <p:cNvPr id="81" name="Text Box 9"/>
            <p:cNvSpPr txBox="1">
              <a:spLocks noChangeArrowheads="1"/>
            </p:cNvSpPr>
            <p:nvPr/>
          </p:nvSpPr>
          <p:spPr bwMode="auto">
            <a:xfrm>
              <a:off x="4143908" y="2493501"/>
              <a:ext cx="847772" cy="307777"/>
            </a:xfrm>
            <a:prstGeom prst="rect">
              <a:avLst/>
            </a:prstGeom>
            <a:noFill/>
            <a:ln w="9525">
              <a:noFill/>
              <a:miter lim="800000"/>
              <a:headEnd/>
              <a:tailEnd/>
            </a:ln>
          </p:spPr>
          <p:txBody>
            <a:bodyPr wrap="square">
              <a:spAutoFit/>
            </a:bodyPr>
            <a:lstStyle/>
            <a:p>
              <a:r>
                <a:rPr lang="ru-RU" sz="1400">
                  <a:solidFill>
                    <a:schemeClr val="tx1"/>
                  </a:solidFill>
                  <a:latin typeface="Huawei Sans" panose="020C0503030203020204" pitchFamily="34" charset="0"/>
                </a:rPr>
                <a:t>GE0/0/1</a:t>
              </a:r>
            </a:p>
          </p:txBody>
        </p:sp>
        <p:sp>
          <p:nvSpPr>
            <p:cNvPr id="82" name="Text Box 9"/>
            <p:cNvSpPr txBox="1">
              <a:spLocks noChangeArrowheads="1"/>
            </p:cNvSpPr>
            <p:nvPr/>
          </p:nvSpPr>
          <p:spPr bwMode="auto">
            <a:xfrm>
              <a:off x="4537463" y="2762499"/>
              <a:ext cx="1459844" cy="523220"/>
            </a:xfrm>
            <a:prstGeom prst="rect">
              <a:avLst/>
            </a:prstGeom>
            <a:noFill/>
            <a:ln w="9525">
              <a:noFill/>
              <a:miter lim="800000"/>
              <a:headEnd/>
              <a:tailEnd/>
            </a:ln>
          </p:spPr>
          <p:txBody>
            <a:bodyPr wrap="square">
              <a:spAutoFit/>
            </a:bodyPr>
            <a:lstStyle/>
            <a:p>
              <a:pPr algn="ctr"/>
              <a:r>
                <a:rPr lang="ru-RU" sz="1400" b="1">
                  <a:latin typeface="Huawei Sans" panose="020C0503030203020204" pitchFamily="34" charset="0"/>
                </a:rPr>
                <a:t>VLANIF 100</a:t>
              </a:r>
            </a:p>
            <a:p>
              <a:pPr algn="ctr"/>
              <a:r>
                <a:rPr lang="ru-RU" sz="1400">
                  <a:solidFill>
                    <a:schemeClr val="tx1"/>
                  </a:solidFill>
                  <a:latin typeface="Huawei Sans" panose="020C0503030203020204" pitchFamily="34" charset="0"/>
                </a:rPr>
                <a:t>10.23.100.1</a:t>
              </a:r>
              <a:r>
                <a:rPr lang="ru-RU" sz="1400">
                  <a:latin typeface="Huawei Sans" panose="020C0503030203020204" pitchFamily="34" charset="0"/>
                </a:rPr>
                <a:t>/24</a:t>
              </a:r>
            </a:p>
          </p:txBody>
        </p:sp>
        <p:sp>
          <p:nvSpPr>
            <p:cNvPr id="83" name="Text Box 9"/>
            <p:cNvSpPr txBox="1">
              <a:spLocks noChangeArrowheads="1"/>
            </p:cNvSpPr>
            <p:nvPr/>
          </p:nvSpPr>
          <p:spPr bwMode="auto">
            <a:xfrm>
              <a:off x="4883168" y="1920764"/>
              <a:ext cx="768435" cy="307777"/>
            </a:xfrm>
            <a:prstGeom prst="rect">
              <a:avLst/>
            </a:prstGeom>
            <a:noFill/>
            <a:ln w="9525">
              <a:noFill/>
              <a:miter lim="800000"/>
              <a:headEnd/>
              <a:tailEnd/>
            </a:ln>
          </p:spPr>
          <p:txBody>
            <a:bodyPr wrap="square">
              <a:spAutoFit/>
            </a:bodyPr>
            <a:lstStyle/>
            <a:p>
              <a:pPr algn="ctr"/>
              <a:r>
                <a:rPr lang="ru-RU" sz="1400" b="1">
                  <a:solidFill>
                    <a:schemeClr val="tx1"/>
                  </a:solidFill>
                  <a:latin typeface="Huawei Sans" panose="020C0503030203020204" pitchFamily="34" charset="0"/>
                </a:rPr>
                <a:t>AC</a:t>
              </a:r>
            </a:p>
          </p:txBody>
        </p:sp>
        <p:pic>
          <p:nvPicPr>
            <p:cNvPr id="84" name="图片 83" descr="SAN网络-蓝.png"/>
            <p:cNvPicPr>
              <a:picLocks noChangeAspect="1"/>
            </p:cNvPicPr>
            <p:nvPr/>
          </p:nvPicPr>
          <p:blipFill>
            <a:blip r:embed="rId10" cstate="print"/>
            <a:stretch>
              <a:fillRect/>
            </a:stretch>
          </p:blipFill>
          <p:spPr>
            <a:xfrm>
              <a:off x="3690279" y="5573371"/>
              <a:ext cx="267540" cy="438311"/>
            </a:xfrm>
            <a:prstGeom prst="rect">
              <a:avLst/>
            </a:prstGeom>
          </p:spPr>
        </p:pic>
      </p:grpSp>
    </p:spTree>
    <p:extLst>
      <p:ext uri="{BB962C8B-B14F-4D97-AF65-F5344CB8AC3E}">
        <p14:creationId xmlns:p14="http://schemas.microsoft.com/office/powerpoint/2010/main" val="4235070784"/>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10"/>
          </p:nvPr>
        </p:nvSpPr>
        <p:spPr/>
        <p:txBody>
          <a:bodyPr/>
          <a:lstStyle/>
          <a:p>
            <a:r>
              <a:rPr lang="ru-RU" sz="1700" dirty="0"/>
              <a:t>После включения точки доступа выполните команду </a:t>
            </a:r>
            <a:r>
              <a:rPr lang="ru-RU" sz="1700" b="1" dirty="0" err="1"/>
              <a:t>display</a:t>
            </a:r>
            <a:r>
              <a:rPr lang="ru-RU" sz="1700" b="1" dirty="0"/>
              <a:t> </a:t>
            </a:r>
            <a:r>
              <a:rPr lang="ru-RU" sz="1700" b="1" dirty="0" err="1"/>
              <a:t>ap</a:t>
            </a:r>
            <a:r>
              <a:rPr lang="ru-RU" sz="1700" b="1" dirty="0"/>
              <a:t> </a:t>
            </a:r>
            <a:r>
              <a:rPr lang="ru-RU" sz="1700" b="1" dirty="0" err="1"/>
              <a:t>all</a:t>
            </a:r>
            <a:r>
              <a:rPr lang="ru-RU" sz="1700" dirty="0"/>
              <a:t>, чтобы проверить рабочий статус точки доступа. Если в поле </a:t>
            </a:r>
            <a:r>
              <a:rPr lang="ru-RU" sz="1700" b="1" dirty="0" err="1"/>
              <a:t>State</a:t>
            </a:r>
            <a:r>
              <a:rPr lang="ru-RU" sz="1700" dirty="0"/>
              <a:t> отображается </a:t>
            </a:r>
            <a:r>
              <a:rPr lang="ru-RU" sz="1700" b="1" dirty="0" err="1"/>
              <a:t>nor</a:t>
            </a:r>
            <a:r>
              <a:rPr lang="ru-RU" sz="1700" dirty="0"/>
              <a:t>, значит точка доступа вышла в сеть</a:t>
            </a:r>
            <a:r>
              <a:rPr lang="en-US" sz="1700" dirty="0"/>
              <a:t> (</a:t>
            </a:r>
            <a:r>
              <a:rPr lang="ru-RU" sz="1700" dirty="0"/>
              <a:t>стала </a:t>
            </a:r>
            <a:r>
              <a:rPr lang="en-US" sz="1700" dirty="0"/>
              <a:t>on-line)</a:t>
            </a:r>
            <a:r>
              <a:rPr lang="ru-RU" sz="1700" dirty="0"/>
              <a:t>.</a:t>
            </a:r>
          </a:p>
        </p:txBody>
      </p:sp>
      <p:sp>
        <p:nvSpPr>
          <p:cNvPr id="2" name="标题 1"/>
          <p:cNvSpPr>
            <a:spLocks noGrp="1"/>
          </p:cNvSpPr>
          <p:nvPr>
            <p:ph type="title"/>
          </p:nvPr>
        </p:nvSpPr>
        <p:spPr>
          <a:xfrm>
            <a:off x="1594177" y="496630"/>
            <a:ext cx="9831600" cy="640800"/>
          </a:xfrm>
        </p:spPr>
        <p:txBody>
          <a:bodyPr/>
          <a:lstStyle/>
          <a:p>
            <a:r>
              <a:rPr lang="ru-RU" dirty="0"/>
              <a:t>Проверка конфигурации подключения точки доступа</a:t>
            </a:r>
          </a:p>
        </p:txBody>
      </p:sp>
      <p:sp>
        <p:nvSpPr>
          <p:cNvPr id="38" name="Rectangle 3"/>
          <p:cNvSpPr/>
          <p:nvPr/>
        </p:nvSpPr>
        <p:spPr>
          <a:xfrm>
            <a:off x="1536082" y="2268111"/>
            <a:ext cx="9947790" cy="3460885"/>
          </a:xfrm>
          <a:prstGeom prst="rect">
            <a:avLst/>
          </a:prstGeom>
          <a:solidFill>
            <a:srgbClr val="F4FBFE"/>
          </a:solidFill>
          <a:ln>
            <a:solidFill>
              <a:srgbClr val="99DFF9"/>
            </a:solidFill>
          </a:ln>
        </p:spPr>
        <p:txBody>
          <a:bodyPr wrap="square" anchor="ctr" anchorCtr="0">
            <a:noAutofit/>
          </a:bodyPr>
          <a:lstStyle/>
          <a:p>
            <a:pPr fontAlgn="ctr">
              <a:lnSpc>
                <a:spcPts val="2400"/>
              </a:lnSpc>
            </a:pPr>
            <a:r>
              <a:rPr lang="ru-RU" sz="1400" dirty="0">
                <a:latin typeface="Huawei Sans" panose="020C0503030203020204" pitchFamily="34" charset="0"/>
              </a:rPr>
              <a:t>[AC-</a:t>
            </a:r>
            <a:r>
              <a:rPr lang="ru-RU" sz="1400" dirty="0" err="1">
                <a:latin typeface="Huawei Sans" panose="020C0503030203020204" pitchFamily="34" charset="0"/>
              </a:rPr>
              <a:t>wlan</a:t>
            </a:r>
            <a:r>
              <a:rPr lang="ru-RU" sz="1400" dirty="0">
                <a:latin typeface="Huawei Sans" panose="020C0503030203020204" pitchFamily="34" charset="0"/>
              </a:rPr>
              <a:t>-</a:t>
            </a:r>
            <a:r>
              <a:rPr lang="ru-RU" sz="1400" dirty="0" err="1">
                <a:latin typeface="Huawei Sans" panose="020C0503030203020204" pitchFamily="34" charset="0"/>
              </a:rPr>
              <a:t>view</a:t>
            </a:r>
            <a:r>
              <a:rPr lang="ru-RU" sz="1400" dirty="0">
                <a:latin typeface="Huawei Sans" panose="020C0503030203020204" pitchFamily="34" charset="0"/>
              </a:rPr>
              <a:t>] </a:t>
            </a:r>
            <a:r>
              <a:rPr lang="ru-RU" sz="1400" dirty="0" err="1">
                <a:latin typeface="Huawei Sans" panose="020C0503030203020204" pitchFamily="34" charset="0"/>
              </a:rPr>
              <a:t>display</a:t>
            </a:r>
            <a:r>
              <a:rPr lang="ru-RU" sz="1400" dirty="0">
                <a:latin typeface="Huawei Sans" panose="020C0503030203020204" pitchFamily="34" charset="0"/>
              </a:rPr>
              <a:t> </a:t>
            </a:r>
            <a:r>
              <a:rPr lang="ru-RU" sz="1400" dirty="0" err="1">
                <a:latin typeface="Huawei Sans" panose="020C0503030203020204" pitchFamily="34" charset="0"/>
              </a:rPr>
              <a:t>ap</a:t>
            </a:r>
            <a:r>
              <a:rPr lang="ru-RU" sz="1400" dirty="0">
                <a:latin typeface="Huawei Sans" panose="020C0503030203020204" pitchFamily="34" charset="0"/>
              </a:rPr>
              <a:t> </a:t>
            </a:r>
            <a:r>
              <a:rPr lang="ru-RU" sz="1400" dirty="0" err="1">
                <a:latin typeface="Huawei Sans" panose="020C0503030203020204" pitchFamily="34" charset="0"/>
              </a:rPr>
              <a:t>all</a:t>
            </a:r>
            <a:endParaRPr lang="ru-RU" sz="1400" dirty="0">
              <a:latin typeface="Huawei Sans" panose="020C0503030203020204" pitchFamily="34" charset="0"/>
            </a:endParaRPr>
          </a:p>
          <a:p>
            <a:pPr fontAlgn="ctr">
              <a:lnSpc>
                <a:spcPts val="2400"/>
              </a:lnSpc>
            </a:pPr>
            <a:r>
              <a:rPr lang="ru-RU" sz="1400" dirty="0" err="1">
                <a:latin typeface="Huawei Sans" panose="020C0503030203020204" pitchFamily="34" charset="0"/>
              </a:rPr>
              <a:t>Total</a:t>
            </a:r>
            <a:r>
              <a:rPr lang="ru-RU" sz="1400" dirty="0">
                <a:latin typeface="Huawei Sans" panose="020C0503030203020204" pitchFamily="34" charset="0"/>
              </a:rPr>
              <a:t> AP </a:t>
            </a:r>
            <a:r>
              <a:rPr lang="ru-RU" sz="1400" dirty="0" err="1">
                <a:latin typeface="Huawei Sans" panose="020C0503030203020204" pitchFamily="34" charset="0"/>
              </a:rPr>
              <a:t>information</a:t>
            </a:r>
            <a:r>
              <a:rPr lang="ru-RU" sz="1400" dirty="0">
                <a:latin typeface="Huawei Sans" panose="020C0503030203020204" pitchFamily="34" charset="0"/>
              </a:rPr>
              <a:t>:</a:t>
            </a:r>
          </a:p>
          <a:p>
            <a:pPr fontAlgn="ctr">
              <a:lnSpc>
                <a:spcPts val="2400"/>
              </a:lnSpc>
            </a:pPr>
            <a:r>
              <a:rPr lang="ru-RU" sz="1400" dirty="0" err="1">
                <a:latin typeface="Huawei Sans" panose="020C0503030203020204" pitchFamily="34" charset="0"/>
              </a:rPr>
              <a:t>nor</a:t>
            </a:r>
            <a:r>
              <a:rPr lang="ru-RU" sz="1400" dirty="0">
                <a:latin typeface="Huawei Sans" panose="020C0503030203020204" pitchFamily="34" charset="0"/>
              </a:rPr>
              <a:t>  : </a:t>
            </a:r>
            <a:r>
              <a:rPr lang="ru-RU" sz="1400" dirty="0" err="1">
                <a:latin typeface="Huawei Sans" panose="020C0503030203020204" pitchFamily="34" charset="0"/>
              </a:rPr>
              <a:t>normal</a:t>
            </a:r>
            <a:r>
              <a:rPr lang="ru-RU" sz="1400" dirty="0">
                <a:latin typeface="Huawei Sans" panose="020C0503030203020204" pitchFamily="34" charset="0"/>
              </a:rPr>
              <a:t>          [1]</a:t>
            </a:r>
          </a:p>
          <a:p>
            <a:pPr fontAlgn="ctr">
              <a:lnSpc>
                <a:spcPts val="2400"/>
              </a:lnSpc>
            </a:pPr>
            <a:r>
              <a:rPr lang="ru-RU" sz="1400" dirty="0" err="1">
                <a:latin typeface="Huawei Sans" panose="020C0503030203020204" pitchFamily="34" charset="0"/>
              </a:rPr>
              <a:t>Extra</a:t>
            </a:r>
            <a:r>
              <a:rPr lang="ru-RU" sz="1400" dirty="0">
                <a:latin typeface="Huawei Sans" panose="020C0503030203020204" pitchFamily="34" charset="0"/>
              </a:rPr>
              <a:t> </a:t>
            </a:r>
            <a:r>
              <a:rPr lang="ru-RU" sz="1400" dirty="0" err="1">
                <a:latin typeface="Huawei Sans" panose="020C0503030203020204" pitchFamily="34" charset="0"/>
              </a:rPr>
              <a:t>information</a:t>
            </a:r>
            <a:r>
              <a:rPr lang="ru-RU" sz="1400" dirty="0">
                <a:latin typeface="Huawei Sans" panose="020C0503030203020204" pitchFamily="34" charset="0"/>
              </a:rPr>
              <a:t>:</a:t>
            </a:r>
          </a:p>
          <a:p>
            <a:pPr fontAlgn="ctr">
              <a:lnSpc>
                <a:spcPts val="2400"/>
              </a:lnSpc>
            </a:pPr>
            <a:r>
              <a:rPr lang="ru-RU" sz="1400" dirty="0">
                <a:latin typeface="Huawei Sans" panose="020C0503030203020204" pitchFamily="34" charset="0"/>
              </a:rPr>
              <a:t>P  : </a:t>
            </a:r>
            <a:r>
              <a:rPr lang="ru-RU" sz="1400" dirty="0" err="1">
                <a:latin typeface="Huawei Sans" panose="020C0503030203020204" pitchFamily="34" charset="0"/>
              </a:rPr>
              <a:t>insufficient</a:t>
            </a:r>
            <a:r>
              <a:rPr lang="ru-RU" sz="1400" dirty="0">
                <a:latin typeface="Huawei Sans" panose="020C0503030203020204" pitchFamily="34" charset="0"/>
              </a:rPr>
              <a:t> </a:t>
            </a:r>
            <a:r>
              <a:rPr lang="ru-RU" sz="1400" dirty="0" err="1">
                <a:latin typeface="Huawei Sans" panose="020C0503030203020204" pitchFamily="34" charset="0"/>
              </a:rPr>
              <a:t>power</a:t>
            </a:r>
            <a:r>
              <a:rPr lang="ru-RU" sz="1400" dirty="0">
                <a:latin typeface="Huawei Sans" panose="020C0503030203020204" pitchFamily="34" charset="0"/>
              </a:rPr>
              <a:t> </a:t>
            </a:r>
            <a:r>
              <a:rPr lang="ru-RU" sz="1400" dirty="0" err="1">
                <a:latin typeface="Huawei Sans" panose="020C0503030203020204" pitchFamily="34" charset="0"/>
              </a:rPr>
              <a:t>supply</a:t>
            </a:r>
            <a:endParaRPr lang="ru-RU" sz="1400" dirty="0">
              <a:latin typeface="Huawei Sans" panose="020C0503030203020204" pitchFamily="34" charset="0"/>
            </a:endParaRPr>
          </a:p>
          <a:p>
            <a:pPr fontAlgn="ctr">
              <a:lnSpc>
                <a:spcPts val="2400"/>
              </a:lnSpc>
            </a:pPr>
            <a:r>
              <a:rPr lang="ru-RU" sz="1400" dirty="0">
                <a:latin typeface="Huawei Sans" panose="020C0503030203020204" pitchFamily="34" charset="0"/>
              </a:rPr>
              <a:t>-------------------------------------------------------------------------------------------------------------------------</a:t>
            </a:r>
          </a:p>
          <a:p>
            <a:pPr fontAlgn="ctr">
              <a:lnSpc>
                <a:spcPts val="2400"/>
              </a:lnSpc>
            </a:pPr>
            <a:r>
              <a:rPr lang="ru-RU" sz="1400" dirty="0">
                <a:latin typeface="Huawei Sans" panose="020C0503030203020204" pitchFamily="34" charset="0"/>
              </a:rPr>
              <a:t>ID   MAC            	</a:t>
            </a:r>
            <a:r>
              <a:rPr lang="ru-RU" sz="1400" dirty="0" err="1">
                <a:latin typeface="Huawei Sans" panose="020C0503030203020204" pitchFamily="34" charset="0"/>
              </a:rPr>
              <a:t>Name</a:t>
            </a:r>
            <a:r>
              <a:rPr lang="ru-RU" sz="1400" dirty="0">
                <a:latin typeface="Huawei Sans" panose="020C0503030203020204" pitchFamily="34" charset="0"/>
              </a:rPr>
              <a:t>   	</a:t>
            </a:r>
            <a:r>
              <a:rPr lang="ru-RU" sz="1400" dirty="0" err="1">
                <a:latin typeface="Huawei Sans" panose="020C0503030203020204" pitchFamily="34" charset="0"/>
              </a:rPr>
              <a:t>Group</a:t>
            </a:r>
            <a:r>
              <a:rPr lang="ru-RU" sz="1400" dirty="0">
                <a:latin typeface="Huawei Sans" panose="020C0503030203020204" pitchFamily="34" charset="0"/>
              </a:rPr>
              <a:t>     	IP            	     </a:t>
            </a:r>
            <a:r>
              <a:rPr lang="ru-RU" sz="1400" dirty="0" err="1">
                <a:latin typeface="Huawei Sans" panose="020C0503030203020204" pitchFamily="34" charset="0"/>
              </a:rPr>
              <a:t>Type</a:t>
            </a:r>
            <a:r>
              <a:rPr lang="ru-RU" sz="1400" dirty="0">
                <a:latin typeface="Huawei Sans" panose="020C0503030203020204" pitchFamily="34" charset="0"/>
              </a:rPr>
              <a:t>            </a:t>
            </a:r>
            <a:r>
              <a:rPr lang="ru-RU" sz="1400" dirty="0" err="1">
                <a:latin typeface="Huawei Sans" panose="020C0503030203020204" pitchFamily="34" charset="0"/>
              </a:rPr>
              <a:t>State</a:t>
            </a:r>
            <a:r>
              <a:rPr lang="ru-RU" sz="1400" dirty="0">
                <a:latin typeface="Huawei Sans" panose="020C0503030203020204" pitchFamily="34" charset="0"/>
              </a:rPr>
              <a:t> STA </a:t>
            </a:r>
            <a:r>
              <a:rPr lang="ru-RU" sz="1400" dirty="0" err="1">
                <a:latin typeface="Huawei Sans" panose="020C0503030203020204" pitchFamily="34" charset="0"/>
              </a:rPr>
              <a:t>Uptime</a:t>
            </a:r>
            <a:r>
              <a:rPr lang="ru-RU" sz="1400" dirty="0">
                <a:latin typeface="Huawei Sans" panose="020C0503030203020204" pitchFamily="34" charset="0"/>
              </a:rPr>
              <a:t>      </a:t>
            </a:r>
            <a:r>
              <a:rPr lang="ru-RU" sz="1400" dirty="0" err="1">
                <a:latin typeface="Huawei Sans" panose="020C0503030203020204" pitchFamily="34" charset="0"/>
              </a:rPr>
              <a:t>ExtraInfo</a:t>
            </a:r>
            <a:endParaRPr lang="ru-RU" sz="1400" dirty="0">
              <a:latin typeface="Huawei Sans" panose="020C0503030203020204" pitchFamily="34" charset="0"/>
            </a:endParaRPr>
          </a:p>
          <a:p>
            <a:pPr fontAlgn="ctr">
              <a:lnSpc>
                <a:spcPts val="2400"/>
              </a:lnSpc>
            </a:pPr>
            <a:r>
              <a:rPr lang="ru-RU" sz="1400" dirty="0">
                <a:latin typeface="Huawei Sans" panose="020C0503030203020204" pitchFamily="34" charset="0"/>
              </a:rPr>
              <a:t>-------------------------------------------------------------------------------------------------------------------------</a:t>
            </a:r>
          </a:p>
          <a:p>
            <a:pPr fontAlgn="ctr">
              <a:lnSpc>
                <a:spcPts val="2400"/>
              </a:lnSpc>
            </a:pPr>
            <a:r>
              <a:rPr lang="ru-RU" sz="1400" dirty="0">
                <a:latin typeface="Huawei Sans" panose="020C0503030203020204" pitchFamily="34" charset="0"/>
              </a:rPr>
              <a:t>0    60de-4476-e360 	area_1 	ap-group1 	10.23.100.254 AP5030DN  </a:t>
            </a:r>
            <a:r>
              <a:rPr lang="ru-RU" sz="1400" dirty="0">
                <a:solidFill>
                  <a:srgbClr val="EC7061"/>
                </a:solidFill>
                <a:latin typeface="Huawei Sans" panose="020C0503030203020204" pitchFamily="34" charset="0"/>
              </a:rPr>
              <a:t> </a:t>
            </a:r>
            <a:r>
              <a:rPr lang="ru-RU" sz="1400" dirty="0" err="1">
                <a:solidFill>
                  <a:srgbClr val="EC7061"/>
                </a:solidFill>
                <a:latin typeface="Huawei Sans" panose="020C0503030203020204" pitchFamily="34" charset="0"/>
              </a:rPr>
              <a:t>nor</a:t>
            </a:r>
            <a:r>
              <a:rPr lang="ru-RU" sz="1400" dirty="0">
                <a:solidFill>
                  <a:srgbClr val="EC7061"/>
                </a:solidFill>
                <a:latin typeface="Huawei Sans" panose="020C0503030203020204" pitchFamily="34" charset="0"/>
              </a:rPr>
              <a:t>      </a:t>
            </a:r>
            <a:r>
              <a:rPr lang="ru-RU" sz="1400" dirty="0">
                <a:latin typeface="Huawei Sans" panose="020C0503030203020204" pitchFamily="34" charset="0"/>
              </a:rPr>
              <a:t>0    10S           -</a:t>
            </a:r>
          </a:p>
          <a:p>
            <a:pPr fontAlgn="ctr">
              <a:lnSpc>
                <a:spcPts val="2400"/>
              </a:lnSpc>
            </a:pPr>
            <a:r>
              <a:rPr lang="ru-RU" sz="1400" dirty="0">
                <a:latin typeface="Huawei Sans" panose="020C0503030203020204" pitchFamily="34" charset="0"/>
              </a:rPr>
              <a:t>-------------------------------------------------------------------------------------------------------------------------</a:t>
            </a:r>
          </a:p>
          <a:p>
            <a:pPr fontAlgn="ctr">
              <a:lnSpc>
                <a:spcPts val="2400"/>
              </a:lnSpc>
            </a:pPr>
            <a:r>
              <a:rPr lang="ru-RU" sz="1400" dirty="0" err="1">
                <a:latin typeface="Huawei Sans" panose="020C0503030203020204" pitchFamily="34" charset="0"/>
              </a:rPr>
              <a:t>Total</a:t>
            </a:r>
            <a:r>
              <a:rPr lang="ru-RU" sz="1400" dirty="0">
                <a:latin typeface="Huawei Sans" panose="020C0503030203020204" pitchFamily="34" charset="0"/>
              </a:rPr>
              <a:t>: 1</a:t>
            </a:r>
          </a:p>
        </p:txBody>
      </p:sp>
      <p:sp>
        <p:nvSpPr>
          <p:cNvPr id="5" name="五边形 4"/>
          <p:cNvSpPr/>
          <p:nvPr/>
        </p:nvSpPr>
        <p:spPr bwMode="auto">
          <a:xfrm>
            <a:off x="9152668" y="122424"/>
            <a:ext cx="900100" cy="284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Сетевое подключение</a:t>
            </a:r>
          </a:p>
        </p:txBody>
      </p:sp>
      <p:sp>
        <p:nvSpPr>
          <p:cNvPr id="6" name="燕尾形 5"/>
          <p:cNvSpPr/>
          <p:nvPr/>
        </p:nvSpPr>
        <p:spPr bwMode="auto">
          <a:xfrm>
            <a:off x="9968838" y="122424"/>
            <a:ext cx="1080000" cy="284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b="1">
                <a:solidFill>
                  <a:srgbClr val="FFFFFF"/>
                </a:solidFill>
                <a:latin typeface="Huawei Sans" panose="020C0503030203020204" pitchFamily="34" charset="0"/>
              </a:rPr>
              <a:t>Подключение AP</a:t>
            </a:r>
          </a:p>
        </p:txBody>
      </p:sp>
      <p:sp>
        <p:nvSpPr>
          <p:cNvPr id="8" name="燕尾形 7"/>
          <p:cNvSpPr/>
          <p:nvPr/>
        </p:nvSpPr>
        <p:spPr bwMode="auto">
          <a:xfrm>
            <a:off x="10964908"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Сервисы WLAN</a:t>
            </a:r>
          </a:p>
        </p:txBody>
      </p:sp>
    </p:spTree>
    <p:extLst>
      <p:ext uri="{BB962C8B-B14F-4D97-AF65-F5344CB8AC3E}">
        <p14:creationId xmlns:p14="http://schemas.microsoft.com/office/powerpoint/2010/main" val="18676782"/>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2806" y="516948"/>
            <a:ext cx="10144313" cy="640800"/>
          </a:xfrm>
        </p:spPr>
        <p:txBody>
          <a:bodyPr/>
          <a:lstStyle/>
          <a:p>
            <a:r>
              <a:rPr lang="ru-RU" dirty="0"/>
              <a:t>Конфигурирование параметров сервисов WLAN (1)</a:t>
            </a:r>
          </a:p>
        </p:txBody>
      </p:sp>
      <p:sp>
        <p:nvSpPr>
          <p:cNvPr id="37" name="文本框 36"/>
          <p:cNvSpPr txBox="1"/>
          <p:nvPr/>
        </p:nvSpPr>
        <p:spPr bwMode="auto">
          <a:xfrm>
            <a:off x="5869088" y="1463453"/>
            <a:ext cx="5870025" cy="70421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66700" indent="-266700">
              <a:lnSpc>
                <a:spcPct val="125000"/>
              </a:lnSpc>
              <a:buFont typeface="+mj-lt"/>
              <a:buAutoNum type="arabicPeriod"/>
            </a:pPr>
            <a:r>
              <a:rPr lang="ru-RU" sz="1600">
                <a:solidFill>
                  <a:srgbClr val="000000"/>
                </a:solidFill>
                <a:latin typeface="Huawei Sans" panose="020C0503030203020204" pitchFamily="34" charset="0"/>
              </a:rPr>
              <a:t>Создайте профиль безопасности </a:t>
            </a:r>
            <a:r>
              <a:rPr lang="ru-RU" sz="1600" b="1">
                <a:solidFill>
                  <a:srgbClr val="000000"/>
                </a:solidFill>
                <a:latin typeface="Huawei Sans" panose="020C0503030203020204" pitchFamily="34" charset="0"/>
              </a:rPr>
              <a:t>wlan-net</a:t>
            </a:r>
            <a:r>
              <a:rPr lang="ru-RU" sz="1600">
                <a:solidFill>
                  <a:srgbClr val="000000"/>
                </a:solidFill>
                <a:latin typeface="Huawei Sans" panose="020C0503030203020204" pitchFamily="34" charset="0"/>
              </a:rPr>
              <a:t> и настройте политику безопасности.</a:t>
            </a:r>
          </a:p>
        </p:txBody>
      </p:sp>
      <p:sp>
        <p:nvSpPr>
          <p:cNvPr id="38" name="Rectangle 3"/>
          <p:cNvSpPr/>
          <p:nvPr/>
        </p:nvSpPr>
        <p:spPr>
          <a:xfrm>
            <a:off x="5869088" y="2119564"/>
            <a:ext cx="5870025" cy="1323439"/>
          </a:xfrm>
          <a:prstGeom prst="rect">
            <a:avLst/>
          </a:prstGeom>
          <a:solidFill>
            <a:srgbClr val="F4FBFE"/>
          </a:solidFill>
          <a:ln>
            <a:solidFill>
              <a:srgbClr val="99DFF9"/>
            </a:solidFill>
          </a:ln>
        </p:spPr>
        <p:txBody>
          <a:bodyPr wrap="square" anchor="ctr" anchorCtr="0">
            <a:spAutoFit/>
          </a:bodyPr>
          <a:lstStyle/>
          <a:p>
            <a:pPr fontAlgn="ctr">
              <a:lnSpc>
                <a:spcPts val="2400"/>
              </a:lnSpc>
            </a:pPr>
            <a:r>
              <a:rPr lang="ru-RU" sz="1400">
                <a:latin typeface="Huawei Sans" panose="020C0503030203020204" pitchFamily="34" charset="0"/>
              </a:rPr>
              <a:t>[AC-wlan-view] </a:t>
            </a:r>
            <a:r>
              <a:rPr lang="ru-RU" sz="1400" b="1">
                <a:latin typeface="Huawei Sans" panose="020C0503030203020204" pitchFamily="34" charset="0"/>
              </a:rPr>
              <a:t>security-profile name </a:t>
            </a:r>
            <a:r>
              <a:rPr lang="ru-RU" sz="1400">
                <a:latin typeface="Huawei Sans" panose="020C0503030203020204" pitchFamily="34" charset="0"/>
              </a:rPr>
              <a:t>wlan-net</a:t>
            </a:r>
          </a:p>
          <a:p>
            <a:pPr fontAlgn="ctr">
              <a:lnSpc>
                <a:spcPts val="2400"/>
              </a:lnSpc>
            </a:pPr>
            <a:r>
              <a:rPr lang="ru-RU" sz="1400">
                <a:latin typeface="Huawei Sans" panose="020C0503030203020204" pitchFamily="34" charset="0"/>
              </a:rPr>
              <a:t>[AC-wlan-sec-prof-wlan-net] </a:t>
            </a:r>
            <a:r>
              <a:rPr lang="ru-RU" sz="1400" b="1">
                <a:latin typeface="Huawei Sans" panose="020C0503030203020204" pitchFamily="34" charset="0"/>
              </a:rPr>
              <a:t>security wpa-wpa2 psk pass-phrase a1234567 aes</a:t>
            </a:r>
          </a:p>
          <a:p>
            <a:pPr fontAlgn="ctr">
              <a:lnSpc>
                <a:spcPts val="2400"/>
              </a:lnSpc>
            </a:pPr>
            <a:r>
              <a:rPr lang="ru-RU" sz="1400">
                <a:latin typeface="Huawei Sans" panose="020C0503030203020204" pitchFamily="34" charset="0"/>
              </a:rPr>
              <a:t>[AC-wlan-sec-prof-wlan-net] quit</a:t>
            </a:r>
          </a:p>
        </p:txBody>
      </p:sp>
      <p:sp>
        <p:nvSpPr>
          <p:cNvPr id="44" name="文本框 43"/>
          <p:cNvSpPr txBox="1"/>
          <p:nvPr/>
        </p:nvSpPr>
        <p:spPr bwMode="auto">
          <a:xfrm>
            <a:off x="5869089" y="3773550"/>
            <a:ext cx="5870024" cy="70421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66700" indent="-266700">
              <a:lnSpc>
                <a:spcPct val="125000"/>
              </a:lnSpc>
              <a:buFont typeface="+mj-lt"/>
              <a:buAutoNum type="arabicPeriod" startAt="2"/>
            </a:pPr>
            <a:r>
              <a:rPr lang="ru-RU" sz="1600">
                <a:solidFill>
                  <a:srgbClr val="000000"/>
                </a:solidFill>
                <a:latin typeface="Huawei Sans" panose="020C0503030203020204" pitchFamily="34" charset="0"/>
              </a:rPr>
              <a:t>Создайте профиль SSID </a:t>
            </a:r>
            <a:r>
              <a:rPr lang="ru-RU" sz="1600" b="1">
                <a:solidFill>
                  <a:srgbClr val="000000"/>
                </a:solidFill>
                <a:latin typeface="Huawei Sans" panose="020C0503030203020204" pitchFamily="34" charset="0"/>
              </a:rPr>
              <a:t>wlan-net</a:t>
            </a:r>
            <a:r>
              <a:rPr lang="ru-RU" sz="1600">
                <a:solidFill>
                  <a:srgbClr val="000000"/>
                </a:solidFill>
                <a:latin typeface="Huawei Sans" panose="020C0503030203020204" pitchFamily="34" charset="0"/>
              </a:rPr>
              <a:t> и задайте SSID имя </a:t>
            </a:r>
            <a:r>
              <a:rPr lang="ru-RU" sz="1600" b="1">
                <a:solidFill>
                  <a:srgbClr val="000000"/>
                </a:solidFill>
                <a:latin typeface="Huawei Sans" panose="020C0503030203020204" pitchFamily="34" charset="0"/>
              </a:rPr>
              <a:t>wlan-net</a:t>
            </a:r>
            <a:r>
              <a:rPr lang="ru-RU" sz="1600">
                <a:solidFill>
                  <a:srgbClr val="000000"/>
                </a:solidFill>
                <a:latin typeface="Huawei Sans" panose="020C0503030203020204" pitchFamily="34" charset="0"/>
              </a:rPr>
              <a:t>.</a:t>
            </a:r>
          </a:p>
        </p:txBody>
      </p:sp>
      <p:sp>
        <p:nvSpPr>
          <p:cNvPr id="58" name="Rectangle 3"/>
          <p:cNvSpPr/>
          <p:nvPr/>
        </p:nvSpPr>
        <p:spPr>
          <a:xfrm>
            <a:off x="5869089" y="4470994"/>
            <a:ext cx="5868030" cy="1015663"/>
          </a:xfrm>
          <a:prstGeom prst="rect">
            <a:avLst/>
          </a:prstGeom>
          <a:solidFill>
            <a:srgbClr val="F4FBFE"/>
          </a:solidFill>
          <a:ln>
            <a:solidFill>
              <a:srgbClr val="99DFF9"/>
            </a:solidFill>
          </a:ln>
        </p:spPr>
        <p:txBody>
          <a:bodyPr wrap="square" anchor="t" anchorCtr="0">
            <a:spAutoFit/>
          </a:bodyPr>
          <a:lstStyle/>
          <a:p>
            <a:pPr fontAlgn="ctr">
              <a:lnSpc>
                <a:spcPts val="2400"/>
              </a:lnSpc>
            </a:pPr>
            <a:r>
              <a:rPr lang="ru-RU" sz="1400">
                <a:latin typeface="Huawei Sans" panose="020C0503030203020204" pitchFamily="34" charset="0"/>
              </a:rPr>
              <a:t>[AC-wlan-view] </a:t>
            </a:r>
            <a:r>
              <a:rPr lang="ru-RU" sz="1400" b="1">
                <a:latin typeface="Huawei Sans" panose="020C0503030203020204" pitchFamily="34" charset="0"/>
              </a:rPr>
              <a:t>ssid-profile name </a:t>
            </a:r>
            <a:r>
              <a:rPr lang="ru-RU" sz="1400">
                <a:latin typeface="Huawei Sans" panose="020C0503030203020204" pitchFamily="34" charset="0"/>
              </a:rPr>
              <a:t>wlan-net</a:t>
            </a:r>
          </a:p>
          <a:p>
            <a:pPr fontAlgn="ctr">
              <a:lnSpc>
                <a:spcPts val="2400"/>
              </a:lnSpc>
            </a:pPr>
            <a:r>
              <a:rPr lang="ru-RU" sz="1400">
                <a:latin typeface="Huawei Sans" panose="020C0503030203020204" pitchFamily="34" charset="0"/>
              </a:rPr>
              <a:t>[AC-wlan-ssid-prof-wlan-net] </a:t>
            </a:r>
            <a:r>
              <a:rPr lang="ru-RU" sz="1400" b="1">
                <a:latin typeface="Huawei Sans" panose="020C0503030203020204" pitchFamily="34" charset="0"/>
              </a:rPr>
              <a:t>ssid </a:t>
            </a:r>
            <a:r>
              <a:rPr lang="ru-RU" sz="1400">
                <a:latin typeface="Huawei Sans" panose="020C0503030203020204" pitchFamily="34" charset="0"/>
              </a:rPr>
              <a:t>wlan-net</a:t>
            </a:r>
          </a:p>
          <a:p>
            <a:pPr fontAlgn="ctr">
              <a:lnSpc>
                <a:spcPts val="2400"/>
              </a:lnSpc>
            </a:pPr>
            <a:r>
              <a:rPr lang="ru-RU" sz="1400">
                <a:latin typeface="Huawei Sans" panose="020C0503030203020204" pitchFamily="34" charset="0"/>
              </a:rPr>
              <a:t>[AC-wlan-ssid-prof-wlan-net] quit</a:t>
            </a:r>
          </a:p>
        </p:txBody>
      </p:sp>
      <p:sp>
        <p:nvSpPr>
          <p:cNvPr id="39" name="五边形 38"/>
          <p:cNvSpPr/>
          <p:nvPr/>
        </p:nvSpPr>
        <p:spPr bwMode="auto">
          <a:xfrm>
            <a:off x="9152668" y="122424"/>
            <a:ext cx="900100" cy="284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Сетевое подключение</a:t>
            </a:r>
          </a:p>
        </p:txBody>
      </p:sp>
      <p:sp>
        <p:nvSpPr>
          <p:cNvPr id="40" name="燕尾形 39"/>
          <p:cNvSpPr/>
          <p:nvPr/>
        </p:nvSpPr>
        <p:spPr bwMode="auto">
          <a:xfrm>
            <a:off x="9968838"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Подключение AP</a:t>
            </a:r>
          </a:p>
        </p:txBody>
      </p:sp>
      <p:sp>
        <p:nvSpPr>
          <p:cNvPr id="41" name="燕尾形 40"/>
          <p:cNvSpPr/>
          <p:nvPr/>
        </p:nvSpPr>
        <p:spPr bwMode="auto">
          <a:xfrm>
            <a:off x="10964908" y="122424"/>
            <a:ext cx="1080000" cy="284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b="1">
                <a:solidFill>
                  <a:srgbClr val="FFFFFF"/>
                </a:solidFill>
                <a:latin typeface="Huawei Sans" panose="020C0503030203020204" pitchFamily="34" charset="0"/>
              </a:rPr>
              <a:t>Сервисы WLAN</a:t>
            </a:r>
          </a:p>
        </p:txBody>
      </p:sp>
      <p:grpSp>
        <p:nvGrpSpPr>
          <p:cNvPr id="42" name="组合 41"/>
          <p:cNvGrpSpPr/>
          <p:nvPr/>
        </p:nvGrpSpPr>
        <p:grpSpPr>
          <a:xfrm>
            <a:off x="907091" y="1364451"/>
            <a:ext cx="4363229" cy="4877017"/>
            <a:chOff x="1634078" y="1148210"/>
            <a:chExt cx="4363229" cy="4877017"/>
          </a:xfrm>
        </p:grpSpPr>
        <p:pic>
          <p:nvPicPr>
            <p:cNvPr id="45" name="图片 44" descr="笔记本电脑.png"/>
            <p:cNvPicPr>
              <a:picLocks noChangeAspect="1"/>
            </p:cNvPicPr>
            <p:nvPr/>
          </p:nvPicPr>
          <p:blipFill>
            <a:blip r:embed="rId3" cstate="print"/>
            <a:stretch>
              <a:fillRect/>
            </a:stretch>
          </p:blipFill>
          <p:spPr>
            <a:xfrm>
              <a:off x="2759588" y="5686827"/>
              <a:ext cx="539779" cy="338400"/>
            </a:xfrm>
            <a:prstGeom prst="rect">
              <a:avLst/>
            </a:prstGeom>
          </p:spPr>
        </p:pic>
        <p:pic>
          <p:nvPicPr>
            <p:cNvPr id="46" name="图片 45" descr="wifi信号蓝.png"/>
            <p:cNvPicPr>
              <a:picLocks noChangeAspect="1"/>
            </p:cNvPicPr>
            <p:nvPr/>
          </p:nvPicPr>
          <p:blipFill>
            <a:blip r:embed="rId4" cstate="print"/>
            <a:stretch>
              <a:fillRect/>
            </a:stretch>
          </p:blipFill>
          <p:spPr>
            <a:xfrm flipV="1">
              <a:off x="3196870" y="5199764"/>
              <a:ext cx="429928" cy="360000"/>
            </a:xfrm>
            <a:prstGeom prst="rect">
              <a:avLst/>
            </a:prstGeom>
          </p:spPr>
        </p:pic>
        <p:cxnSp>
          <p:nvCxnSpPr>
            <p:cNvPr id="47" name="直接连接符 46"/>
            <p:cNvCxnSpPr>
              <a:stCxn id="53" idx="2"/>
              <a:endCxn id="55" idx="0"/>
            </p:cNvCxnSpPr>
            <p:nvPr/>
          </p:nvCxnSpPr>
          <p:spPr>
            <a:xfrm>
              <a:off x="3413696" y="2759149"/>
              <a:ext cx="0" cy="681452"/>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2859107" y="1148210"/>
              <a:ext cx="1117607" cy="724439"/>
              <a:chOff x="3383675" y="915204"/>
              <a:chExt cx="1117607" cy="724439"/>
            </a:xfrm>
          </p:grpSpPr>
          <p:pic>
            <p:nvPicPr>
              <p:cNvPr id="98" name="图片 9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83675" y="915204"/>
                <a:ext cx="1117607" cy="701754"/>
              </a:xfrm>
              <a:prstGeom prst="rect">
                <a:avLst/>
              </a:prstGeom>
            </p:spPr>
          </p:pic>
          <p:sp>
            <p:nvSpPr>
              <p:cNvPr id="99" name="Text Box 9"/>
              <p:cNvSpPr txBox="1">
                <a:spLocks noChangeArrowheads="1"/>
              </p:cNvSpPr>
              <p:nvPr/>
            </p:nvSpPr>
            <p:spPr bwMode="auto">
              <a:xfrm>
                <a:off x="3428519" y="1116423"/>
                <a:ext cx="1057215" cy="523220"/>
              </a:xfrm>
              <a:prstGeom prst="rect">
                <a:avLst/>
              </a:prstGeom>
              <a:noFill/>
              <a:ln w="9525">
                <a:noFill/>
                <a:miter lim="800000"/>
                <a:headEnd/>
                <a:tailEnd/>
              </a:ln>
            </p:spPr>
            <p:txBody>
              <a:bodyPr wrap="square">
                <a:spAutoFit/>
              </a:bodyPr>
              <a:lstStyle/>
              <a:p>
                <a:pPr algn="ctr">
                  <a:spcBef>
                    <a:spcPct val="50000"/>
                  </a:spcBef>
                </a:pPr>
                <a:r>
                  <a:rPr lang="ru-RU" sz="1400" b="1" dirty="0">
                    <a:solidFill>
                      <a:schemeClr val="tx1"/>
                    </a:solidFill>
                    <a:latin typeface="Huawei Sans" panose="020C0503030203020204" pitchFamily="34" charset="0"/>
                  </a:rPr>
                  <a:t>IP-сеть</a:t>
                </a:r>
              </a:p>
            </p:txBody>
          </p:sp>
        </p:grpSp>
        <p:sp>
          <p:nvSpPr>
            <p:cNvPr id="49" name="Text Box 9"/>
            <p:cNvSpPr txBox="1">
              <a:spLocks noChangeArrowheads="1"/>
            </p:cNvSpPr>
            <p:nvPr/>
          </p:nvSpPr>
          <p:spPr bwMode="auto">
            <a:xfrm>
              <a:off x="2398315" y="4662434"/>
              <a:ext cx="768435" cy="307777"/>
            </a:xfrm>
            <a:prstGeom prst="rect">
              <a:avLst/>
            </a:prstGeom>
            <a:noFill/>
            <a:ln w="9525">
              <a:noFill/>
              <a:miter lim="800000"/>
              <a:headEnd/>
              <a:tailEnd/>
            </a:ln>
          </p:spPr>
          <p:txBody>
            <a:bodyPr wrap="square">
              <a:spAutoFit/>
            </a:bodyPr>
            <a:lstStyle/>
            <a:p>
              <a:pPr algn="ctr"/>
              <a:r>
                <a:rPr lang="ru-RU" sz="1400" b="1">
                  <a:solidFill>
                    <a:schemeClr val="tx1"/>
                  </a:solidFill>
                  <a:latin typeface="Huawei Sans" panose="020C0503030203020204" pitchFamily="34" charset="0"/>
                </a:rPr>
                <a:t>AP</a:t>
              </a:r>
            </a:p>
          </p:txBody>
        </p:sp>
        <p:pic>
          <p:nvPicPr>
            <p:cNvPr id="50" name="图片 49" descr="AC-蓝.png"/>
            <p:cNvPicPr>
              <a:picLocks noChangeAspect="1"/>
            </p:cNvPicPr>
            <p:nvPr/>
          </p:nvPicPr>
          <p:blipFill>
            <a:blip r:embed="rId6" cstate="print"/>
            <a:stretch>
              <a:fillRect/>
            </a:stretch>
          </p:blipFill>
          <p:spPr>
            <a:xfrm>
              <a:off x="4937386" y="2219149"/>
              <a:ext cx="660000" cy="540000"/>
            </a:xfrm>
            <a:prstGeom prst="rect">
              <a:avLst/>
            </a:prstGeom>
          </p:spPr>
        </p:pic>
        <p:sp>
          <p:nvSpPr>
            <p:cNvPr id="51" name="Text Box 9"/>
            <p:cNvSpPr txBox="1">
              <a:spLocks noChangeArrowheads="1"/>
            </p:cNvSpPr>
            <p:nvPr/>
          </p:nvSpPr>
          <p:spPr bwMode="auto">
            <a:xfrm>
              <a:off x="2069136" y="5703905"/>
              <a:ext cx="706855" cy="307777"/>
            </a:xfrm>
            <a:prstGeom prst="rect">
              <a:avLst/>
            </a:prstGeom>
            <a:noFill/>
            <a:ln w="9525">
              <a:noFill/>
              <a:miter lim="800000"/>
              <a:headEnd/>
              <a:tailEnd/>
            </a:ln>
          </p:spPr>
          <p:txBody>
            <a:bodyPr wrap="square">
              <a:spAutoFit/>
            </a:bodyPr>
            <a:lstStyle/>
            <a:p>
              <a:pPr algn="ctr"/>
              <a:r>
                <a:rPr lang="ru-RU" sz="1400" b="1">
                  <a:solidFill>
                    <a:schemeClr val="tx1"/>
                  </a:solidFill>
                  <a:latin typeface="Huawei Sans" panose="020C0503030203020204" pitchFamily="34" charset="0"/>
                </a:rPr>
                <a:t>STA</a:t>
              </a:r>
            </a:p>
          </p:txBody>
        </p:sp>
        <p:cxnSp>
          <p:nvCxnSpPr>
            <p:cNvPr id="52" name="直接连接符 51"/>
            <p:cNvCxnSpPr>
              <a:stCxn id="98" idx="2"/>
              <a:endCxn id="53" idx="0"/>
            </p:cNvCxnSpPr>
            <p:nvPr/>
          </p:nvCxnSpPr>
          <p:spPr>
            <a:xfrm flipH="1">
              <a:off x="3413696" y="1849964"/>
              <a:ext cx="0" cy="369185"/>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53" name="图片 5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084427" y="2219149"/>
              <a:ext cx="658537" cy="540000"/>
            </a:xfrm>
            <a:prstGeom prst="rect">
              <a:avLst/>
            </a:prstGeom>
          </p:spPr>
        </p:pic>
        <p:pic>
          <p:nvPicPr>
            <p:cNvPr id="54" name="图片 5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082565" y="4549487"/>
              <a:ext cx="658538" cy="540000"/>
            </a:xfrm>
            <a:prstGeom prst="rect">
              <a:avLst/>
            </a:prstGeom>
          </p:spPr>
        </p:pic>
        <p:pic>
          <p:nvPicPr>
            <p:cNvPr id="55" name="图片 5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084427" y="3440601"/>
              <a:ext cx="658537" cy="540000"/>
            </a:xfrm>
            <a:prstGeom prst="rect">
              <a:avLst/>
            </a:prstGeom>
          </p:spPr>
        </p:pic>
        <p:cxnSp>
          <p:nvCxnSpPr>
            <p:cNvPr id="56" name="直接连接符 55"/>
            <p:cNvCxnSpPr>
              <a:stCxn id="53" idx="3"/>
              <a:endCxn id="50" idx="1"/>
            </p:cNvCxnSpPr>
            <p:nvPr/>
          </p:nvCxnSpPr>
          <p:spPr>
            <a:xfrm>
              <a:off x="3742964" y="2489149"/>
              <a:ext cx="1194422" cy="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55" idx="2"/>
              <a:endCxn id="54" idx="0"/>
            </p:cNvCxnSpPr>
            <p:nvPr/>
          </p:nvCxnSpPr>
          <p:spPr>
            <a:xfrm flipH="1">
              <a:off x="3411834" y="3980601"/>
              <a:ext cx="1862" cy="568886"/>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9" name="Text Box 9"/>
            <p:cNvSpPr txBox="1">
              <a:spLocks noChangeArrowheads="1"/>
            </p:cNvSpPr>
            <p:nvPr/>
          </p:nvSpPr>
          <p:spPr bwMode="auto">
            <a:xfrm>
              <a:off x="2398315" y="3553436"/>
              <a:ext cx="768435" cy="307777"/>
            </a:xfrm>
            <a:prstGeom prst="rect">
              <a:avLst/>
            </a:prstGeom>
            <a:noFill/>
            <a:ln w="9525">
              <a:noFill/>
              <a:miter lim="800000"/>
              <a:headEnd/>
              <a:tailEnd/>
            </a:ln>
          </p:spPr>
          <p:txBody>
            <a:bodyPr wrap="square">
              <a:spAutoFit/>
            </a:bodyPr>
            <a:lstStyle/>
            <a:p>
              <a:pPr algn="ctr"/>
              <a:r>
                <a:rPr lang="ru-RU" sz="1400" b="1">
                  <a:solidFill>
                    <a:schemeClr val="tx1"/>
                  </a:solidFill>
                  <a:latin typeface="Huawei Sans" panose="020C0503030203020204" pitchFamily="34" charset="0"/>
                </a:rPr>
                <a:t>S1</a:t>
              </a:r>
            </a:p>
          </p:txBody>
        </p:sp>
        <p:sp>
          <p:nvSpPr>
            <p:cNvPr id="87" name="Text Box 9"/>
            <p:cNvSpPr txBox="1">
              <a:spLocks noChangeArrowheads="1"/>
            </p:cNvSpPr>
            <p:nvPr/>
          </p:nvSpPr>
          <p:spPr bwMode="auto">
            <a:xfrm>
              <a:off x="2398315" y="2347891"/>
              <a:ext cx="768435" cy="307777"/>
            </a:xfrm>
            <a:prstGeom prst="rect">
              <a:avLst/>
            </a:prstGeom>
            <a:noFill/>
            <a:ln w="9525">
              <a:noFill/>
              <a:miter lim="800000"/>
              <a:headEnd/>
              <a:tailEnd/>
            </a:ln>
          </p:spPr>
          <p:txBody>
            <a:bodyPr wrap="square">
              <a:spAutoFit/>
            </a:bodyPr>
            <a:lstStyle/>
            <a:p>
              <a:pPr algn="ctr"/>
              <a:r>
                <a:rPr lang="ru-RU" sz="1400" b="1">
                  <a:solidFill>
                    <a:schemeClr val="tx1"/>
                  </a:solidFill>
                  <a:latin typeface="Huawei Sans" panose="020C0503030203020204" pitchFamily="34" charset="0"/>
                </a:rPr>
                <a:t>S2</a:t>
              </a:r>
            </a:p>
          </p:txBody>
        </p:sp>
        <p:sp>
          <p:nvSpPr>
            <p:cNvPr id="88" name="Text Box 9"/>
            <p:cNvSpPr txBox="1">
              <a:spLocks noChangeArrowheads="1"/>
            </p:cNvSpPr>
            <p:nvPr/>
          </p:nvSpPr>
          <p:spPr bwMode="auto">
            <a:xfrm>
              <a:off x="1634078" y="2589265"/>
              <a:ext cx="1459844" cy="523220"/>
            </a:xfrm>
            <a:prstGeom prst="rect">
              <a:avLst/>
            </a:prstGeom>
            <a:noFill/>
            <a:ln w="9525">
              <a:noFill/>
              <a:miter lim="800000"/>
              <a:headEnd/>
              <a:tailEnd/>
            </a:ln>
          </p:spPr>
          <p:txBody>
            <a:bodyPr wrap="square">
              <a:spAutoFit/>
            </a:bodyPr>
            <a:lstStyle/>
            <a:p>
              <a:pPr algn="r"/>
              <a:r>
                <a:rPr lang="ru-RU" sz="1400" b="1">
                  <a:latin typeface="Huawei Sans" panose="020C0503030203020204" pitchFamily="34" charset="0"/>
                </a:rPr>
                <a:t>VLANIF 101</a:t>
              </a:r>
            </a:p>
            <a:p>
              <a:pPr algn="r"/>
              <a:r>
                <a:rPr lang="ru-RU" sz="1400">
                  <a:solidFill>
                    <a:schemeClr val="tx1"/>
                  </a:solidFill>
                  <a:latin typeface="Huawei Sans" panose="020C0503030203020204" pitchFamily="34" charset="0"/>
                </a:rPr>
                <a:t>10.23.101.1</a:t>
              </a:r>
              <a:r>
                <a:rPr lang="ru-RU" sz="1400">
                  <a:latin typeface="Huawei Sans" panose="020C0503030203020204" pitchFamily="34" charset="0"/>
                </a:rPr>
                <a:t>/24</a:t>
              </a:r>
            </a:p>
          </p:txBody>
        </p:sp>
        <p:sp>
          <p:nvSpPr>
            <p:cNvPr id="89" name="Text Box 9"/>
            <p:cNvSpPr txBox="1">
              <a:spLocks noChangeArrowheads="1"/>
            </p:cNvSpPr>
            <p:nvPr/>
          </p:nvSpPr>
          <p:spPr bwMode="auto">
            <a:xfrm>
              <a:off x="3391284" y="1895517"/>
              <a:ext cx="1049287" cy="307777"/>
            </a:xfrm>
            <a:prstGeom prst="rect">
              <a:avLst/>
            </a:prstGeom>
            <a:noFill/>
            <a:ln w="9525">
              <a:noFill/>
              <a:miter lim="800000"/>
              <a:headEnd/>
              <a:tailEnd/>
            </a:ln>
          </p:spPr>
          <p:txBody>
            <a:bodyPr wrap="square">
              <a:spAutoFit/>
            </a:bodyPr>
            <a:lstStyle/>
            <a:p>
              <a:r>
                <a:rPr lang="ru-RU" sz="1400" dirty="0">
                  <a:solidFill>
                    <a:schemeClr val="tx1"/>
                  </a:solidFill>
                  <a:latin typeface="Huawei Sans" panose="020C0503030203020204" pitchFamily="34" charset="0"/>
                </a:rPr>
                <a:t>GE0/0/3</a:t>
              </a:r>
            </a:p>
          </p:txBody>
        </p:sp>
        <p:sp>
          <p:nvSpPr>
            <p:cNvPr id="90" name="Text Box 9"/>
            <p:cNvSpPr txBox="1">
              <a:spLocks noChangeArrowheads="1"/>
            </p:cNvSpPr>
            <p:nvPr/>
          </p:nvSpPr>
          <p:spPr bwMode="auto">
            <a:xfrm>
              <a:off x="3712598" y="2188816"/>
              <a:ext cx="886881" cy="307777"/>
            </a:xfrm>
            <a:prstGeom prst="rect">
              <a:avLst/>
            </a:prstGeom>
            <a:noFill/>
            <a:ln w="9525">
              <a:noFill/>
              <a:miter lim="800000"/>
              <a:headEnd/>
              <a:tailEnd/>
            </a:ln>
          </p:spPr>
          <p:txBody>
            <a:bodyPr wrap="square">
              <a:spAutoFit/>
            </a:bodyPr>
            <a:lstStyle/>
            <a:p>
              <a:r>
                <a:rPr lang="ru-RU" sz="1400">
                  <a:solidFill>
                    <a:schemeClr val="tx1"/>
                  </a:solidFill>
                  <a:latin typeface="Huawei Sans" panose="020C0503030203020204" pitchFamily="34" charset="0"/>
                </a:rPr>
                <a:t>GE0/0/2</a:t>
              </a:r>
            </a:p>
          </p:txBody>
        </p:sp>
        <p:sp>
          <p:nvSpPr>
            <p:cNvPr id="91" name="Text Box 9"/>
            <p:cNvSpPr txBox="1">
              <a:spLocks noChangeArrowheads="1"/>
            </p:cNvSpPr>
            <p:nvPr/>
          </p:nvSpPr>
          <p:spPr bwMode="auto">
            <a:xfrm>
              <a:off x="3397570" y="2734058"/>
              <a:ext cx="891382" cy="307777"/>
            </a:xfrm>
            <a:prstGeom prst="rect">
              <a:avLst/>
            </a:prstGeom>
            <a:noFill/>
            <a:ln w="9525">
              <a:noFill/>
              <a:miter lim="800000"/>
              <a:headEnd/>
              <a:tailEnd/>
            </a:ln>
          </p:spPr>
          <p:txBody>
            <a:bodyPr wrap="square">
              <a:spAutoFit/>
            </a:bodyPr>
            <a:lstStyle/>
            <a:p>
              <a:r>
                <a:rPr lang="ru-RU" sz="1400">
                  <a:solidFill>
                    <a:schemeClr val="tx1"/>
                  </a:solidFill>
                  <a:latin typeface="Huawei Sans" panose="020C0503030203020204" pitchFamily="34" charset="0"/>
                </a:rPr>
                <a:t>GE0/0/1</a:t>
              </a:r>
            </a:p>
          </p:txBody>
        </p:sp>
        <p:sp>
          <p:nvSpPr>
            <p:cNvPr id="92" name="Text Box 9"/>
            <p:cNvSpPr txBox="1">
              <a:spLocks noChangeArrowheads="1"/>
            </p:cNvSpPr>
            <p:nvPr/>
          </p:nvSpPr>
          <p:spPr bwMode="auto">
            <a:xfrm>
              <a:off x="3397570" y="3177313"/>
              <a:ext cx="891382" cy="307777"/>
            </a:xfrm>
            <a:prstGeom prst="rect">
              <a:avLst/>
            </a:prstGeom>
            <a:noFill/>
            <a:ln w="9525">
              <a:noFill/>
              <a:miter lim="800000"/>
              <a:headEnd/>
              <a:tailEnd/>
            </a:ln>
          </p:spPr>
          <p:txBody>
            <a:bodyPr wrap="square">
              <a:spAutoFit/>
            </a:bodyPr>
            <a:lstStyle/>
            <a:p>
              <a:r>
                <a:rPr lang="ru-RU" sz="1400">
                  <a:solidFill>
                    <a:schemeClr val="tx1"/>
                  </a:solidFill>
                  <a:latin typeface="Huawei Sans" panose="020C0503030203020204" pitchFamily="34" charset="0"/>
                </a:rPr>
                <a:t>GE0/0/2</a:t>
              </a:r>
            </a:p>
          </p:txBody>
        </p:sp>
        <p:sp>
          <p:nvSpPr>
            <p:cNvPr id="93" name="Text Box 9"/>
            <p:cNvSpPr txBox="1">
              <a:spLocks noChangeArrowheads="1"/>
            </p:cNvSpPr>
            <p:nvPr/>
          </p:nvSpPr>
          <p:spPr bwMode="auto">
            <a:xfrm>
              <a:off x="3397570" y="3952147"/>
              <a:ext cx="891382" cy="307777"/>
            </a:xfrm>
            <a:prstGeom prst="rect">
              <a:avLst/>
            </a:prstGeom>
            <a:noFill/>
            <a:ln w="9525">
              <a:noFill/>
              <a:miter lim="800000"/>
              <a:headEnd/>
              <a:tailEnd/>
            </a:ln>
          </p:spPr>
          <p:txBody>
            <a:bodyPr wrap="square">
              <a:spAutoFit/>
            </a:bodyPr>
            <a:lstStyle/>
            <a:p>
              <a:r>
                <a:rPr lang="ru-RU" sz="1400">
                  <a:solidFill>
                    <a:schemeClr val="tx1"/>
                  </a:solidFill>
                  <a:latin typeface="Huawei Sans" panose="020C0503030203020204" pitchFamily="34" charset="0"/>
                </a:rPr>
                <a:t>GE0/0/1</a:t>
              </a:r>
            </a:p>
          </p:txBody>
        </p:sp>
        <p:sp>
          <p:nvSpPr>
            <p:cNvPr id="94" name="Text Box 9"/>
            <p:cNvSpPr txBox="1">
              <a:spLocks noChangeArrowheads="1"/>
            </p:cNvSpPr>
            <p:nvPr/>
          </p:nvSpPr>
          <p:spPr bwMode="auto">
            <a:xfrm>
              <a:off x="4143908" y="2493501"/>
              <a:ext cx="847772" cy="307777"/>
            </a:xfrm>
            <a:prstGeom prst="rect">
              <a:avLst/>
            </a:prstGeom>
            <a:noFill/>
            <a:ln w="9525">
              <a:noFill/>
              <a:miter lim="800000"/>
              <a:headEnd/>
              <a:tailEnd/>
            </a:ln>
          </p:spPr>
          <p:txBody>
            <a:bodyPr wrap="square">
              <a:spAutoFit/>
            </a:bodyPr>
            <a:lstStyle/>
            <a:p>
              <a:r>
                <a:rPr lang="ru-RU" sz="1400">
                  <a:solidFill>
                    <a:schemeClr val="tx1"/>
                  </a:solidFill>
                  <a:latin typeface="Huawei Sans" panose="020C0503030203020204" pitchFamily="34" charset="0"/>
                </a:rPr>
                <a:t>GE0/0/1</a:t>
              </a:r>
            </a:p>
          </p:txBody>
        </p:sp>
        <p:sp>
          <p:nvSpPr>
            <p:cNvPr id="95" name="Text Box 9"/>
            <p:cNvSpPr txBox="1">
              <a:spLocks noChangeArrowheads="1"/>
            </p:cNvSpPr>
            <p:nvPr/>
          </p:nvSpPr>
          <p:spPr bwMode="auto">
            <a:xfrm>
              <a:off x="4537463" y="2762499"/>
              <a:ext cx="1459844" cy="523220"/>
            </a:xfrm>
            <a:prstGeom prst="rect">
              <a:avLst/>
            </a:prstGeom>
            <a:noFill/>
            <a:ln w="9525">
              <a:noFill/>
              <a:miter lim="800000"/>
              <a:headEnd/>
              <a:tailEnd/>
            </a:ln>
          </p:spPr>
          <p:txBody>
            <a:bodyPr wrap="square">
              <a:spAutoFit/>
            </a:bodyPr>
            <a:lstStyle/>
            <a:p>
              <a:pPr algn="ctr"/>
              <a:r>
                <a:rPr lang="ru-RU" sz="1400" b="1">
                  <a:latin typeface="Huawei Sans" panose="020C0503030203020204" pitchFamily="34" charset="0"/>
                </a:rPr>
                <a:t>VLANIF 100</a:t>
              </a:r>
            </a:p>
            <a:p>
              <a:pPr algn="ctr"/>
              <a:r>
                <a:rPr lang="ru-RU" sz="1400">
                  <a:solidFill>
                    <a:schemeClr val="tx1"/>
                  </a:solidFill>
                  <a:latin typeface="Huawei Sans" panose="020C0503030203020204" pitchFamily="34" charset="0"/>
                </a:rPr>
                <a:t>10.23.100.1</a:t>
              </a:r>
              <a:r>
                <a:rPr lang="ru-RU" sz="1400">
                  <a:latin typeface="Huawei Sans" panose="020C0503030203020204" pitchFamily="34" charset="0"/>
                </a:rPr>
                <a:t>/24</a:t>
              </a:r>
            </a:p>
          </p:txBody>
        </p:sp>
        <p:sp>
          <p:nvSpPr>
            <p:cNvPr id="96" name="Text Box 9"/>
            <p:cNvSpPr txBox="1">
              <a:spLocks noChangeArrowheads="1"/>
            </p:cNvSpPr>
            <p:nvPr/>
          </p:nvSpPr>
          <p:spPr bwMode="auto">
            <a:xfrm>
              <a:off x="4883168" y="1920764"/>
              <a:ext cx="768435" cy="307777"/>
            </a:xfrm>
            <a:prstGeom prst="rect">
              <a:avLst/>
            </a:prstGeom>
            <a:noFill/>
            <a:ln w="9525">
              <a:noFill/>
              <a:miter lim="800000"/>
              <a:headEnd/>
              <a:tailEnd/>
            </a:ln>
          </p:spPr>
          <p:txBody>
            <a:bodyPr wrap="square">
              <a:spAutoFit/>
            </a:bodyPr>
            <a:lstStyle/>
            <a:p>
              <a:pPr algn="ctr"/>
              <a:r>
                <a:rPr lang="ru-RU" sz="1400" b="1">
                  <a:solidFill>
                    <a:schemeClr val="tx1"/>
                  </a:solidFill>
                  <a:latin typeface="Huawei Sans" panose="020C0503030203020204" pitchFamily="34" charset="0"/>
                </a:rPr>
                <a:t>AC</a:t>
              </a:r>
            </a:p>
          </p:txBody>
        </p:sp>
        <p:pic>
          <p:nvPicPr>
            <p:cNvPr id="97" name="图片 96" descr="SAN网络-蓝.png"/>
            <p:cNvPicPr>
              <a:picLocks noChangeAspect="1"/>
            </p:cNvPicPr>
            <p:nvPr/>
          </p:nvPicPr>
          <p:blipFill>
            <a:blip r:embed="rId10" cstate="print"/>
            <a:stretch>
              <a:fillRect/>
            </a:stretch>
          </p:blipFill>
          <p:spPr>
            <a:xfrm>
              <a:off x="3690279" y="5573371"/>
              <a:ext cx="267540" cy="438311"/>
            </a:xfrm>
            <a:prstGeom prst="rect">
              <a:avLst/>
            </a:prstGeom>
          </p:spPr>
        </p:pic>
      </p:grpSp>
    </p:spTree>
    <p:extLst>
      <p:ext uri="{BB962C8B-B14F-4D97-AF65-F5344CB8AC3E}">
        <p14:creationId xmlns:p14="http://schemas.microsoft.com/office/powerpoint/2010/main" val="356606806"/>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2804" y="526279"/>
            <a:ext cx="10149112" cy="640800"/>
          </a:xfrm>
        </p:spPr>
        <p:txBody>
          <a:bodyPr/>
          <a:lstStyle/>
          <a:p>
            <a:r>
              <a:rPr lang="ru-RU" dirty="0"/>
              <a:t>Конфигурирование параметров сервисов WLAN (2)</a:t>
            </a:r>
          </a:p>
        </p:txBody>
      </p:sp>
      <p:sp>
        <p:nvSpPr>
          <p:cNvPr id="37" name="文本框 36"/>
          <p:cNvSpPr txBox="1"/>
          <p:nvPr/>
        </p:nvSpPr>
        <p:spPr bwMode="auto">
          <a:xfrm>
            <a:off x="5635691" y="1228345"/>
            <a:ext cx="6106225" cy="1073544"/>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66700" indent="-266700">
              <a:buFont typeface="+mj-lt"/>
              <a:buAutoNum type="arabicPeriod" startAt="3"/>
            </a:pPr>
            <a:r>
              <a:rPr lang="ru-RU" sz="1600" dirty="0">
                <a:solidFill>
                  <a:srgbClr val="000000"/>
                </a:solidFill>
                <a:latin typeface="Huawei Sans" panose="020C0503030203020204" pitchFamily="34" charset="0"/>
              </a:rPr>
              <a:t>Создайте профиль VAP </a:t>
            </a:r>
            <a:r>
              <a:rPr lang="ru-RU" sz="1600" b="1" dirty="0" err="1">
                <a:solidFill>
                  <a:srgbClr val="000000"/>
                </a:solidFill>
                <a:latin typeface="Huawei Sans" panose="020C0503030203020204" pitchFamily="34" charset="0"/>
              </a:rPr>
              <a:t>wlan-net</a:t>
            </a:r>
            <a:r>
              <a:rPr lang="ru-RU" sz="1600" dirty="0">
                <a:solidFill>
                  <a:srgbClr val="000000"/>
                </a:solidFill>
                <a:latin typeface="Huawei Sans" panose="020C0503030203020204" pitchFamily="34" charset="0"/>
              </a:rPr>
              <a:t>, настройте режим передачи данных и сервисную VLAN, установите привязку профиля безопасности и профиля SSID к профилю VAP. </a:t>
            </a:r>
          </a:p>
        </p:txBody>
      </p:sp>
      <p:sp>
        <p:nvSpPr>
          <p:cNvPr id="38" name="Rectangle 3"/>
          <p:cNvSpPr/>
          <p:nvPr/>
        </p:nvSpPr>
        <p:spPr>
          <a:xfrm>
            <a:off x="5635691" y="2329323"/>
            <a:ext cx="6108221" cy="1505672"/>
          </a:xfrm>
          <a:prstGeom prst="rect">
            <a:avLst/>
          </a:prstGeom>
          <a:solidFill>
            <a:srgbClr val="F4FBFE"/>
          </a:solidFill>
          <a:ln>
            <a:solidFill>
              <a:srgbClr val="99DFF9"/>
            </a:solidFill>
          </a:ln>
        </p:spPr>
        <p:txBody>
          <a:bodyPr wrap="square" tIns="0" bIns="0" anchor="ctr" anchorCtr="0">
            <a:noAutofit/>
          </a:bodyPr>
          <a:lstStyle/>
          <a:p>
            <a:pPr fontAlgn="ctr">
              <a:lnSpc>
                <a:spcPct val="120000"/>
              </a:lnSpc>
            </a:pPr>
            <a:r>
              <a:rPr lang="ru-RU" sz="1400" dirty="0">
                <a:latin typeface="Huawei Sans" panose="020C0503030203020204" pitchFamily="34" charset="0"/>
              </a:rPr>
              <a:t>[AC-</a:t>
            </a:r>
            <a:r>
              <a:rPr lang="ru-RU" sz="1400" dirty="0" err="1">
                <a:latin typeface="Huawei Sans" panose="020C0503030203020204" pitchFamily="34" charset="0"/>
              </a:rPr>
              <a:t>wlan</a:t>
            </a:r>
            <a:r>
              <a:rPr lang="ru-RU" sz="1400" dirty="0">
                <a:latin typeface="Huawei Sans" panose="020C0503030203020204" pitchFamily="34" charset="0"/>
              </a:rPr>
              <a:t>-</a:t>
            </a:r>
            <a:r>
              <a:rPr lang="ru-RU" sz="1400" dirty="0" err="1">
                <a:latin typeface="Huawei Sans" panose="020C0503030203020204" pitchFamily="34" charset="0"/>
              </a:rPr>
              <a:t>view</a:t>
            </a:r>
            <a:r>
              <a:rPr lang="ru-RU" sz="1400" dirty="0">
                <a:latin typeface="Huawei Sans" panose="020C0503030203020204" pitchFamily="34" charset="0"/>
              </a:rPr>
              <a:t>] </a:t>
            </a:r>
            <a:r>
              <a:rPr lang="ru-RU" sz="1400" b="1" dirty="0" err="1">
                <a:latin typeface="Huawei Sans" panose="020C0503030203020204" pitchFamily="34" charset="0"/>
              </a:rPr>
              <a:t>vap-profile</a:t>
            </a:r>
            <a:r>
              <a:rPr lang="ru-RU" sz="1400" b="1" dirty="0">
                <a:latin typeface="Huawei Sans" panose="020C0503030203020204" pitchFamily="34" charset="0"/>
              </a:rPr>
              <a:t> </a:t>
            </a:r>
            <a:r>
              <a:rPr lang="ru-RU" sz="1400" b="1" dirty="0" err="1">
                <a:latin typeface="Huawei Sans" panose="020C0503030203020204" pitchFamily="34" charset="0"/>
              </a:rPr>
              <a:t>name</a:t>
            </a:r>
            <a:r>
              <a:rPr lang="ru-RU" sz="1400" b="1" dirty="0">
                <a:latin typeface="Huawei Sans" panose="020C0503030203020204" pitchFamily="34" charset="0"/>
              </a:rPr>
              <a:t> </a:t>
            </a:r>
            <a:r>
              <a:rPr lang="ru-RU" sz="1400" dirty="0" err="1">
                <a:latin typeface="Huawei Sans" panose="020C0503030203020204" pitchFamily="34" charset="0"/>
              </a:rPr>
              <a:t>wlan-net</a:t>
            </a:r>
            <a:endParaRPr lang="ru-RU" sz="1400" dirty="0">
              <a:latin typeface="Huawei Sans" panose="020C0503030203020204" pitchFamily="34" charset="0"/>
            </a:endParaRPr>
          </a:p>
          <a:p>
            <a:pPr fontAlgn="ctr">
              <a:lnSpc>
                <a:spcPct val="120000"/>
              </a:lnSpc>
            </a:pPr>
            <a:r>
              <a:rPr lang="ru-RU" sz="1400" dirty="0">
                <a:latin typeface="Huawei Sans" panose="020C0503030203020204" pitchFamily="34" charset="0"/>
              </a:rPr>
              <a:t>[AC-</a:t>
            </a:r>
            <a:r>
              <a:rPr lang="ru-RU" sz="1400" dirty="0" err="1">
                <a:latin typeface="Huawei Sans" panose="020C0503030203020204" pitchFamily="34" charset="0"/>
              </a:rPr>
              <a:t>wlan</a:t>
            </a:r>
            <a:r>
              <a:rPr lang="ru-RU" sz="1400" dirty="0">
                <a:latin typeface="Huawei Sans" panose="020C0503030203020204" pitchFamily="34" charset="0"/>
              </a:rPr>
              <a:t>-</a:t>
            </a:r>
            <a:r>
              <a:rPr lang="ru-RU" sz="1400" dirty="0" err="1">
                <a:latin typeface="Huawei Sans" panose="020C0503030203020204" pitchFamily="34" charset="0"/>
              </a:rPr>
              <a:t>vap-prof-wlan-net</a:t>
            </a:r>
            <a:r>
              <a:rPr lang="ru-RU" sz="1400" dirty="0">
                <a:latin typeface="Huawei Sans" panose="020C0503030203020204" pitchFamily="34" charset="0"/>
              </a:rPr>
              <a:t>] </a:t>
            </a:r>
            <a:r>
              <a:rPr lang="ru-RU" sz="1400" b="1" dirty="0" err="1">
                <a:latin typeface="Huawei Sans" panose="020C0503030203020204" pitchFamily="34" charset="0"/>
              </a:rPr>
              <a:t>forward-mode</a:t>
            </a:r>
            <a:r>
              <a:rPr lang="ru-RU" sz="1400" dirty="0">
                <a:latin typeface="Huawei Sans" panose="020C0503030203020204" pitchFamily="34" charset="0"/>
              </a:rPr>
              <a:t> </a:t>
            </a:r>
            <a:r>
              <a:rPr lang="ru-RU" sz="1400" dirty="0" err="1">
                <a:latin typeface="Huawei Sans" panose="020C0503030203020204" pitchFamily="34" charset="0"/>
              </a:rPr>
              <a:t>tunnel</a:t>
            </a:r>
            <a:endParaRPr lang="ru-RU" sz="1400" dirty="0">
              <a:latin typeface="Huawei Sans" panose="020C0503030203020204" pitchFamily="34" charset="0"/>
            </a:endParaRPr>
          </a:p>
          <a:p>
            <a:pPr fontAlgn="ctr">
              <a:lnSpc>
                <a:spcPct val="120000"/>
              </a:lnSpc>
            </a:pPr>
            <a:r>
              <a:rPr lang="ru-RU" sz="1400" dirty="0">
                <a:latin typeface="Huawei Sans" panose="020C0503030203020204" pitchFamily="34" charset="0"/>
              </a:rPr>
              <a:t>[AC-</a:t>
            </a:r>
            <a:r>
              <a:rPr lang="ru-RU" sz="1400" dirty="0" err="1">
                <a:latin typeface="Huawei Sans" panose="020C0503030203020204" pitchFamily="34" charset="0"/>
              </a:rPr>
              <a:t>wlan</a:t>
            </a:r>
            <a:r>
              <a:rPr lang="ru-RU" sz="1400" dirty="0">
                <a:latin typeface="Huawei Sans" panose="020C0503030203020204" pitchFamily="34" charset="0"/>
              </a:rPr>
              <a:t>-</a:t>
            </a:r>
            <a:r>
              <a:rPr lang="ru-RU" sz="1400" dirty="0" err="1">
                <a:latin typeface="Huawei Sans" panose="020C0503030203020204" pitchFamily="34" charset="0"/>
              </a:rPr>
              <a:t>vap-prof-wlan-net</a:t>
            </a:r>
            <a:r>
              <a:rPr lang="ru-RU" sz="1400" dirty="0">
                <a:latin typeface="Huawei Sans" panose="020C0503030203020204" pitchFamily="34" charset="0"/>
              </a:rPr>
              <a:t>] </a:t>
            </a:r>
            <a:r>
              <a:rPr lang="ru-RU" sz="1400" b="1" dirty="0" err="1">
                <a:latin typeface="Huawei Sans" panose="020C0503030203020204" pitchFamily="34" charset="0"/>
              </a:rPr>
              <a:t>service-vlan</a:t>
            </a:r>
            <a:r>
              <a:rPr lang="ru-RU" sz="1400" b="1" dirty="0">
                <a:latin typeface="Huawei Sans" panose="020C0503030203020204" pitchFamily="34" charset="0"/>
              </a:rPr>
              <a:t> </a:t>
            </a:r>
            <a:r>
              <a:rPr lang="ru-RU" sz="1400" b="1" dirty="0" err="1">
                <a:latin typeface="Huawei Sans" panose="020C0503030203020204" pitchFamily="34" charset="0"/>
              </a:rPr>
              <a:t>vlan-id</a:t>
            </a:r>
            <a:r>
              <a:rPr lang="ru-RU" sz="1400" b="1" dirty="0">
                <a:latin typeface="Huawei Sans" panose="020C0503030203020204" pitchFamily="34" charset="0"/>
              </a:rPr>
              <a:t> </a:t>
            </a:r>
            <a:r>
              <a:rPr lang="ru-RU" sz="1400" dirty="0">
                <a:latin typeface="Huawei Sans" panose="020C0503030203020204" pitchFamily="34" charset="0"/>
              </a:rPr>
              <a:t>101</a:t>
            </a:r>
          </a:p>
          <a:p>
            <a:pPr fontAlgn="ctr">
              <a:lnSpc>
                <a:spcPct val="120000"/>
              </a:lnSpc>
            </a:pPr>
            <a:r>
              <a:rPr lang="ru-RU" sz="1400" dirty="0">
                <a:latin typeface="Huawei Sans" panose="020C0503030203020204" pitchFamily="34" charset="0"/>
              </a:rPr>
              <a:t>[AC-</a:t>
            </a:r>
            <a:r>
              <a:rPr lang="ru-RU" sz="1400" dirty="0" err="1">
                <a:latin typeface="Huawei Sans" panose="020C0503030203020204" pitchFamily="34" charset="0"/>
              </a:rPr>
              <a:t>wlan</a:t>
            </a:r>
            <a:r>
              <a:rPr lang="ru-RU" sz="1400" dirty="0">
                <a:latin typeface="Huawei Sans" panose="020C0503030203020204" pitchFamily="34" charset="0"/>
              </a:rPr>
              <a:t>-</a:t>
            </a:r>
            <a:r>
              <a:rPr lang="ru-RU" sz="1400" dirty="0" err="1">
                <a:latin typeface="Huawei Sans" panose="020C0503030203020204" pitchFamily="34" charset="0"/>
              </a:rPr>
              <a:t>vap-prof-wlan-net</a:t>
            </a:r>
            <a:r>
              <a:rPr lang="ru-RU" sz="1400" dirty="0">
                <a:latin typeface="Huawei Sans" panose="020C0503030203020204" pitchFamily="34" charset="0"/>
              </a:rPr>
              <a:t>] </a:t>
            </a:r>
            <a:r>
              <a:rPr lang="ru-RU" sz="1400" b="1" dirty="0" err="1">
                <a:latin typeface="Huawei Sans" panose="020C0503030203020204" pitchFamily="34" charset="0"/>
              </a:rPr>
              <a:t>security-profile</a:t>
            </a:r>
            <a:r>
              <a:rPr lang="ru-RU" sz="1400" dirty="0">
                <a:latin typeface="Huawei Sans" panose="020C0503030203020204" pitchFamily="34" charset="0"/>
              </a:rPr>
              <a:t> </a:t>
            </a:r>
            <a:r>
              <a:rPr lang="ru-RU" sz="1400" dirty="0" err="1">
                <a:latin typeface="Huawei Sans" panose="020C0503030203020204" pitchFamily="34" charset="0"/>
              </a:rPr>
              <a:t>wlan-net</a:t>
            </a:r>
            <a:endParaRPr lang="ru-RU" sz="1400" dirty="0">
              <a:latin typeface="Huawei Sans" panose="020C0503030203020204" pitchFamily="34" charset="0"/>
            </a:endParaRPr>
          </a:p>
          <a:p>
            <a:pPr fontAlgn="ctr">
              <a:lnSpc>
                <a:spcPct val="120000"/>
              </a:lnSpc>
            </a:pPr>
            <a:r>
              <a:rPr lang="ru-RU" sz="1400" dirty="0">
                <a:latin typeface="Huawei Sans" panose="020C0503030203020204" pitchFamily="34" charset="0"/>
              </a:rPr>
              <a:t>[AC-</a:t>
            </a:r>
            <a:r>
              <a:rPr lang="ru-RU" sz="1400" dirty="0" err="1">
                <a:latin typeface="Huawei Sans" panose="020C0503030203020204" pitchFamily="34" charset="0"/>
              </a:rPr>
              <a:t>wlan</a:t>
            </a:r>
            <a:r>
              <a:rPr lang="ru-RU" sz="1400" dirty="0">
                <a:latin typeface="Huawei Sans" panose="020C0503030203020204" pitchFamily="34" charset="0"/>
              </a:rPr>
              <a:t>-</a:t>
            </a:r>
            <a:r>
              <a:rPr lang="ru-RU" sz="1400" dirty="0" err="1">
                <a:latin typeface="Huawei Sans" panose="020C0503030203020204" pitchFamily="34" charset="0"/>
              </a:rPr>
              <a:t>vap-prof-wlan-net</a:t>
            </a:r>
            <a:r>
              <a:rPr lang="ru-RU" sz="1400" dirty="0">
                <a:latin typeface="Huawei Sans" panose="020C0503030203020204" pitchFamily="34" charset="0"/>
              </a:rPr>
              <a:t>] </a:t>
            </a:r>
            <a:r>
              <a:rPr lang="ru-RU" sz="1400" b="1" dirty="0" err="1">
                <a:latin typeface="Huawei Sans" panose="020C0503030203020204" pitchFamily="34" charset="0"/>
              </a:rPr>
              <a:t>ssid-profile</a:t>
            </a:r>
            <a:r>
              <a:rPr lang="ru-RU" sz="1400" dirty="0">
                <a:latin typeface="Huawei Sans" panose="020C0503030203020204" pitchFamily="34" charset="0"/>
              </a:rPr>
              <a:t> </a:t>
            </a:r>
            <a:r>
              <a:rPr lang="ru-RU" sz="1400" dirty="0" err="1">
                <a:latin typeface="Huawei Sans" panose="020C0503030203020204" pitchFamily="34" charset="0"/>
              </a:rPr>
              <a:t>wlan-net</a:t>
            </a:r>
            <a:endParaRPr lang="ru-RU" sz="1400" dirty="0">
              <a:latin typeface="Huawei Sans" panose="020C0503030203020204" pitchFamily="34" charset="0"/>
            </a:endParaRPr>
          </a:p>
          <a:p>
            <a:pPr fontAlgn="ctr">
              <a:lnSpc>
                <a:spcPct val="120000"/>
              </a:lnSpc>
            </a:pPr>
            <a:r>
              <a:rPr lang="ru-RU" sz="1400" dirty="0">
                <a:latin typeface="Huawei Sans" panose="020C0503030203020204" pitchFamily="34" charset="0"/>
              </a:rPr>
              <a:t>[AC-</a:t>
            </a:r>
            <a:r>
              <a:rPr lang="ru-RU" sz="1400" dirty="0" err="1">
                <a:latin typeface="Huawei Sans" panose="020C0503030203020204" pitchFamily="34" charset="0"/>
              </a:rPr>
              <a:t>wlan</a:t>
            </a:r>
            <a:r>
              <a:rPr lang="ru-RU" sz="1400" dirty="0">
                <a:latin typeface="Huawei Sans" panose="020C0503030203020204" pitchFamily="34" charset="0"/>
              </a:rPr>
              <a:t>-</a:t>
            </a:r>
            <a:r>
              <a:rPr lang="ru-RU" sz="1400" dirty="0" err="1">
                <a:latin typeface="Huawei Sans" panose="020C0503030203020204" pitchFamily="34" charset="0"/>
              </a:rPr>
              <a:t>vap-prof-wlan-net</a:t>
            </a:r>
            <a:r>
              <a:rPr lang="ru-RU" sz="1400" dirty="0">
                <a:latin typeface="Huawei Sans" panose="020C0503030203020204" pitchFamily="34" charset="0"/>
              </a:rPr>
              <a:t>] </a:t>
            </a:r>
            <a:r>
              <a:rPr lang="ru-RU" sz="1400" dirty="0" err="1">
                <a:latin typeface="Huawei Sans" panose="020C0503030203020204" pitchFamily="34" charset="0"/>
              </a:rPr>
              <a:t>quit</a:t>
            </a:r>
            <a:endParaRPr lang="ru-RU" sz="1400" dirty="0">
              <a:latin typeface="Huawei Sans" panose="020C0503030203020204" pitchFamily="34" charset="0"/>
            </a:endParaRPr>
          </a:p>
        </p:txBody>
      </p:sp>
      <p:sp>
        <p:nvSpPr>
          <p:cNvPr id="39" name="文本框 38"/>
          <p:cNvSpPr txBox="1"/>
          <p:nvPr/>
        </p:nvSpPr>
        <p:spPr bwMode="auto">
          <a:xfrm>
            <a:off x="5637687" y="3918219"/>
            <a:ext cx="6106225" cy="1073544"/>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marL="266700" indent="-266700">
              <a:buFont typeface="+mj-lt"/>
              <a:buAutoNum type="arabicPeriod" startAt="4"/>
            </a:pPr>
            <a:r>
              <a:rPr lang="ru-RU" sz="1600" dirty="0">
                <a:solidFill>
                  <a:srgbClr val="000000"/>
                </a:solidFill>
                <a:latin typeface="Huawei Sans" panose="020C0503030203020204" pitchFamily="34" charset="0"/>
              </a:rPr>
              <a:t>Установите привязку профиля VAP к группе AP и примените конфигурации профиля VAP </a:t>
            </a:r>
            <a:r>
              <a:rPr lang="ru-RU" sz="1600" b="1" dirty="0" err="1">
                <a:solidFill>
                  <a:srgbClr val="000000"/>
                </a:solidFill>
                <a:latin typeface="Huawei Sans" panose="020C0503030203020204" pitchFamily="34" charset="0"/>
              </a:rPr>
              <a:t>wlan-net</a:t>
            </a:r>
            <a:r>
              <a:rPr lang="ru-RU" sz="1600" dirty="0">
                <a:solidFill>
                  <a:srgbClr val="000000"/>
                </a:solidFill>
                <a:latin typeface="Huawei Sans" panose="020C0503030203020204" pitchFamily="34" charset="0"/>
              </a:rPr>
              <a:t> к </a:t>
            </a:r>
            <a:r>
              <a:rPr lang="ru-RU" sz="1600" dirty="0" err="1">
                <a:solidFill>
                  <a:srgbClr val="000000"/>
                </a:solidFill>
                <a:latin typeface="Huawei Sans" panose="020C0503030203020204" pitchFamily="34" charset="0"/>
              </a:rPr>
              <a:t>радиомодулю</a:t>
            </a:r>
            <a:r>
              <a:rPr lang="ru-RU" sz="1600" dirty="0">
                <a:solidFill>
                  <a:srgbClr val="000000"/>
                </a:solidFill>
                <a:latin typeface="Huawei Sans" panose="020C0503030203020204" pitchFamily="34" charset="0"/>
              </a:rPr>
              <a:t> 0 и </a:t>
            </a:r>
            <a:r>
              <a:rPr lang="ru-RU" sz="1600" dirty="0" err="1">
                <a:solidFill>
                  <a:srgbClr val="000000"/>
                </a:solidFill>
                <a:latin typeface="Huawei Sans" panose="020C0503030203020204" pitchFamily="34" charset="0"/>
              </a:rPr>
              <a:t>радиомодулю</a:t>
            </a:r>
            <a:r>
              <a:rPr lang="ru-RU" sz="1600" dirty="0">
                <a:solidFill>
                  <a:srgbClr val="000000"/>
                </a:solidFill>
                <a:latin typeface="Huawei Sans" panose="020C0503030203020204" pitchFamily="34" charset="0"/>
              </a:rPr>
              <a:t> 1 точек доступа в группе AP.</a:t>
            </a:r>
          </a:p>
        </p:txBody>
      </p:sp>
      <p:sp>
        <p:nvSpPr>
          <p:cNvPr id="40" name="Rectangle 3"/>
          <p:cNvSpPr/>
          <p:nvPr/>
        </p:nvSpPr>
        <p:spPr>
          <a:xfrm>
            <a:off x="5635691" y="4978577"/>
            <a:ext cx="6108222" cy="1132979"/>
          </a:xfrm>
          <a:prstGeom prst="rect">
            <a:avLst/>
          </a:prstGeom>
          <a:solidFill>
            <a:srgbClr val="F4FBFE"/>
          </a:solidFill>
          <a:ln>
            <a:solidFill>
              <a:srgbClr val="99DFF9"/>
            </a:solidFill>
          </a:ln>
        </p:spPr>
        <p:txBody>
          <a:bodyPr wrap="square" anchor="ctr" anchorCtr="0">
            <a:noAutofit/>
          </a:bodyPr>
          <a:lstStyle/>
          <a:p>
            <a:pPr fontAlgn="ctr">
              <a:lnSpc>
                <a:spcPct val="120000"/>
              </a:lnSpc>
            </a:pPr>
            <a:r>
              <a:rPr lang="ru-RU" sz="1400" dirty="0">
                <a:latin typeface="Huawei Sans" panose="020C0503030203020204" pitchFamily="34" charset="0"/>
              </a:rPr>
              <a:t>[AC-</a:t>
            </a:r>
            <a:r>
              <a:rPr lang="ru-RU" sz="1400" dirty="0" err="1">
                <a:latin typeface="Huawei Sans" panose="020C0503030203020204" pitchFamily="34" charset="0"/>
              </a:rPr>
              <a:t>wlan</a:t>
            </a:r>
            <a:r>
              <a:rPr lang="ru-RU" sz="1400" dirty="0">
                <a:latin typeface="Huawei Sans" panose="020C0503030203020204" pitchFamily="34" charset="0"/>
              </a:rPr>
              <a:t>-</a:t>
            </a:r>
            <a:r>
              <a:rPr lang="ru-RU" sz="1400" dirty="0" err="1">
                <a:latin typeface="Huawei Sans" panose="020C0503030203020204" pitchFamily="34" charset="0"/>
              </a:rPr>
              <a:t>view</a:t>
            </a:r>
            <a:r>
              <a:rPr lang="ru-RU" sz="1400" dirty="0">
                <a:latin typeface="Huawei Sans" panose="020C0503030203020204" pitchFamily="34" charset="0"/>
              </a:rPr>
              <a:t>] </a:t>
            </a:r>
            <a:r>
              <a:rPr lang="ru-RU" sz="1400" b="1" dirty="0" err="1">
                <a:latin typeface="Huawei Sans" panose="020C0503030203020204" pitchFamily="34" charset="0"/>
              </a:rPr>
              <a:t>ap-group</a:t>
            </a:r>
            <a:r>
              <a:rPr lang="ru-RU" sz="1400" b="1" dirty="0">
                <a:latin typeface="Huawei Sans" panose="020C0503030203020204" pitchFamily="34" charset="0"/>
              </a:rPr>
              <a:t> </a:t>
            </a:r>
            <a:r>
              <a:rPr lang="ru-RU" sz="1400" b="1" dirty="0" err="1">
                <a:latin typeface="Huawei Sans" panose="020C0503030203020204" pitchFamily="34" charset="0"/>
              </a:rPr>
              <a:t>name</a:t>
            </a:r>
            <a:r>
              <a:rPr lang="ru-RU" sz="1400" b="1" dirty="0">
                <a:latin typeface="Huawei Sans" panose="020C0503030203020204" pitchFamily="34" charset="0"/>
              </a:rPr>
              <a:t> </a:t>
            </a:r>
            <a:r>
              <a:rPr lang="ru-RU" sz="1400" dirty="0">
                <a:latin typeface="Huawei Sans" panose="020C0503030203020204" pitchFamily="34" charset="0"/>
              </a:rPr>
              <a:t>ap-group1</a:t>
            </a:r>
          </a:p>
          <a:p>
            <a:pPr fontAlgn="ctr">
              <a:lnSpc>
                <a:spcPct val="120000"/>
              </a:lnSpc>
            </a:pPr>
            <a:r>
              <a:rPr lang="ru-RU" sz="1400" dirty="0">
                <a:latin typeface="Huawei Sans" panose="020C0503030203020204" pitchFamily="34" charset="0"/>
              </a:rPr>
              <a:t>[AC-wlan-ap-group-ap-group1] </a:t>
            </a:r>
            <a:r>
              <a:rPr lang="ru-RU" sz="1400" b="1" dirty="0" err="1">
                <a:latin typeface="Huawei Sans" panose="020C0503030203020204" pitchFamily="34" charset="0"/>
              </a:rPr>
              <a:t>vap-profile</a:t>
            </a:r>
            <a:r>
              <a:rPr lang="ru-RU" sz="1400" dirty="0">
                <a:latin typeface="Huawei Sans" panose="020C0503030203020204" pitchFamily="34" charset="0"/>
              </a:rPr>
              <a:t> </a:t>
            </a:r>
            <a:r>
              <a:rPr lang="ru-RU" sz="1400" dirty="0" err="1">
                <a:latin typeface="Huawei Sans" panose="020C0503030203020204" pitchFamily="34" charset="0"/>
              </a:rPr>
              <a:t>wlan-net</a:t>
            </a:r>
            <a:r>
              <a:rPr lang="ru-RU" sz="1400" dirty="0">
                <a:latin typeface="Huawei Sans" panose="020C0503030203020204" pitchFamily="34" charset="0"/>
              </a:rPr>
              <a:t> </a:t>
            </a:r>
            <a:r>
              <a:rPr lang="ru-RU" sz="1400" b="1" dirty="0" err="1">
                <a:latin typeface="Huawei Sans" panose="020C0503030203020204" pitchFamily="34" charset="0"/>
              </a:rPr>
              <a:t>wlan</a:t>
            </a:r>
            <a:r>
              <a:rPr lang="ru-RU" sz="1400" dirty="0">
                <a:latin typeface="Huawei Sans" panose="020C0503030203020204" pitchFamily="34" charset="0"/>
              </a:rPr>
              <a:t> 1 </a:t>
            </a:r>
            <a:r>
              <a:rPr lang="ru-RU" sz="1400" b="1" dirty="0" err="1">
                <a:latin typeface="Huawei Sans" panose="020C0503030203020204" pitchFamily="34" charset="0"/>
              </a:rPr>
              <a:t>radio</a:t>
            </a:r>
            <a:r>
              <a:rPr lang="ru-RU" sz="1400" dirty="0">
                <a:latin typeface="Huawei Sans" panose="020C0503030203020204" pitchFamily="34" charset="0"/>
              </a:rPr>
              <a:t> 0</a:t>
            </a:r>
          </a:p>
          <a:p>
            <a:pPr fontAlgn="ctr">
              <a:lnSpc>
                <a:spcPct val="120000"/>
              </a:lnSpc>
            </a:pPr>
            <a:r>
              <a:rPr lang="ru-RU" sz="1400" dirty="0">
                <a:latin typeface="Huawei Sans" panose="020C0503030203020204" pitchFamily="34" charset="0"/>
              </a:rPr>
              <a:t>[AC-wlan-ap-group-ap-group1] </a:t>
            </a:r>
            <a:r>
              <a:rPr lang="ru-RU" sz="1400" b="1" dirty="0" err="1">
                <a:latin typeface="Huawei Sans" panose="020C0503030203020204" pitchFamily="34" charset="0"/>
              </a:rPr>
              <a:t>vap-profile</a:t>
            </a:r>
            <a:r>
              <a:rPr lang="ru-RU" sz="1400" dirty="0">
                <a:latin typeface="Huawei Sans" panose="020C0503030203020204" pitchFamily="34" charset="0"/>
              </a:rPr>
              <a:t> </a:t>
            </a:r>
            <a:r>
              <a:rPr lang="ru-RU" sz="1400" dirty="0" err="1">
                <a:latin typeface="Huawei Sans" panose="020C0503030203020204" pitchFamily="34" charset="0"/>
              </a:rPr>
              <a:t>wlan-net</a:t>
            </a:r>
            <a:r>
              <a:rPr lang="ru-RU" sz="1400" dirty="0">
                <a:latin typeface="Huawei Sans" panose="020C0503030203020204" pitchFamily="34" charset="0"/>
              </a:rPr>
              <a:t> </a:t>
            </a:r>
            <a:r>
              <a:rPr lang="ru-RU" sz="1400" b="1" dirty="0" err="1">
                <a:latin typeface="Huawei Sans" panose="020C0503030203020204" pitchFamily="34" charset="0"/>
              </a:rPr>
              <a:t>wlan</a:t>
            </a:r>
            <a:r>
              <a:rPr lang="ru-RU" sz="1400" dirty="0">
                <a:latin typeface="Huawei Sans" panose="020C0503030203020204" pitchFamily="34" charset="0"/>
              </a:rPr>
              <a:t> 1 </a:t>
            </a:r>
            <a:r>
              <a:rPr lang="ru-RU" sz="1400" b="1" dirty="0" err="1">
                <a:latin typeface="Huawei Sans" panose="020C0503030203020204" pitchFamily="34" charset="0"/>
              </a:rPr>
              <a:t>radio</a:t>
            </a:r>
            <a:r>
              <a:rPr lang="ru-RU" sz="1400" dirty="0">
                <a:latin typeface="Huawei Sans" panose="020C0503030203020204" pitchFamily="34" charset="0"/>
              </a:rPr>
              <a:t> 1</a:t>
            </a:r>
          </a:p>
          <a:p>
            <a:pPr fontAlgn="ctr">
              <a:lnSpc>
                <a:spcPct val="120000"/>
              </a:lnSpc>
            </a:pPr>
            <a:r>
              <a:rPr lang="ru-RU" sz="1400" dirty="0">
                <a:latin typeface="Huawei Sans" panose="020C0503030203020204" pitchFamily="34" charset="0"/>
              </a:rPr>
              <a:t>[AC-wlan-ap-group-ap-group1] </a:t>
            </a:r>
            <a:r>
              <a:rPr lang="ru-RU" sz="1400" dirty="0" err="1">
                <a:latin typeface="Huawei Sans" panose="020C0503030203020204" pitchFamily="34" charset="0"/>
              </a:rPr>
              <a:t>quit</a:t>
            </a:r>
            <a:endParaRPr lang="ru-RU" sz="1400" dirty="0">
              <a:latin typeface="Huawei Sans" panose="020C0503030203020204" pitchFamily="34" charset="0"/>
            </a:endParaRPr>
          </a:p>
        </p:txBody>
      </p:sp>
      <p:sp>
        <p:nvSpPr>
          <p:cNvPr id="41" name="五边形 40"/>
          <p:cNvSpPr/>
          <p:nvPr/>
        </p:nvSpPr>
        <p:spPr bwMode="auto">
          <a:xfrm>
            <a:off x="9152668" y="122424"/>
            <a:ext cx="900100" cy="284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Сетевое подключение</a:t>
            </a:r>
          </a:p>
        </p:txBody>
      </p:sp>
      <p:sp>
        <p:nvSpPr>
          <p:cNvPr id="43" name="燕尾形 42"/>
          <p:cNvSpPr/>
          <p:nvPr/>
        </p:nvSpPr>
        <p:spPr bwMode="auto">
          <a:xfrm>
            <a:off x="9968838"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Подключение AP</a:t>
            </a:r>
          </a:p>
        </p:txBody>
      </p:sp>
      <p:sp>
        <p:nvSpPr>
          <p:cNvPr id="44" name="燕尾形 43"/>
          <p:cNvSpPr/>
          <p:nvPr/>
        </p:nvSpPr>
        <p:spPr bwMode="auto">
          <a:xfrm>
            <a:off x="10964908" y="122424"/>
            <a:ext cx="1080000" cy="284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b="1">
                <a:solidFill>
                  <a:srgbClr val="FFFFFF"/>
                </a:solidFill>
                <a:latin typeface="Huawei Sans" panose="020C0503030203020204" pitchFamily="34" charset="0"/>
              </a:rPr>
              <a:t>Сервисы WLAN</a:t>
            </a:r>
          </a:p>
        </p:txBody>
      </p:sp>
      <p:grpSp>
        <p:nvGrpSpPr>
          <p:cNvPr id="42" name="组合 41"/>
          <p:cNvGrpSpPr/>
          <p:nvPr/>
        </p:nvGrpSpPr>
        <p:grpSpPr>
          <a:xfrm>
            <a:off x="907091" y="1364451"/>
            <a:ext cx="4363229" cy="4877017"/>
            <a:chOff x="1634078" y="1148210"/>
            <a:chExt cx="4363229" cy="4877017"/>
          </a:xfrm>
        </p:grpSpPr>
        <p:pic>
          <p:nvPicPr>
            <p:cNvPr id="45" name="图片 44" descr="笔记本电脑.png"/>
            <p:cNvPicPr>
              <a:picLocks noChangeAspect="1"/>
            </p:cNvPicPr>
            <p:nvPr/>
          </p:nvPicPr>
          <p:blipFill>
            <a:blip r:embed="rId3" cstate="print"/>
            <a:stretch>
              <a:fillRect/>
            </a:stretch>
          </p:blipFill>
          <p:spPr>
            <a:xfrm>
              <a:off x="2759588" y="5686827"/>
              <a:ext cx="539779" cy="338400"/>
            </a:xfrm>
            <a:prstGeom prst="rect">
              <a:avLst/>
            </a:prstGeom>
          </p:spPr>
        </p:pic>
        <p:pic>
          <p:nvPicPr>
            <p:cNvPr id="46" name="图片 45" descr="wifi信号蓝.png"/>
            <p:cNvPicPr>
              <a:picLocks noChangeAspect="1"/>
            </p:cNvPicPr>
            <p:nvPr/>
          </p:nvPicPr>
          <p:blipFill>
            <a:blip r:embed="rId4" cstate="print"/>
            <a:stretch>
              <a:fillRect/>
            </a:stretch>
          </p:blipFill>
          <p:spPr>
            <a:xfrm flipV="1">
              <a:off x="3196870" y="5199764"/>
              <a:ext cx="429928" cy="360000"/>
            </a:xfrm>
            <a:prstGeom prst="rect">
              <a:avLst/>
            </a:prstGeom>
          </p:spPr>
        </p:pic>
        <p:cxnSp>
          <p:nvCxnSpPr>
            <p:cNvPr id="47" name="直接连接符 46"/>
            <p:cNvCxnSpPr>
              <a:stCxn id="53" idx="2"/>
              <a:endCxn id="55" idx="0"/>
            </p:cNvCxnSpPr>
            <p:nvPr/>
          </p:nvCxnSpPr>
          <p:spPr>
            <a:xfrm>
              <a:off x="3413696" y="2759149"/>
              <a:ext cx="0" cy="681452"/>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2859107" y="1148210"/>
              <a:ext cx="1117607" cy="701754"/>
              <a:chOff x="3383675" y="915204"/>
              <a:chExt cx="1117607" cy="701754"/>
            </a:xfrm>
          </p:grpSpPr>
          <p:pic>
            <p:nvPicPr>
              <p:cNvPr id="98" name="图片 9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83675" y="915204"/>
                <a:ext cx="1117607" cy="701754"/>
              </a:xfrm>
              <a:prstGeom prst="rect">
                <a:avLst/>
              </a:prstGeom>
            </p:spPr>
          </p:pic>
          <p:sp>
            <p:nvSpPr>
              <p:cNvPr id="99" name="Text Box 9"/>
              <p:cNvSpPr txBox="1">
                <a:spLocks noChangeArrowheads="1"/>
              </p:cNvSpPr>
              <p:nvPr/>
            </p:nvSpPr>
            <p:spPr bwMode="auto">
              <a:xfrm>
                <a:off x="3409656" y="1077930"/>
                <a:ext cx="1057215" cy="523220"/>
              </a:xfrm>
              <a:prstGeom prst="rect">
                <a:avLst/>
              </a:prstGeom>
              <a:noFill/>
              <a:ln w="9525">
                <a:noFill/>
                <a:miter lim="800000"/>
                <a:headEnd/>
                <a:tailEnd/>
              </a:ln>
            </p:spPr>
            <p:txBody>
              <a:bodyPr wrap="square">
                <a:spAutoFit/>
              </a:bodyPr>
              <a:lstStyle/>
              <a:p>
                <a:pPr algn="ctr">
                  <a:spcBef>
                    <a:spcPct val="50000"/>
                  </a:spcBef>
                </a:pPr>
                <a:r>
                  <a:rPr lang="ru-RU" sz="1400" b="1" dirty="0">
                    <a:solidFill>
                      <a:schemeClr val="tx1"/>
                    </a:solidFill>
                    <a:latin typeface="Huawei Sans" panose="020C0503030203020204" pitchFamily="34" charset="0"/>
                  </a:rPr>
                  <a:t>IP-сеть</a:t>
                </a:r>
              </a:p>
            </p:txBody>
          </p:sp>
        </p:grpSp>
        <p:sp>
          <p:nvSpPr>
            <p:cNvPr id="49" name="Text Box 9"/>
            <p:cNvSpPr txBox="1">
              <a:spLocks noChangeArrowheads="1"/>
            </p:cNvSpPr>
            <p:nvPr/>
          </p:nvSpPr>
          <p:spPr bwMode="auto">
            <a:xfrm>
              <a:off x="2398315" y="4662434"/>
              <a:ext cx="768435" cy="307777"/>
            </a:xfrm>
            <a:prstGeom prst="rect">
              <a:avLst/>
            </a:prstGeom>
            <a:noFill/>
            <a:ln w="9525">
              <a:noFill/>
              <a:miter lim="800000"/>
              <a:headEnd/>
              <a:tailEnd/>
            </a:ln>
          </p:spPr>
          <p:txBody>
            <a:bodyPr wrap="square">
              <a:spAutoFit/>
            </a:bodyPr>
            <a:lstStyle/>
            <a:p>
              <a:pPr algn="ctr"/>
              <a:r>
                <a:rPr lang="ru-RU" sz="1400" b="1">
                  <a:solidFill>
                    <a:schemeClr val="tx1"/>
                  </a:solidFill>
                  <a:latin typeface="Huawei Sans" panose="020C0503030203020204" pitchFamily="34" charset="0"/>
                </a:rPr>
                <a:t>AP</a:t>
              </a:r>
            </a:p>
          </p:txBody>
        </p:sp>
        <p:pic>
          <p:nvPicPr>
            <p:cNvPr id="50" name="图片 49" descr="AC-蓝.png"/>
            <p:cNvPicPr>
              <a:picLocks noChangeAspect="1"/>
            </p:cNvPicPr>
            <p:nvPr/>
          </p:nvPicPr>
          <p:blipFill>
            <a:blip r:embed="rId6" cstate="print"/>
            <a:stretch>
              <a:fillRect/>
            </a:stretch>
          </p:blipFill>
          <p:spPr>
            <a:xfrm>
              <a:off x="4937386" y="2219149"/>
              <a:ext cx="660000" cy="540000"/>
            </a:xfrm>
            <a:prstGeom prst="rect">
              <a:avLst/>
            </a:prstGeom>
          </p:spPr>
        </p:pic>
        <p:sp>
          <p:nvSpPr>
            <p:cNvPr id="51" name="Text Box 9"/>
            <p:cNvSpPr txBox="1">
              <a:spLocks noChangeArrowheads="1"/>
            </p:cNvSpPr>
            <p:nvPr/>
          </p:nvSpPr>
          <p:spPr bwMode="auto">
            <a:xfrm>
              <a:off x="2069136" y="5703905"/>
              <a:ext cx="706855" cy="307777"/>
            </a:xfrm>
            <a:prstGeom prst="rect">
              <a:avLst/>
            </a:prstGeom>
            <a:noFill/>
            <a:ln w="9525">
              <a:noFill/>
              <a:miter lim="800000"/>
              <a:headEnd/>
              <a:tailEnd/>
            </a:ln>
          </p:spPr>
          <p:txBody>
            <a:bodyPr wrap="square">
              <a:spAutoFit/>
            </a:bodyPr>
            <a:lstStyle/>
            <a:p>
              <a:pPr algn="ctr"/>
              <a:r>
                <a:rPr lang="ru-RU" sz="1400" b="1">
                  <a:solidFill>
                    <a:schemeClr val="tx1"/>
                  </a:solidFill>
                  <a:latin typeface="Huawei Sans" panose="020C0503030203020204" pitchFamily="34" charset="0"/>
                </a:rPr>
                <a:t>STA</a:t>
              </a:r>
            </a:p>
          </p:txBody>
        </p:sp>
        <p:cxnSp>
          <p:nvCxnSpPr>
            <p:cNvPr id="52" name="直接连接符 51"/>
            <p:cNvCxnSpPr>
              <a:stCxn id="98" idx="2"/>
              <a:endCxn id="53" idx="0"/>
            </p:cNvCxnSpPr>
            <p:nvPr/>
          </p:nvCxnSpPr>
          <p:spPr>
            <a:xfrm flipH="1">
              <a:off x="3413696" y="1849964"/>
              <a:ext cx="0" cy="369185"/>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53" name="图片 5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084427" y="2219149"/>
              <a:ext cx="658537" cy="540000"/>
            </a:xfrm>
            <a:prstGeom prst="rect">
              <a:avLst/>
            </a:prstGeom>
          </p:spPr>
        </p:pic>
        <p:pic>
          <p:nvPicPr>
            <p:cNvPr id="54" name="图片 5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082565" y="4549487"/>
              <a:ext cx="658538" cy="540000"/>
            </a:xfrm>
            <a:prstGeom prst="rect">
              <a:avLst/>
            </a:prstGeom>
          </p:spPr>
        </p:pic>
        <p:pic>
          <p:nvPicPr>
            <p:cNvPr id="55" name="图片 5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084427" y="3440601"/>
              <a:ext cx="658537" cy="540000"/>
            </a:xfrm>
            <a:prstGeom prst="rect">
              <a:avLst/>
            </a:prstGeom>
          </p:spPr>
        </p:pic>
        <p:cxnSp>
          <p:nvCxnSpPr>
            <p:cNvPr id="56" name="直接连接符 55"/>
            <p:cNvCxnSpPr>
              <a:stCxn id="53" idx="3"/>
              <a:endCxn id="50" idx="1"/>
            </p:cNvCxnSpPr>
            <p:nvPr/>
          </p:nvCxnSpPr>
          <p:spPr>
            <a:xfrm>
              <a:off x="3742964" y="2489149"/>
              <a:ext cx="1194422" cy="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55" idx="2"/>
              <a:endCxn id="54" idx="0"/>
            </p:cNvCxnSpPr>
            <p:nvPr/>
          </p:nvCxnSpPr>
          <p:spPr>
            <a:xfrm flipH="1">
              <a:off x="3411834" y="3980601"/>
              <a:ext cx="1862" cy="568886"/>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9" name="Text Box 9"/>
            <p:cNvSpPr txBox="1">
              <a:spLocks noChangeArrowheads="1"/>
            </p:cNvSpPr>
            <p:nvPr/>
          </p:nvSpPr>
          <p:spPr bwMode="auto">
            <a:xfrm>
              <a:off x="2398315" y="3553436"/>
              <a:ext cx="768435" cy="307777"/>
            </a:xfrm>
            <a:prstGeom prst="rect">
              <a:avLst/>
            </a:prstGeom>
            <a:noFill/>
            <a:ln w="9525">
              <a:noFill/>
              <a:miter lim="800000"/>
              <a:headEnd/>
              <a:tailEnd/>
            </a:ln>
          </p:spPr>
          <p:txBody>
            <a:bodyPr wrap="square">
              <a:spAutoFit/>
            </a:bodyPr>
            <a:lstStyle/>
            <a:p>
              <a:pPr algn="ctr"/>
              <a:r>
                <a:rPr lang="ru-RU" sz="1400" b="1">
                  <a:solidFill>
                    <a:schemeClr val="tx1"/>
                  </a:solidFill>
                  <a:latin typeface="Huawei Sans" panose="020C0503030203020204" pitchFamily="34" charset="0"/>
                </a:rPr>
                <a:t>S1</a:t>
              </a:r>
            </a:p>
          </p:txBody>
        </p:sp>
        <p:sp>
          <p:nvSpPr>
            <p:cNvPr id="87" name="Text Box 9"/>
            <p:cNvSpPr txBox="1">
              <a:spLocks noChangeArrowheads="1"/>
            </p:cNvSpPr>
            <p:nvPr/>
          </p:nvSpPr>
          <p:spPr bwMode="auto">
            <a:xfrm>
              <a:off x="2398315" y="2347891"/>
              <a:ext cx="768435" cy="307777"/>
            </a:xfrm>
            <a:prstGeom prst="rect">
              <a:avLst/>
            </a:prstGeom>
            <a:noFill/>
            <a:ln w="9525">
              <a:noFill/>
              <a:miter lim="800000"/>
              <a:headEnd/>
              <a:tailEnd/>
            </a:ln>
          </p:spPr>
          <p:txBody>
            <a:bodyPr wrap="square">
              <a:spAutoFit/>
            </a:bodyPr>
            <a:lstStyle/>
            <a:p>
              <a:pPr algn="ctr"/>
              <a:r>
                <a:rPr lang="ru-RU" sz="1400" b="1">
                  <a:solidFill>
                    <a:schemeClr val="tx1"/>
                  </a:solidFill>
                  <a:latin typeface="Huawei Sans" panose="020C0503030203020204" pitchFamily="34" charset="0"/>
                </a:rPr>
                <a:t>S2</a:t>
              </a:r>
            </a:p>
          </p:txBody>
        </p:sp>
        <p:sp>
          <p:nvSpPr>
            <p:cNvPr id="88" name="Text Box 9"/>
            <p:cNvSpPr txBox="1">
              <a:spLocks noChangeArrowheads="1"/>
            </p:cNvSpPr>
            <p:nvPr/>
          </p:nvSpPr>
          <p:spPr bwMode="auto">
            <a:xfrm>
              <a:off x="1634078" y="2589265"/>
              <a:ext cx="1459844" cy="523220"/>
            </a:xfrm>
            <a:prstGeom prst="rect">
              <a:avLst/>
            </a:prstGeom>
            <a:noFill/>
            <a:ln w="9525">
              <a:noFill/>
              <a:miter lim="800000"/>
              <a:headEnd/>
              <a:tailEnd/>
            </a:ln>
          </p:spPr>
          <p:txBody>
            <a:bodyPr wrap="square">
              <a:spAutoFit/>
            </a:bodyPr>
            <a:lstStyle/>
            <a:p>
              <a:pPr algn="r"/>
              <a:r>
                <a:rPr lang="ru-RU" sz="1400" b="1">
                  <a:latin typeface="Huawei Sans" panose="020C0503030203020204" pitchFamily="34" charset="0"/>
                </a:rPr>
                <a:t>VLANIF 101</a:t>
              </a:r>
            </a:p>
            <a:p>
              <a:pPr algn="r"/>
              <a:r>
                <a:rPr lang="ru-RU" sz="1400">
                  <a:solidFill>
                    <a:schemeClr val="tx1"/>
                  </a:solidFill>
                  <a:latin typeface="Huawei Sans" panose="020C0503030203020204" pitchFamily="34" charset="0"/>
                </a:rPr>
                <a:t>10.23.101.1</a:t>
              </a:r>
              <a:r>
                <a:rPr lang="ru-RU" sz="1400">
                  <a:latin typeface="Huawei Sans" panose="020C0503030203020204" pitchFamily="34" charset="0"/>
                </a:rPr>
                <a:t>/24</a:t>
              </a:r>
            </a:p>
          </p:txBody>
        </p:sp>
        <p:sp>
          <p:nvSpPr>
            <p:cNvPr id="89" name="Text Box 9"/>
            <p:cNvSpPr txBox="1">
              <a:spLocks noChangeArrowheads="1"/>
            </p:cNvSpPr>
            <p:nvPr/>
          </p:nvSpPr>
          <p:spPr bwMode="auto">
            <a:xfrm>
              <a:off x="3391284" y="1895517"/>
              <a:ext cx="1208195" cy="307777"/>
            </a:xfrm>
            <a:prstGeom prst="rect">
              <a:avLst/>
            </a:prstGeom>
            <a:noFill/>
            <a:ln w="9525">
              <a:noFill/>
              <a:miter lim="800000"/>
              <a:headEnd/>
              <a:tailEnd/>
            </a:ln>
          </p:spPr>
          <p:txBody>
            <a:bodyPr wrap="square">
              <a:spAutoFit/>
            </a:bodyPr>
            <a:lstStyle/>
            <a:p>
              <a:r>
                <a:rPr lang="ru-RU" sz="1400" dirty="0">
                  <a:solidFill>
                    <a:schemeClr val="tx1"/>
                  </a:solidFill>
                  <a:latin typeface="Huawei Sans" panose="020C0503030203020204" pitchFamily="34" charset="0"/>
                </a:rPr>
                <a:t>GE0/0/3</a:t>
              </a:r>
            </a:p>
          </p:txBody>
        </p:sp>
        <p:sp>
          <p:nvSpPr>
            <p:cNvPr id="90" name="Text Box 9"/>
            <p:cNvSpPr txBox="1">
              <a:spLocks noChangeArrowheads="1"/>
            </p:cNvSpPr>
            <p:nvPr/>
          </p:nvSpPr>
          <p:spPr bwMode="auto">
            <a:xfrm>
              <a:off x="3712598" y="2188816"/>
              <a:ext cx="886881" cy="307777"/>
            </a:xfrm>
            <a:prstGeom prst="rect">
              <a:avLst/>
            </a:prstGeom>
            <a:noFill/>
            <a:ln w="9525">
              <a:noFill/>
              <a:miter lim="800000"/>
              <a:headEnd/>
              <a:tailEnd/>
            </a:ln>
          </p:spPr>
          <p:txBody>
            <a:bodyPr wrap="square">
              <a:spAutoFit/>
            </a:bodyPr>
            <a:lstStyle/>
            <a:p>
              <a:r>
                <a:rPr lang="ru-RU" sz="1400">
                  <a:solidFill>
                    <a:schemeClr val="tx1"/>
                  </a:solidFill>
                  <a:latin typeface="Huawei Sans" panose="020C0503030203020204" pitchFamily="34" charset="0"/>
                </a:rPr>
                <a:t>GE0/0/2</a:t>
              </a:r>
            </a:p>
          </p:txBody>
        </p:sp>
        <p:sp>
          <p:nvSpPr>
            <p:cNvPr id="91" name="Text Box 9"/>
            <p:cNvSpPr txBox="1">
              <a:spLocks noChangeArrowheads="1"/>
            </p:cNvSpPr>
            <p:nvPr/>
          </p:nvSpPr>
          <p:spPr bwMode="auto">
            <a:xfrm>
              <a:off x="3397570" y="2734058"/>
              <a:ext cx="891382" cy="307777"/>
            </a:xfrm>
            <a:prstGeom prst="rect">
              <a:avLst/>
            </a:prstGeom>
            <a:noFill/>
            <a:ln w="9525">
              <a:noFill/>
              <a:miter lim="800000"/>
              <a:headEnd/>
              <a:tailEnd/>
            </a:ln>
          </p:spPr>
          <p:txBody>
            <a:bodyPr wrap="square">
              <a:spAutoFit/>
            </a:bodyPr>
            <a:lstStyle/>
            <a:p>
              <a:r>
                <a:rPr lang="ru-RU" sz="1400">
                  <a:solidFill>
                    <a:schemeClr val="tx1"/>
                  </a:solidFill>
                  <a:latin typeface="Huawei Sans" panose="020C0503030203020204" pitchFamily="34" charset="0"/>
                </a:rPr>
                <a:t>GE0/0/1</a:t>
              </a:r>
            </a:p>
          </p:txBody>
        </p:sp>
        <p:sp>
          <p:nvSpPr>
            <p:cNvPr id="92" name="Text Box 9"/>
            <p:cNvSpPr txBox="1">
              <a:spLocks noChangeArrowheads="1"/>
            </p:cNvSpPr>
            <p:nvPr/>
          </p:nvSpPr>
          <p:spPr bwMode="auto">
            <a:xfrm>
              <a:off x="3397570" y="3177313"/>
              <a:ext cx="891382" cy="307777"/>
            </a:xfrm>
            <a:prstGeom prst="rect">
              <a:avLst/>
            </a:prstGeom>
            <a:noFill/>
            <a:ln w="9525">
              <a:noFill/>
              <a:miter lim="800000"/>
              <a:headEnd/>
              <a:tailEnd/>
            </a:ln>
          </p:spPr>
          <p:txBody>
            <a:bodyPr wrap="square">
              <a:spAutoFit/>
            </a:bodyPr>
            <a:lstStyle/>
            <a:p>
              <a:r>
                <a:rPr lang="ru-RU" sz="1400">
                  <a:solidFill>
                    <a:schemeClr val="tx1"/>
                  </a:solidFill>
                  <a:latin typeface="Huawei Sans" panose="020C0503030203020204" pitchFamily="34" charset="0"/>
                </a:rPr>
                <a:t>GE0/0/2</a:t>
              </a:r>
            </a:p>
          </p:txBody>
        </p:sp>
        <p:sp>
          <p:nvSpPr>
            <p:cNvPr id="93" name="Text Box 9"/>
            <p:cNvSpPr txBox="1">
              <a:spLocks noChangeArrowheads="1"/>
            </p:cNvSpPr>
            <p:nvPr/>
          </p:nvSpPr>
          <p:spPr bwMode="auto">
            <a:xfrm>
              <a:off x="3397570" y="3952147"/>
              <a:ext cx="891382" cy="307777"/>
            </a:xfrm>
            <a:prstGeom prst="rect">
              <a:avLst/>
            </a:prstGeom>
            <a:noFill/>
            <a:ln w="9525">
              <a:noFill/>
              <a:miter lim="800000"/>
              <a:headEnd/>
              <a:tailEnd/>
            </a:ln>
          </p:spPr>
          <p:txBody>
            <a:bodyPr wrap="square">
              <a:spAutoFit/>
            </a:bodyPr>
            <a:lstStyle/>
            <a:p>
              <a:r>
                <a:rPr lang="ru-RU" sz="1400">
                  <a:solidFill>
                    <a:schemeClr val="tx1"/>
                  </a:solidFill>
                  <a:latin typeface="Huawei Sans" panose="020C0503030203020204" pitchFamily="34" charset="0"/>
                </a:rPr>
                <a:t>GE0/0/1</a:t>
              </a:r>
            </a:p>
          </p:txBody>
        </p:sp>
        <p:sp>
          <p:nvSpPr>
            <p:cNvPr id="94" name="Text Box 9"/>
            <p:cNvSpPr txBox="1">
              <a:spLocks noChangeArrowheads="1"/>
            </p:cNvSpPr>
            <p:nvPr/>
          </p:nvSpPr>
          <p:spPr bwMode="auto">
            <a:xfrm>
              <a:off x="4143908" y="2493501"/>
              <a:ext cx="847772" cy="307777"/>
            </a:xfrm>
            <a:prstGeom prst="rect">
              <a:avLst/>
            </a:prstGeom>
            <a:noFill/>
            <a:ln w="9525">
              <a:noFill/>
              <a:miter lim="800000"/>
              <a:headEnd/>
              <a:tailEnd/>
            </a:ln>
          </p:spPr>
          <p:txBody>
            <a:bodyPr wrap="square">
              <a:spAutoFit/>
            </a:bodyPr>
            <a:lstStyle/>
            <a:p>
              <a:r>
                <a:rPr lang="ru-RU" sz="1400">
                  <a:solidFill>
                    <a:schemeClr val="tx1"/>
                  </a:solidFill>
                  <a:latin typeface="Huawei Sans" panose="020C0503030203020204" pitchFamily="34" charset="0"/>
                </a:rPr>
                <a:t>GE0/0/1</a:t>
              </a:r>
            </a:p>
          </p:txBody>
        </p:sp>
        <p:sp>
          <p:nvSpPr>
            <p:cNvPr id="95" name="Text Box 9"/>
            <p:cNvSpPr txBox="1">
              <a:spLocks noChangeArrowheads="1"/>
            </p:cNvSpPr>
            <p:nvPr/>
          </p:nvSpPr>
          <p:spPr bwMode="auto">
            <a:xfrm>
              <a:off x="4537463" y="2762499"/>
              <a:ext cx="1459844" cy="523220"/>
            </a:xfrm>
            <a:prstGeom prst="rect">
              <a:avLst/>
            </a:prstGeom>
            <a:noFill/>
            <a:ln w="9525">
              <a:noFill/>
              <a:miter lim="800000"/>
              <a:headEnd/>
              <a:tailEnd/>
            </a:ln>
          </p:spPr>
          <p:txBody>
            <a:bodyPr wrap="square">
              <a:spAutoFit/>
            </a:bodyPr>
            <a:lstStyle/>
            <a:p>
              <a:pPr algn="ctr"/>
              <a:r>
                <a:rPr lang="ru-RU" sz="1400" b="1">
                  <a:latin typeface="Huawei Sans" panose="020C0503030203020204" pitchFamily="34" charset="0"/>
                </a:rPr>
                <a:t>VLANIF 100</a:t>
              </a:r>
            </a:p>
            <a:p>
              <a:pPr algn="ctr"/>
              <a:r>
                <a:rPr lang="ru-RU" sz="1400">
                  <a:solidFill>
                    <a:schemeClr val="tx1"/>
                  </a:solidFill>
                  <a:latin typeface="Huawei Sans" panose="020C0503030203020204" pitchFamily="34" charset="0"/>
                </a:rPr>
                <a:t>10.23.100.1</a:t>
              </a:r>
              <a:r>
                <a:rPr lang="ru-RU" sz="1400">
                  <a:latin typeface="Huawei Sans" panose="020C0503030203020204" pitchFamily="34" charset="0"/>
                </a:rPr>
                <a:t>/24</a:t>
              </a:r>
            </a:p>
          </p:txBody>
        </p:sp>
        <p:sp>
          <p:nvSpPr>
            <p:cNvPr id="96" name="Text Box 9"/>
            <p:cNvSpPr txBox="1">
              <a:spLocks noChangeArrowheads="1"/>
            </p:cNvSpPr>
            <p:nvPr/>
          </p:nvSpPr>
          <p:spPr bwMode="auto">
            <a:xfrm>
              <a:off x="4883168" y="1920764"/>
              <a:ext cx="768435" cy="307777"/>
            </a:xfrm>
            <a:prstGeom prst="rect">
              <a:avLst/>
            </a:prstGeom>
            <a:noFill/>
            <a:ln w="9525">
              <a:noFill/>
              <a:miter lim="800000"/>
              <a:headEnd/>
              <a:tailEnd/>
            </a:ln>
          </p:spPr>
          <p:txBody>
            <a:bodyPr wrap="square">
              <a:spAutoFit/>
            </a:bodyPr>
            <a:lstStyle/>
            <a:p>
              <a:pPr algn="ctr"/>
              <a:r>
                <a:rPr lang="ru-RU" sz="1400" b="1">
                  <a:solidFill>
                    <a:schemeClr val="tx1"/>
                  </a:solidFill>
                  <a:latin typeface="Huawei Sans" panose="020C0503030203020204" pitchFamily="34" charset="0"/>
                </a:rPr>
                <a:t>AC</a:t>
              </a:r>
            </a:p>
          </p:txBody>
        </p:sp>
        <p:pic>
          <p:nvPicPr>
            <p:cNvPr id="97" name="图片 96" descr="SAN网络-蓝.png"/>
            <p:cNvPicPr>
              <a:picLocks noChangeAspect="1"/>
            </p:cNvPicPr>
            <p:nvPr/>
          </p:nvPicPr>
          <p:blipFill>
            <a:blip r:embed="rId10" cstate="print"/>
            <a:stretch>
              <a:fillRect/>
            </a:stretch>
          </p:blipFill>
          <p:spPr>
            <a:xfrm>
              <a:off x="3690279" y="5573371"/>
              <a:ext cx="267540" cy="438311"/>
            </a:xfrm>
            <a:prstGeom prst="rect">
              <a:avLst/>
            </a:prstGeom>
          </p:spPr>
        </p:pic>
      </p:grpSp>
    </p:spTree>
    <p:extLst>
      <p:ext uri="{BB962C8B-B14F-4D97-AF65-F5344CB8AC3E}">
        <p14:creationId xmlns:p14="http://schemas.microsoft.com/office/powerpoint/2010/main" val="320224003"/>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10"/>
          </p:nvPr>
        </p:nvSpPr>
        <p:spPr/>
        <p:txBody>
          <a:bodyPr/>
          <a:lstStyle/>
          <a:p>
            <a:r>
              <a:rPr lang="ru-RU" sz="1800"/>
              <a:t>AC автоматически передает AP сервисную конфигурацию WLAN. После завершения настройки выполните команду </a:t>
            </a:r>
            <a:r>
              <a:rPr lang="ru-RU" sz="1800" b="1"/>
              <a:t>display vap ssid wlan-net</a:t>
            </a:r>
            <a:r>
              <a:rPr lang="ru-RU" sz="1800"/>
              <a:t>. Если в результатах выполнения команды параметр </a:t>
            </a:r>
            <a:r>
              <a:rPr lang="ru-RU" sz="1800" b="1"/>
              <a:t>Status</a:t>
            </a:r>
            <a:r>
              <a:rPr lang="ru-RU" sz="1800"/>
              <a:t> имеет значение </a:t>
            </a:r>
            <a:r>
              <a:rPr lang="ru-RU" sz="1800" b="1"/>
              <a:t>ON</a:t>
            </a:r>
            <a:r>
              <a:rPr lang="ru-RU" sz="1800"/>
              <a:t>, значит VAP были успешно созданы на радиомодулях AP.</a:t>
            </a:r>
          </a:p>
        </p:txBody>
      </p:sp>
      <p:sp>
        <p:nvSpPr>
          <p:cNvPr id="2" name="标题 1"/>
          <p:cNvSpPr>
            <a:spLocks noGrp="1"/>
          </p:cNvSpPr>
          <p:nvPr>
            <p:ph type="title"/>
          </p:nvPr>
        </p:nvSpPr>
        <p:spPr/>
        <p:txBody>
          <a:bodyPr/>
          <a:lstStyle/>
          <a:p>
            <a:r>
              <a:rPr lang="ru-RU"/>
              <a:t>Проверка информации о профиле VAP</a:t>
            </a:r>
          </a:p>
        </p:txBody>
      </p:sp>
      <p:sp>
        <p:nvSpPr>
          <p:cNvPr id="39" name="Rectangle 3"/>
          <p:cNvSpPr/>
          <p:nvPr/>
        </p:nvSpPr>
        <p:spPr>
          <a:xfrm>
            <a:off x="1986238" y="2907477"/>
            <a:ext cx="9440162" cy="2862322"/>
          </a:xfrm>
          <a:prstGeom prst="rect">
            <a:avLst/>
          </a:prstGeom>
          <a:solidFill>
            <a:srgbClr val="F4FBFE"/>
          </a:solidFill>
          <a:ln>
            <a:solidFill>
              <a:srgbClr val="99DFF9"/>
            </a:solidFill>
          </a:ln>
        </p:spPr>
        <p:txBody>
          <a:bodyPr wrap="square" anchor="ctr" anchorCtr="0">
            <a:spAutoFit/>
          </a:bodyPr>
          <a:lstStyle/>
          <a:p>
            <a:pPr fontAlgn="ctr">
              <a:lnSpc>
                <a:spcPts val="2400"/>
              </a:lnSpc>
            </a:pPr>
            <a:r>
              <a:rPr lang="ru-RU" sz="1400" dirty="0">
                <a:latin typeface="Huawei Sans" panose="020C0503030203020204" pitchFamily="34" charset="0"/>
              </a:rPr>
              <a:t>[AC-</a:t>
            </a:r>
            <a:r>
              <a:rPr lang="ru-RU" sz="1400" dirty="0" err="1">
                <a:latin typeface="Huawei Sans" panose="020C0503030203020204" pitchFamily="34" charset="0"/>
              </a:rPr>
              <a:t>wlan</a:t>
            </a:r>
            <a:r>
              <a:rPr lang="ru-RU" sz="1400" dirty="0">
                <a:latin typeface="Huawei Sans" panose="020C0503030203020204" pitchFamily="34" charset="0"/>
              </a:rPr>
              <a:t>-</a:t>
            </a:r>
            <a:r>
              <a:rPr lang="ru-RU" sz="1400" dirty="0" err="1">
                <a:latin typeface="Huawei Sans" panose="020C0503030203020204" pitchFamily="34" charset="0"/>
              </a:rPr>
              <a:t>view</a:t>
            </a:r>
            <a:r>
              <a:rPr lang="ru-RU" sz="1400" dirty="0">
                <a:latin typeface="Huawei Sans" panose="020C0503030203020204" pitchFamily="34" charset="0"/>
              </a:rPr>
              <a:t>] </a:t>
            </a:r>
            <a:r>
              <a:rPr lang="ru-RU" sz="1400" dirty="0" err="1">
                <a:latin typeface="Huawei Sans" panose="020C0503030203020204" pitchFamily="34" charset="0"/>
              </a:rPr>
              <a:t>display</a:t>
            </a:r>
            <a:r>
              <a:rPr lang="ru-RU" sz="1400" dirty="0">
                <a:latin typeface="Huawei Sans" panose="020C0503030203020204" pitchFamily="34" charset="0"/>
              </a:rPr>
              <a:t> </a:t>
            </a:r>
            <a:r>
              <a:rPr lang="ru-RU" sz="1400" dirty="0" err="1">
                <a:latin typeface="Huawei Sans" panose="020C0503030203020204" pitchFamily="34" charset="0"/>
              </a:rPr>
              <a:t>vap</a:t>
            </a:r>
            <a:r>
              <a:rPr lang="ru-RU" sz="1400" dirty="0">
                <a:latin typeface="Huawei Sans" panose="020C0503030203020204" pitchFamily="34" charset="0"/>
              </a:rPr>
              <a:t> </a:t>
            </a:r>
            <a:r>
              <a:rPr lang="ru-RU" sz="1400" dirty="0" err="1">
                <a:latin typeface="Huawei Sans" panose="020C0503030203020204" pitchFamily="34" charset="0"/>
              </a:rPr>
              <a:t>ssid</a:t>
            </a:r>
            <a:r>
              <a:rPr lang="ru-RU" sz="1400" dirty="0">
                <a:latin typeface="Huawei Sans" panose="020C0503030203020204" pitchFamily="34" charset="0"/>
              </a:rPr>
              <a:t> </a:t>
            </a:r>
            <a:r>
              <a:rPr lang="ru-RU" sz="1400" dirty="0" err="1">
                <a:latin typeface="Huawei Sans" panose="020C0503030203020204" pitchFamily="34" charset="0"/>
              </a:rPr>
              <a:t>wlan-net</a:t>
            </a:r>
            <a:endParaRPr lang="ru-RU" sz="1400" dirty="0">
              <a:latin typeface="Huawei Sans" panose="020C0503030203020204" pitchFamily="34" charset="0"/>
            </a:endParaRPr>
          </a:p>
          <a:p>
            <a:pPr fontAlgn="ctr">
              <a:lnSpc>
                <a:spcPts val="2400"/>
              </a:lnSpc>
            </a:pPr>
            <a:r>
              <a:rPr lang="ru-RU" sz="1400" dirty="0">
                <a:latin typeface="Huawei Sans" panose="020C0503030203020204" pitchFamily="34" charset="0"/>
              </a:rPr>
              <a:t>WID : WLAN ID</a:t>
            </a:r>
          </a:p>
          <a:p>
            <a:pPr fontAlgn="ctr">
              <a:lnSpc>
                <a:spcPts val="2400"/>
              </a:lnSpc>
            </a:pPr>
            <a:r>
              <a:rPr lang="ru-RU" sz="1400" dirty="0">
                <a:latin typeface="Huawei Sans" panose="020C0503030203020204" pitchFamily="34" charset="0"/>
              </a:rPr>
              <a:t>-----------------------------------------------------------------------------------------------------------------</a:t>
            </a:r>
          </a:p>
          <a:p>
            <a:pPr fontAlgn="ctr">
              <a:lnSpc>
                <a:spcPts val="2400"/>
              </a:lnSpc>
            </a:pPr>
            <a:r>
              <a:rPr lang="ru-RU" sz="1400" dirty="0">
                <a:latin typeface="Huawei Sans" panose="020C0503030203020204" pitchFamily="34" charset="0"/>
              </a:rPr>
              <a:t>AP ID 	AP </a:t>
            </a:r>
            <a:r>
              <a:rPr lang="ru-RU" sz="1400" dirty="0" err="1">
                <a:latin typeface="Huawei Sans" panose="020C0503030203020204" pitchFamily="34" charset="0"/>
              </a:rPr>
              <a:t>name</a:t>
            </a:r>
            <a:r>
              <a:rPr lang="ru-RU" sz="1400" dirty="0">
                <a:latin typeface="Huawei Sans" panose="020C0503030203020204" pitchFamily="34" charset="0"/>
              </a:rPr>
              <a:t> 	</a:t>
            </a:r>
            <a:r>
              <a:rPr lang="ru-RU" sz="1400" dirty="0" err="1">
                <a:latin typeface="Huawei Sans" panose="020C0503030203020204" pitchFamily="34" charset="0"/>
              </a:rPr>
              <a:t>RfID</a:t>
            </a:r>
            <a:r>
              <a:rPr lang="ru-RU" sz="1400" dirty="0">
                <a:latin typeface="Huawei Sans" panose="020C0503030203020204" pitchFamily="34" charset="0"/>
              </a:rPr>
              <a:t>  WID   BSSID          	</a:t>
            </a:r>
            <a:r>
              <a:rPr lang="ru-RU" sz="1400" dirty="0" err="1">
                <a:latin typeface="Huawei Sans" panose="020C0503030203020204" pitchFamily="34" charset="0"/>
              </a:rPr>
              <a:t>Status</a:t>
            </a:r>
            <a:r>
              <a:rPr lang="ru-RU" sz="1400" dirty="0">
                <a:latin typeface="Huawei Sans" panose="020C0503030203020204" pitchFamily="34" charset="0"/>
              </a:rPr>
              <a:t>  </a:t>
            </a:r>
            <a:r>
              <a:rPr lang="ru-RU" sz="1400" dirty="0" err="1">
                <a:latin typeface="Huawei Sans" panose="020C0503030203020204" pitchFamily="34" charset="0"/>
              </a:rPr>
              <a:t>Auth</a:t>
            </a:r>
            <a:r>
              <a:rPr lang="ru-RU" sz="1400" dirty="0">
                <a:latin typeface="Huawei Sans" panose="020C0503030203020204" pitchFamily="34" charset="0"/>
              </a:rPr>
              <a:t> </a:t>
            </a:r>
            <a:r>
              <a:rPr lang="ru-RU" sz="1400" dirty="0" err="1">
                <a:latin typeface="Huawei Sans" panose="020C0503030203020204" pitchFamily="34" charset="0"/>
              </a:rPr>
              <a:t>type</a:t>
            </a:r>
            <a:r>
              <a:rPr lang="ru-RU" sz="1400" dirty="0">
                <a:latin typeface="Huawei Sans" panose="020C0503030203020204" pitchFamily="34" charset="0"/>
              </a:rPr>
              <a:t>     	  STA   SSID</a:t>
            </a:r>
          </a:p>
          <a:p>
            <a:pPr fontAlgn="ctr">
              <a:lnSpc>
                <a:spcPts val="2400"/>
              </a:lnSpc>
            </a:pPr>
            <a:r>
              <a:rPr lang="ru-RU" sz="1400" dirty="0">
                <a:latin typeface="Huawei Sans" panose="020C0503030203020204" pitchFamily="34" charset="0"/>
              </a:rPr>
              <a:t>-----------------------------------------------------------------------------------------------------------------</a:t>
            </a:r>
          </a:p>
          <a:p>
            <a:pPr fontAlgn="ctr">
              <a:lnSpc>
                <a:spcPts val="2400"/>
              </a:lnSpc>
            </a:pPr>
            <a:r>
              <a:rPr lang="ru-RU" sz="1400" dirty="0">
                <a:latin typeface="Huawei Sans" panose="020C0503030203020204" pitchFamily="34" charset="0"/>
              </a:rPr>
              <a:t>0     	area_1  	0       1     	 60DE-4476-E360 </a:t>
            </a:r>
            <a:r>
              <a:rPr lang="ru-RU" sz="1400" dirty="0">
                <a:solidFill>
                  <a:srgbClr val="EC7061"/>
                </a:solidFill>
                <a:latin typeface="Huawei Sans" panose="020C0503030203020204" pitchFamily="34" charset="0"/>
              </a:rPr>
              <a:t>	</a:t>
            </a:r>
            <a:r>
              <a:rPr lang="ru-RU" sz="1400" b="1" dirty="0">
                <a:solidFill>
                  <a:srgbClr val="EC7061"/>
                </a:solidFill>
                <a:latin typeface="Huawei Sans" panose="020C0503030203020204" pitchFamily="34" charset="0"/>
              </a:rPr>
              <a:t>ON </a:t>
            </a:r>
            <a:r>
              <a:rPr lang="ru-RU" sz="1400" dirty="0">
                <a:solidFill>
                  <a:srgbClr val="EC7061"/>
                </a:solidFill>
                <a:latin typeface="Huawei Sans" panose="020C0503030203020204" pitchFamily="34" charset="0"/>
              </a:rPr>
              <a:t>     </a:t>
            </a:r>
            <a:r>
              <a:rPr lang="ru-RU" sz="1400" dirty="0">
                <a:latin typeface="Huawei Sans" panose="020C0503030203020204" pitchFamily="34" charset="0"/>
              </a:rPr>
              <a:t>WPA/WPA2-PSK  0     </a:t>
            </a:r>
            <a:r>
              <a:rPr lang="ru-RU" sz="1400" dirty="0" err="1">
                <a:latin typeface="Huawei Sans" panose="020C0503030203020204" pitchFamily="34" charset="0"/>
              </a:rPr>
              <a:t>wlan-net</a:t>
            </a:r>
            <a:endParaRPr lang="ru-RU" sz="1400" dirty="0">
              <a:latin typeface="Huawei Sans" panose="020C0503030203020204" pitchFamily="34" charset="0"/>
            </a:endParaRPr>
          </a:p>
          <a:p>
            <a:pPr fontAlgn="ctr">
              <a:lnSpc>
                <a:spcPts val="2400"/>
              </a:lnSpc>
            </a:pPr>
            <a:r>
              <a:rPr lang="ru-RU" sz="1400" dirty="0">
                <a:latin typeface="Huawei Sans" panose="020C0503030203020204" pitchFamily="34" charset="0"/>
              </a:rPr>
              <a:t>0     	area_1  	1       1     	 60DE-4476-E370 	</a:t>
            </a:r>
            <a:r>
              <a:rPr lang="ru-RU" sz="1400" b="1" dirty="0">
                <a:solidFill>
                  <a:srgbClr val="EC7061"/>
                </a:solidFill>
                <a:latin typeface="Huawei Sans" panose="020C0503030203020204" pitchFamily="34" charset="0"/>
              </a:rPr>
              <a:t>ON</a:t>
            </a:r>
            <a:r>
              <a:rPr lang="ru-RU" sz="1400" dirty="0">
                <a:latin typeface="Huawei Sans" panose="020C0503030203020204" pitchFamily="34" charset="0"/>
              </a:rPr>
              <a:t>      WPA/WPA2-PSK  0     </a:t>
            </a:r>
            <a:r>
              <a:rPr lang="ru-RU" sz="1400" dirty="0" err="1">
                <a:latin typeface="Huawei Sans" panose="020C0503030203020204" pitchFamily="34" charset="0"/>
              </a:rPr>
              <a:t>wlan-net</a:t>
            </a:r>
            <a:endParaRPr lang="ru-RU" sz="1400" dirty="0">
              <a:latin typeface="Huawei Sans" panose="020C0503030203020204" pitchFamily="34" charset="0"/>
            </a:endParaRPr>
          </a:p>
          <a:p>
            <a:pPr fontAlgn="ctr">
              <a:lnSpc>
                <a:spcPts val="2400"/>
              </a:lnSpc>
            </a:pPr>
            <a:r>
              <a:rPr lang="ru-RU" sz="1400" dirty="0">
                <a:latin typeface="Huawei Sans" panose="020C0503030203020204" pitchFamily="34" charset="0"/>
              </a:rPr>
              <a:t>-----------------------------------------------------------------------------------------------------------------</a:t>
            </a:r>
          </a:p>
          <a:p>
            <a:pPr fontAlgn="ctr">
              <a:lnSpc>
                <a:spcPts val="2400"/>
              </a:lnSpc>
            </a:pPr>
            <a:r>
              <a:rPr lang="ru-RU" sz="1400" dirty="0" err="1">
                <a:latin typeface="Huawei Sans" panose="020C0503030203020204" pitchFamily="34" charset="0"/>
              </a:rPr>
              <a:t>Total</a:t>
            </a:r>
            <a:r>
              <a:rPr lang="ru-RU" sz="1400" dirty="0">
                <a:latin typeface="Huawei Sans" panose="020C0503030203020204" pitchFamily="34" charset="0"/>
              </a:rPr>
              <a:t>: 2</a:t>
            </a:r>
          </a:p>
        </p:txBody>
      </p:sp>
      <p:sp>
        <p:nvSpPr>
          <p:cNvPr id="5" name="五边形 4"/>
          <p:cNvSpPr/>
          <p:nvPr/>
        </p:nvSpPr>
        <p:spPr bwMode="auto">
          <a:xfrm>
            <a:off x="9152668" y="122424"/>
            <a:ext cx="900100" cy="28440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Сетевое подключение</a:t>
            </a:r>
          </a:p>
        </p:txBody>
      </p:sp>
      <p:sp>
        <p:nvSpPr>
          <p:cNvPr id="6" name="燕尾形 5"/>
          <p:cNvSpPr/>
          <p:nvPr/>
        </p:nvSpPr>
        <p:spPr bwMode="auto">
          <a:xfrm>
            <a:off x="9968838" y="122424"/>
            <a:ext cx="1080000" cy="2844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a:latin typeface="Huawei Sans" panose="020C0503030203020204" pitchFamily="34" charset="0"/>
              </a:rPr>
              <a:t>Подключение AP</a:t>
            </a:r>
          </a:p>
        </p:txBody>
      </p:sp>
      <p:sp>
        <p:nvSpPr>
          <p:cNvPr id="8" name="燕尾形 7"/>
          <p:cNvSpPr/>
          <p:nvPr/>
        </p:nvSpPr>
        <p:spPr bwMode="auto">
          <a:xfrm>
            <a:off x="10964908" y="122424"/>
            <a:ext cx="1080000" cy="2844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ru-RU" sz="800" b="1">
                <a:solidFill>
                  <a:srgbClr val="FFFFFF"/>
                </a:solidFill>
                <a:latin typeface="Huawei Sans" panose="020C0503030203020204" pitchFamily="34" charset="0"/>
              </a:rPr>
              <a:t>Сервисы WLAN</a:t>
            </a:r>
          </a:p>
        </p:txBody>
      </p:sp>
    </p:spTree>
    <p:extLst>
      <p:ext uri="{BB962C8B-B14F-4D97-AF65-F5344CB8AC3E}">
        <p14:creationId xmlns:p14="http://schemas.microsoft.com/office/powerpoint/2010/main" val="3245249101"/>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ru-RU">
                <a:solidFill>
                  <a:schemeClr val="bg1">
                    <a:lumMod val="50000"/>
                  </a:schemeClr>
                </a:solidFill>
                <a:latin typeface="Huawei Sans" panose="020C0503030203020204" pitchFamily="34" charset="0"/>
              </a:rPr>
              <a:t>Общие сведения о WLAN</a:t>
            </a:r>
          </a:p>
          <a:p>
            <a:r>
              <a:rPr lang="ru-RU">
                <a:solidFill>
                  <a:schemeClr val="bg1">
                    <a:lumMod val="50000"/>
                  </a:schemeClr>
                </a:solidFill>
                <a:latin typeface="Huawei Sans" panose="020C0503030203020204" pitchFamily="34" charset="0"/>
              </a:rPr>
              <a:t>Основные концепции WLAN</a:t>
            </a:r>
          </a:p>
          <a:p>
            <a:r>
              <a:rPr lang="ru-RU">
                <a:solidFill>
                  <a:schemeClr val="bg1">
                    <a:lumMod val="50000"/>
                  </a:schemeClr>
                </a:solidFill>
                <a:latin typeface="Huawei Sans" panose="020C0503030203020204" pitchFamily="34" charset="0"/>
              </a:rPr>
              <a:t>Основы WLAN</a:t>
            </a:r>
          </a:p>
          <a:p>
            <a:r>
              <a:rPr lang="ru-RU">
                <a:solidFill>
                  <a:schemeClr val="bg1">
                    <a:lumMod val="50000"/>
                  </a:schemeClr>
                </a:solidFill>
                <a:latin typeface="Huawei Sans" panose="020C0503030203020204" pitchFamily="34" charset="0"/>
              </a:rPr>
              <a:t>Конфигурирование параметров WLAN</a:t>
            </a:r>
          </a:p>
          <a:p>
            <a:r>
              <a:rPr lang="ru-RU" b="1">
                <a:latin typeface="Huawei Sans" panose="020C0503030203020204" pitchFamily="34" charset="0"/>
              </a:rPr>
              <a:t>Решения WLAN нового поколения</a:t>
            </a:r>
          </a:p>
        </p:txBody>
      </p:sp>
    </p:spTree>
    <p:extLst>
      <p:ext uri="{BB962C8B-B14F-4D97-AF65-F5344CB8AC3E}">
        <p14:creationId xmlns:p14="http://schemas.microsoft.com/office/powerpoint/2010/main" val="1762416534"/>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ru-RU" sz="3200" dirty="0"/>
              <a:t>Решения Huawei WLAN для строительства перспективных беспроводных сетей</a:t>
            </a:r>
          </a:p>
        </p:txBody>
      </p:sp>
      <p:sp>
        <p:nvSpPr>
          <p:cNvPr id="3" name="Rounded Rectangle 23"/>
          <p:cNvSpPr/>
          <p:nvPr/>
        </p:nvSpPr>
        <p:spPr>
          <a:xfrm>
            <a:off x="1210734" y="1365186"/>
            <a:ext cx="10527176" cy="833388"/>
          </a:xfrm>
          <a:prstGeom prst="roundRect">
            <a:avLst>
              <a:gd name="adj" fmla="val 7521"/>
            </a:avLst>
          </a:prstGeom>
          <a:no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287916" tIns="45705" rIns="91413" bIns="45705" rtlCol="0" anchor="ctr"/>
          <a:lstStyle/>
          <a:p>
            <a:endParaRPr lang="en-US" altLang="zh-CN" sz="2000" dirty="0">
              <a:solidFill>
                <a:srgbClr val="007FAC"/>
              </a:solidFill>
              <a:latin typeface="Huawei Sans" panose="020C0503030203020204" pitchFamily="34" charset="0"/>
            </a:endParaRPr>
          </a:p>
        </p:txBody>
      </p:sp>
      <p:sp>
        <p:nvSpPr>
          <p:cNvPr id="5" name="Rectangle 24"/>
          <p:cNvSpPr/>
          <p:nvPr/>
        </p:nvSpPr>
        <p:spPr>
          <a:xfrm>
            <a:off x="1315000" y="1537973"/>
            <a:ext cx="1917713" cy="487814"/>
          </a:xfrm>
          <a:prstGeom prst="roundRect">
            <a:avLst>
              <a:gd name="adj" fmla="val 7519"/>
            </a:avLst>
          </a:prstGeom>
          <a:no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ru-RU" b="1">
                <a:latin typeface="Huawei Sans" panose="020C0503030203020204" pitchFamily="34" charset="0"/>
              </a:rPr>
              <a:t>Применение в любом сценарии</a:t>
            </a:r>
          </a:p>
        </p:txBody>
      </p:sp>
      <p:sp>
        <p:nvSpPr>
          <p:cNvPr id="7" name="矩形 6"/>
          <p:cNvSpPr/>
          <p:nvPr/>
        </p:nvSpPr>
        <p:spPr>
          <a:xfrm>
            <a:off x="3336977" y="1389247"/>
            <a:ext cx="8400931" cy="757130"/>
          </a:xfrm>
          <a:prstGeom prst="rect">
            <a:avLst/>
          </a:prstGeom>
        </p:spPr>
        <p:txBody>
          <a:bodyPr wrap="square">
            <a:spAutoFit/>
          </a:bodyPr>
          <a:lstStyle/>
          <a:p>
            <a:pPr marL="177800" indent="-177800">
              <a:lnSpc>
                <a:spcPct val="120000"/>
              </a:lnSpc>
              <a:buFont typeface="Arial" panose="020B0604020202020204" pitchFamily="34" charset="0"/>
              <a:buChar char="•"/>
            </a:pPr>
            <a:r>
              <a:rPr lang="ru-RU" sz="1200" dirty="0">
                <a:latin typeface="Huawei Sans" panose="020C0503030203020204" pitchFamily="34" charset="0"/>
              </a:rPr>
              <a:t>Решения, созданные на основе индивидуальных требований заказчиков, для применения в сложных и самых разнообразных сценариях</a:t>
            </a:r>
          </a:p>
          <a:p>
            <a:pPr marL="177800" indent="-177800">
              <a:lnSpc>
                <a:spcPct val="120000"/>
              </a:lnSpc>
              <a:buFont typeface="Arial" panose="020B0604020202020204" pitchFamily="34" charset="0"/>
              <a:buChar char="•"/>
            </a:pPr>
            <a:r>
              <a:rPr lang="ru-RU" sz="1200" dirty="0">
                <a:latin typeface="Huawei Sans" panose="020C0503030203020204" pitchFamily="34" charset="0"/>
              </a:rPr>
              <a:t>Комплексные решения по развертыванию и управлению WLAN для </a:t>
            </a:r>
            <a:r>
              <a:rPr lang="ru-RU" sz="1200" dirty="0" err="1">
                <a:latin typeface="Huawei Sans" panose="020C0503030203020204" pitchFamily="34" charset="0"/>
              </a:rPr>
              <a:t>кампусных</a:t>
            </a:r>
            <a:r>
              <a:rPr lang="ru-RU" sz="1200" dirty="0">
                <a:latin typeface="Huawei Sans" panose="020C0503030203020204" pitchFamily="34" charset="0"/>
              </a:rPr>
              <a:t> сетей и сетей филиалов</a:t>
            </a:r>
          </a:p>
        </p:txBody>
      </p:sp>
      <p:sp>
        <p:nvSpPr>
          <p:cNvPr id="8" name="Rounded Rectangle 23"/>
          <p:cNvSpPr/>
          <p:nvPr/>
        </p:nvSpPr>
        <p:spPr>
          <a:xfrm>
            <a:off x="1210734" y="2285910"/>
            <a:ext cx="10527176" cy="1319969"/>
          </a:xfrm>
          <a:prstGeom prst="roundRect">
            <a:avLst>
              <a:gd name="adj" fmla="val 7521"/>
            </a:avLst>
          </a:prstGeom>
          <a:no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287916" tIns="45705" rIns="91413" bIns="45705" rtlCol="0" anchor="ctr"/>
          <a:lstStyle/>
          <a:p>
            <a:endParaRPr lang="en-US" altLang="zh-CN" sz="2000" dirty="0">
              <a:solidFill>
                <a:srgbClr val="007FAC"/>
              </a:solidFill>
              <a:latin typeface="Huawei Sans" panose="020C0503030203020204" pitchFamily="34" charset="0"/>
            </a:endParaRPr>
          </a:p>
        </p:txBody>
      </p:sp>
      <p:sp>
        <p:nvSpPr>
          <p:cNvPr id="9" name="Rectangle 24"/>
          <p:cNvSpPr/>
          <p:nvPr/>
        </p:nvSpPr>
        <p:spPr>
          <a:xfrm>
            <a:off x="1315000" y="2654306"/>
            <a:ext cx="1917713" cy="487814"/>
          </a:xfrm>
          <a:prstGeom prst="roundRect">
            <a:avLst>
              <a:gd name="adj" fmla="val 7519"/>
            </a:avLst>
          </a:prstGeom>
          <a:no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ru-RU" b="1">
                <a:latin typeface="Huawei Sans" panose="020C0503030203020204" pitchFamily="34" charset="0"/>
              </a:rPr>
              <a:t>Высокая пропускная способность</a:t>
            </a:r>
          </a:p>
        </p:txBody>
      </p:sp>
      <p:sp>
        <p:nvSpPr>
          <p:cNvPr id="10" name="矩形 9"/>
          <p:cNvSpPr/>
          <p:nvPr/>
        </p:nvSpPr>
        <p:spPr>
          <a:xfrm>
            <a:off x="3336979" y="2235098"/>
            <a:ext cx="8400931" cy="1421928"/>
          </a:xfrm>
          <a:prstGeom prst="rect">
            <a:avLst/>
          </a:prstGeom>
        </p:spPr>
        <p:txBody>
          <a:bodyPr wrap="square">
            <a:spAutoFit/>
          </a:bodyPr>
          <a:lstStyle/>
          <a:p>
            <a:pPr marL="177800" indent="-177800">
              <a:lnSpc>
                <a:spcPct val="120000"/>
              </a:lnSpc>
              <a:buFont typeface="Arial" panose="020B0604020202020204" pitchFamily="34" charset="0"/>
              <a:buChar char="•"/>
            </a:pPr>
            <a:r>
              <a:rPr lang="ru-RU" sz="1200" dirty="0">
                <a:latin typeface="Huawei Sans" panose="020C0503030203020204" pitchFamily="34" charset="0"/>
              </a:rPr>
              <a:t>Протокол 802.11ac </a:t>
            </a:r>
            <a:r>
              <a:rPr lang="ru-RU" sz="1200" dirty="0" err="1">
                <a:latin typeface="Huawei Sans" panose="020C0503030203020204" pitchFamily="34" charset="0"/>
              </a:rPr>
              <a:t>Wave</a:t>
            </a:r>
            <a:r>
              <a:rPr lang="ru-RU" sz="1200" dirty="0">
                <a:latin typeface="Huawei Sans" panose="020C0503030203020204" pitchFamily="34" charset="0"/>
              </a:rPr>
              <a:t> 2, дублированный радиоканал 5G, пропускная способность беспроводного доступа до 3,46 Гбит/с</a:t>
            </a:r>
          </a:p>
          <a:p>
            <a:pPr marL="177800" indent="-177800">
              <a:lnSpc>
                <a:spcPct val="120000"/>
              </a:lnSpc>
              <a:buFont typeface="Arial" panose="020B0604020202020204" pitchFamily="34" charset="0"/>
              <a:buChar char="•"/>
            </a:pPr>
            <a:r>
              <a:rPr lang="ru-RU" sz="1200" dirty="0">
                <a:solidFill>
                  <a:srgbClr val="EC7061"/>
                </a:solidFill>
                <a:latin typeface="Huawei Sans" panose="020C0503030203020204" pitchFamily="34" charset="0"/>
              </a:rPr>
              <a:t>Huawei является активным участником проекта развития стандарта 802.11ax (</a:t>
            </a:r>
            <a:r>
              <a:rPr lang="ru-RU" sz="1200" dirty="0" err="1">
                <a:solidFill>
                  <a:srgbClr val="EC7061"/>
                </a:solidFill>
                <a:latin typeface="Huawei Sans" panose="020C0503030203020204" pitchFamily="34" charset="0"/>
              </a:rPr>
              <a:t>Wi-Fi</a:t>
            </a:r>
            <a:r>
              <a:rPr lang="ru-RU" sz="1200" dirty="0">
                <a:solidFill>
                  <a:srgbClr val="EC7061"/>
                </a:solidFill>
                <a:latin typeface="Huawei Sans" panose="020C0503030203020204" pitchFamily="34" charset="0"/>
              </a:rPr>
              <a:t> 6) следующего поколения, обеспечивающего скорость передачи до 9,6 Гбит/с по одному радиоканалу 5 ГГц.</a:t>
            </a:r>
          </a:p>
          <a:p>
            <a:pPr marL="177800" indent="-177800">
              <a:lnSpc>
                <a:spcPct val="120000"/>
              </a:lnSpc>
              <a:buFont typeface="Arial" panose="020B0604020202020204" pitchFamily="34" charset="0"/>
              <a:buChar char="•"/>
            </a:pPr>
            <a:r>
              <a:rPr lang="ru-RU" sz="1200" dirty="0">
                <a:latin typeface="Huawei Sans" panose="020C0503030203020204" pitchFamily="34" charset="0"/>
              </a:rPr>
              <a:t>Роуминг и различные протоколы </a:t>
            </a:r>
            <a:r>
              <a:rPr lang="ru-RU" sz="1200" dirty="0" err="1">
                <a:latin typeface="Huawei Sans" panose="020C0503030203020204" pitchFamily="34" charset="0"/>
              </a:rPr>
              <a:t>QoS</a:t>
            </a:r>
            <a:r>
              <a:rPr lang="ru-RU" sz="1200" dirty="0">
                <a:latin typeface="Huawei Sans" panose="020C0503030203020204" pitchFamily="34" charset="0"/>
              </a:rPr>
              <a:t> беспроводной связи, такие как WMM (</a:t>
            </a:r>
            <a:r>
              <a:rPr lang="ru-RU" sz="1200" dirty="0" err="1">
                <a:latin typeface="Huawei Sans" panose="020C0503030203020204" pitchFamily="34" charset="0"/>
              </a:rPr>
              <a:t>Wi-Fi</a:t>
            </a:r>
            <a:r>
              <a:rPr lang="ru-RU" sz="1200" dirty="0">
                <a:latin typeface="Huawei Sans" panose="020C0503030203020204" pitchFamily="34" charset="0"/>
              </a:rPr>
              <a:t> </a:t>
            </a:r>
            <a:r>
              <a:rPr lang="ru-RU" sz="1200" dirty="0" err="1">
                <a:latin typeface="Huawei Sans" panose="020C0503030203020204" pitchFamily="34" charset="0"/>
              </a:rPr>
              <a:t>multimedia</a:t>
            </a:r>
            <a:r>
              <a:rPr lang="ru-RU" sz="1200" dirty="0">
                <a:latin typeface="Huawei Sans" panose="020C0503030203020204" pitchFamily="34" charset="0"/>
              </a:rPr>
              <a:t>), для обеспечения качества обслуживания</a:t>
            </a:r>
          </a:p>
        </p:txBody>
      </p:sp>
      <p:sp>
        <p:nvSpPr>
          <p:cNvPr id="11" name="Rounded Rectangle 23"/>
          <p:cNvSpPr/>
          <p:nvPr/>
        </p:nvSpPr>
        <p:spPr>
          <a:xfrm>
            <a:off x="1210734" y="3744362"/>
            <a:ext cx="10527176" cy="865433"/>
          </a:xfrm>
          <a:prstGeom prst="roundRect">
            <a:avLst>
              <a:gd name="adj" fmla="val 7521"/>
            </a:avLst>
          </a:prstGeom>
          <a:no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287916" tIns="45705" rIns="91413" bIns="45705" rtlCol="0" anchor="ctr"/>
          <a:lstStyle/>
          <a:p>
            <a:endParaRPr lang="en-US" altLang="zh-CN" sz="2000" dirty="0">
              <a:solidFill>
                <a:srgbClr val="007FAC"/>
              </a:solidFill>
              <a:latin typeface="Huawei Sans" panose="020C0503030203020204" pitchFamily="34" charset="0"/>
            </a:endParaRPr>
          </a:p>
        </p:txBody>
      </p:sp>
      <p:sp>
        <p:nvSpPr>
          <p:cNvPr id="12" name="Rectangle 24"/>
          <p:cNvSpPr/>
          <p:nvPr/>
        </p:nvSpPr>
        <p:spPr>
          <a:xfrm>
            <a:off x="1315000" y="3906730"/>
            <a:ext cx="1917713" cy="487814"/>
          </a:xfrm>
          <a:prstGeom prst="roundRect">
            <a:avLst>
              <a:gd name="adj" fmla="val 7519"/>
            </a:avLst>
          </a:prstGeom>
          <a:no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ru-RU" b="1" dirty="0">
                <a:latin typeface="Huawei Sans" panose="020C0503030203020204" pitchFamily="34" charset="0"/>
              </a:rPr>
              <a:t>Высокая степень защиты</a:t>
            </a:r>
          </a:p>
        </p:txBody>
      </p:sp>
      <p:sp>
        <p:nvSpPr>
          <p:cNvPr id="13" name="矩形 12"/>
          <p:cNvSpPr/>
          <p:nvPr/>
        </p:nvSpPr>
        <p:spPr>
          <a:xfrm>
            <a:off x="3336976" y="3798513"/>
            <a:ext cx="8400931" cy="757130"/>
          </a:xfrm>
          <a:prstGeom prst="rect">
            <a:avLst/>
          </a:prstGeom>
        </p:spPr>
        <p:txBody>
          <a:bodyPr wrap="square">
            <a:spAutoFit/>
          </a:bodyPr>
          <a:lstStyle/>
          <a:p>
            <a:pPr marL="177800" indent="-177800">
              <a:lnSpc>
                <a:spcPct val="120000"/>
              </a:lnSpc>
              <a:buFont typeface="Arial" panose="020B0604020202020204" pitchFamily="34" charset="0"/>
              <a:buChar char="•"/>
            </a:pPr>
            <a:r>
              <a:rPr lang="ru-RU" sz="1200" dirty="0">
                <a:latin typeface="Huawei Sans" panose="020C0503030203020204" pitchFamily="34" charset="0"/>
              </a:rPr>
              <a:t>Основные режимы аутентификации и шифрования, такие как </a:t>
            </a:r>
            <a:r>
              <a:rPr lang="ru-RU" sz="1200" dirty="0">
                <a:solidFill>
                  <a:srgbClr val="EC7061"/>
                </a:solidFill>
                <a:latin typeface="Huawei Sans" panose="020C0503030203020204" pitchFamily="34" charset="0"/>
              </a:rPr>
              <a:t>WPA, WPA2, WPA3 и WAPI</a:t>
            </a:r>
          </a:p>
          <a:p>
            <a:pPr marL="177800" indent="-177800">
              <a:lnSpc>
                <a:spcPct val="120000"/>
              </a:lnSpc>
              <a:buFont typeface="Arial" panose="020B0604020202020204" pitchFamily="34" charset="0"/>
              <a:buChar char="•"/>
            </a:pPr>
            <a:r>
              <a:rPr lang="ru-RU" sz="1200" dirty="0">
                <a:latin typeface="Huawei Sans" panose="020C0503030203020204" pitchFamily="34" charset="0"/>
              </a:rPr>
              <a:t>Обнаружение беспроводного вторжения</a:t>
            </a:r>
          </a:p>
          <a:p>
            <a:pPr marL="177800" indent="-177800">
              <a:lnSpc>
                <a:spcPct val="120000"/>
              </a:lnSpc>
              <a:buFont typeface="Arial" panose="020B0604020202020204" pitchFamily="34" charset="0"/>
              <a:buChar char="•"/>
            </a:pPr>
            <a:r>
              <a:rPr lang="ru-RU" sz="1200" dirty="0">
                <a:latin typeface="Huawei Sans" panose="020C0503030203020204" pitchFamily="34" charset="0"/>
              </a:rPr>
              <a:t>Аутентификация 802.1X и на портале, обеспечение безопасности интрасети</a:t>
            </a:r>
          </a:p>
        </p:txBody>
      </p:sp>
      <p:sp>
        <p:nvSpPr>
          <p:cNvPr id="14" name="Rounded Rectangle 23"/>
          <p:cNvSpPr/>
          <p:nvPr/>
        </p:nvSpPr>
        <p:spPr>
          <a:xfrm>
            <a:off x="1210734" y="4718012"/>
            <a:ext cx="10527176" cy="1645926"/>
          </a:xfrm>
          <a:prstGeom prst="roundRect">
            <a:avLst>
              <a:gd name="adj" fmla="val 7521"/>
            </a:avLst>
          </a:prstGeom>
          <a:no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287916" tIns="45705" rIns="91413" bIns="45705" rtlCol="0" anchor="ctr"/>
          <a:lstStyle/>
          <a:p>
            <a:endParaRPr lang="en-US" altLang="zh-CN" sz="2000" dirty="0">
              <a:solidFill>
                <a:srgbClr val="007FAC"/>
              </a:solidFill>
              <a:latin typeface="Huawei Sans" panose="020C0503030203020204" pitchFamily="34" charset="0"/>
            </a:endParaRPr>
          </a:p>
        </p:txBody>
      </p:sp>
      <p:sp>
        <p:nvSpPr>
          <p:cNvPr id="15" name="Rectangle 24"/>
          <p:cNvSpPr/>
          <p:nvPr/>
        </p:nvSpPr>
        <p:spPr>
          <a:xfrm>
            <a:off x="1315000" y="5298268"/>
            <a:ext cx="1917713" cy="487814"/>
          </a:xfrm>
          <a:prstGeom prst="roundRect">
            <a:avLst>
              <a:gd name="adj" fmla="val 7519"/>
            </a:avLst>
          </a:prstGeom>
          <a:no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lang="ru-RU" b="1">
                <a:latin typeface="Huawei Sans" panose="020C0503030203020204" pitchFamily="34" charset="0"/>
              </a:rPr>
              <a:t>Простота развертывания</a:t>
            </a:r>
          </a:p>
        </p:txBody>
      </p:sp>
      <p:sp>
        <p:nvSpPr>
          <p:cNvPr id="16" name="矩形 15"/>
          <p:cNvSpPr/>
          <p:nvPr/>
        </p:nvSpPr>
        <p:spPr>
          <a:xfrm>
            <a:off x="3336978" y="4720411"/>
            <a:ext cx="8400931" cy="1643527"/>
          </a:xfrm>
          <a:prstGeom prst="rect">
            <a:avLst/>
          </a:prstGeom>
        </p:spPr>
        <p:txBody>
          <a:bodyPr wrap="square">
            <a:spAutoFit/>
          </a:bodyPr>
          <a:lstStyle/>
          <a:p>
            <a:pPr marL="177800" indent="-177800">
              <a:lnSpc>
                <a:spcPct val="120000"/>
              </a:lnSpc>
              <a:buFont typeface="Arial" panose="020B0604020202020204" pitchFamily="34" charset="0"/>
              <a:buChar char="•"/>
            </a:pPr>
            <a:r>
              <a:rPr lang="ru-RU" sz="1200" dirty="0">
                <a:latin typeface="Huawei Sans" panose="020C0503030203020204" pitchFamily="34" charset="0"/>
              </a:rPr>
              <a:t>Точки доступа </a:t>
            </a:r>
            <a:r>
              <a:rPr lang="ru-RU" sz="1200" dirty="0">
                <a:solidFill>
                  <a:srgbClr val="EC7061"/>
                </a:solidFill>
                <a:latin typeface="Huawei Sans" panose="020C0503030203020204" pitchFamily="34" charset="0"/>
              </a:rPr>
              <a:t>поддерживают автоматические функции настройки, запуска, обновления и выбора канала</a:t>
            </a:r>
            <a:r>
              <a:rPr lang="ru-RU" sz="1200" dirty="0">
                <a:latin typeface="Huawei Sans" panose="020C0503030203020204" pitchFamily="34" charset="0"/>
              </a:rPr>
              <a:t>, динамическую регулировку скорости и мощности передачи, а также балансировку нагрузки.</a:t>
            </a:r>
          </a:p>
          <a:p>
            <a:pPr marL="177800" indent="-177800">
              <a:lnSpc>
                <a:spcPct val="120000"/>
              </a:lnSpc>
              <a:buFont typeface="Arial" panose="020B0604020202020204" pitchFamily="34" charset="0"/>
              <a:buChar char="•"/>
            </a:pPr>
            <a:r>
              <a:rPr lang="ru-RU" sz="1200" dirty="0">
                <a:solidFill>
                  <a:srgbClr val="EC7061"/>
                </a:solidFill>
                <a:latin typeface="Huawei Sans" panose="020C0503030203020204" pitchFamily="34" charset="0"/>
              </a:rPr>
              <a:t>Точки доступа Интернета вещей</a:t>
            </a:r>
            <a:r>
              <a:rPr lang="ru-RU" sz="1200" dirty="0">
                <a:latin typeface="Huawei Sans" panose="020C0503030203020204" pitchFamily="34" charset="0"/>
              </a:rPr>
              <a:t> и точки доступа со встроенными антеннами для покрытия зон с высокой плотностью пользователей, упрощающие установку и обеспечивающие быстрое развертывание</a:t>
            </a:r>
          </a:p>
          <a:p>
            <a:pPr marL="177800" indent="-177800">
              <a:lnSpc>
                <a:spcPct val="120000"/>
              </a:lnSpc>
              <a:buFont typeface="Arial" panose="020B0604020202020204" pitchFamily="34" charset="0"/>
              <a:buChar char="•"/>
            </a:pPr>
            <a:r>
              <a:rPr lang="ru-RU" sz="1200" dirty="0">
                <a:latin typeface="Huawei Sans" panose="020C0503030203020204" pitchFamily="34" charset="0"/>
              </a:rPr>
              <a:t>Точки доступа поддерживают облачное управление и могут работать в режиме двойного стека для плавного переключения между облачным и локальным управлением.</a:t>
            </a:r>
          </a:p>
        </p:txBody>
      </p:sp>
    </p:spTree>
    <p:extLst>
      <p:ext uri="{BB962C8B-B14F-4D97-AF65-F5344CB8AC3E}">
        <p14:creationId xmlns:p14="http://schemas.microsoft.com/office/powerpoint/2010/main" val="3508222929"/>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800" y="452604"/>
            <a:ext cx="10154288" cy="640800"/>
          </a:xfrm>
        </p:spPr>
        <p:txBody>
          <a:bodyPr/>
          <a:lstStyle/>
          <a:p>
            <a:r>
              <a:rPr lang="ru-RU" sz="3000"/>
              <a:t>Два фактора (технологические достижения и разработка приложений), стимулирующие наступление эры Wi-Fi 6</a:t>
            </a:r>
          </a:p>
        </p:txBody>
      </p:sp>
      <p:sp>
        <p:nvSpPr>
          <p:cNvPr id="3" name="圆角矩形 2"/>
          <p:cNvSpPr/>
          <p:nvPr/>
        </p:nvSpPr>
        <p:spPr>
          <a:xfrm>
            <a:off x="1594177" y="1702599"/>
            <a:ext cx="9600858" cy="1238536"/>
          </a:xfrm>
          <a:prstGeom prst="roundRect">
            <a:avLst/>
          </a:prstGeom>
          <a:solidFill>
            <a:srgbClr val="F3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398" dirty="0">
              <a:solidFill>
                <a:schemeClr val="bg1"/>
              </a:solidFill>
              <a:latin typeface="Huawei Sans" panose="020C0503030203020204" pitchFamily="34" charset="0"/>
            </a:endParaRPr>
          </a:p>
        </p:txBody>
      </p:sp>
      <p:sp>
        <p:nvSpPr>
          <p:cNvPr id="4" name="椭圆 3"/>
          <p:cNvSpPr>
            <a:spLocks noChangeAspect="1"/>
          </p:cNvSpPr>
          <p:nvPr/>
        </p:nvSpPr>
        <p:spPr>
          <a:xfrm>
            <a:off x="696136" y="1420633"/>
            <a:ext cx="1800086" cy="1798594"/>
          </a:xfrm>
          <a:prstGeom prst="ellipse">
            <a:avLst/>
          </a:prstGeom>
          <a:solidFill>
            <a:srgbClr val="99DFF9">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598" dirty="0">
              <a:latin typeface="Huawei Sans" panose="020C0503030203020204" pitchFamily="34" charset="0"/>
            </a:endParaRPr>
          </a:p>
        </p:txBody>
      </p:sp>
      <p:sp>
        <p:nvSpPr>
          <p:cNvPr id="5" name="椭圆 4"/>
          <p:cNvSpPr>
            <a:spLocks noChangeAspect="1"/>
          </p:cNvSpPr>
          <p:nvPr/>
        </p:nvSpPr>
        <p:spPr>
          <a:xfrm>
            <a:off x="886704" y="1610332"/>
            <a:ext cx="1418947" cy="1419196"/>
          </a:xfrm>
          <a:prstGeom prst="ellipse">
            <a:avLst/>
          </a:prstGeom>
          <a:solidFill>
            <a:srgbClr val="F3FBF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ru-RU" sz="1200" b="1" dirty="0">
                <a:solidFill>
                  <a:schemeClr val="tx1"/>
                </a:solidFill>
                <a:latin typeface="Huawei Sans" panose="020C0503030203020204" pitchFamily="34" charset="0"/>
              </a:rPr>
              <a:t>Технологии</a:t>
            </a:r>
          </a:p>
        </p:txBody>
      </p:sp>
      <p:sp>
        <p:nvSpPr>
          <p:cNvPr id="6" name="圆角矩形 5"/>
          <p:cNvSpPr/>
          <p:nvPr/>
        </p:nvSpPr>
        <p:spPr>
          <a:xfrm>
            <a:off x="1594177" y="4346241"/>
            <a:ext cx="9600858" cy="1238536"/>
          </a:xfrm>
          <a:prstGeom prst="roundRect">
            <a:avLst/>
          </a:prstGeom>
          <a:solidFill>
            <a:srgbClr val="F3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398" dirty="0">
              <a:solidFill>
                <a:schemeClr val="bg1"/>
              </a:solidFill>
              <a:latin typeface="Huawei Sans" panose="020C0503030203020204" pitchFamily="34" charset="0"/>
            </a:endParaRPr>
          </a:p>
        </p:txBody>
      </p:sp>
      <p:sp>
        <p:nvSpPr>
          <p:cNvPr id="7" name="椭圆 6"/>
          <p:cNvSpPr>
            <a:spLocks noChangeAspect="1"/>
          </p:cNvSpPr>
          <p:nvPr/>
        </p:nvSpPr>
        <p:spPr>
          <a:xfrm>
            <a:off x="696136" y="4042519"/>
            <a:ext cx="1800086" cy="1798594"/>
          </a:xfrm>
          <a:prstGeom prst="ellipse">
            <a:avLst/>
          </a:prstGeom>
          <a:solidFill>
            <a:srgbClr val="99DFF9">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598" dirty="0">
              <a:latin typeface="Huawei Sans" panose="020C0503030203020204" pitchFamily="34" charset="0"/>
            </a:endParaRPr>
          </a:p>
        </p:txBody>
      </p:sp>
      <p:sp>
        <p:nvSpPr>
          <p:cNvPr id="8" name="椭圆 7"/>
          <p:cNvSpPr>
            <a:spLocks noChangeAspect="1"/>
          </p:cNvSpPr>
          <p:nvPr/>
        </p:nvSpPr>
        <p:spPr>
          <a:xfrm>
            <a:off x="849192" y="4193921"/>
            <a:ext cx="1508736" cy="1509001"/>
          </a:xfrm>
          <a:prstGeom prst="ellipse">
            <a:avLst/>
          </a:prstGeom>
          <a:solidFill>
            <a:srgbClr val="F3FBF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ru-RU" sz="1200" b="1" dirty="0">
                <a:solidFill>
                  <a:schemeClr val="tx1"/>
                </a:solidFill>
                <a:latin typeface="Huawei Sans" panose="020C0503030203020204" pitchFamily="34" charset="0"/>
              </a:rPr>
              <a:t>Приложения</a:t>
            </a:r>
          </a:p>
        </p:txBody>
      </p:sp>
      <p:sp>
        <p:nvSpPr>
          <p:cNvPr id="11" name="Text Box 116"/>
          <p:cNvSpPr txBox="1">
            <a:spLocks noChangeArrowheads="1"/>
          </p:cNvSpPr>
          <p:nvPr/>
        </p:nvSpPr>
        <p:spPr bwMode="auto">
          <a:xfrm>
            <a:off x="4216122" y="1945016"/>
            <a:ext cx="488426" cy="255753"/>
          </a:xfrm>
          <a:prstGeom prst="rect">
            <a:avLst/>
          </a:prstGeom>
          <a:noFill/>
          <a:ln w="9525">
            <a:noFill/>
            <a:miter lim="800000"/>
            <a:headEnd/>
            <a:tailEnd/>
          </a:ln>
        </p:spPr>
        <p:txBody>
          <a:bodyPr wrap="none" lIns="70401" tIns="35200" rIns="70401" bIns="35200">
            <a:spAutoFit/>
          </a:bodyPr>
          <a:lstStyle/>
          <a:p>
            <a:pPr algn="ctr" defTabSz="704951">
              <a:defRPr/>
            </a:pPr>
            <a:r>
              <a:rPr lang="ru-RU" sz="1200">
                <a:latin typeface="Huawei Sans" panose="020C0503030203020204" pitchFamily="34" charset="0"/>
              </a:rPr>
              <a:t>2015</a:t>
            </a:r>
          </a:p>
        </p:txBody>
      </p:sp>
      <p:sp>
        <p:nvSpPr>
          <p:cNvPr id="12" name="Text Box 116"/>
          <p:cNvSpPr txBox="1">
            <a:spLocks noChangeArrowheads="1"/>
          </p:cNvSpPr>
          <p:nvPr/>
        </p:nvSpPr>
        <p:spPr bwMode="auto">
          <a:xfrm>
            <a:off x="5069845" y="1945016"/>
            <a:ext cx="488426" cy="255753"/>
          </a:xfrm>
          <a:prstGeom prst="rect">
            <a:avLst/>
          </a:prstGeom>
          <a:noFill/>
          <a:ln w="9525">
            <a:noFill/>
            <a:miter lim="800000"/>
            <a:headEnd/>
            <a:tailEnd/>
          </a:ln>
        </p:spPr>
        <p:txBody>
          <a:bodyPr wrap="none" lIns="70401" tIns="35200" rIns="70401" bIns="35200">
            <a:spAutoFit/>
          </a:bodyPr>
          <a:lstStyle/>
          <a:p>
            <a:pPr algn="ctr" defTabSz="704951">
              <a:defRPr/>
            </a:pPr>
            <a:r>
              <a:rPr lang="ru-RU" sz="1200">
                <a:latin typeface="Huawei Sans" panose="020C0503030203020204" pitchFamily="34" charset="0"/>
              </a:rPr>
              <a:t>2016</a:t>
            </a:r>
          </a:p>
        </p:txBody>
      </p:sp>
      <p:sp>
        <p:nvSpPr>
          <p:cNvPr id="34" name="Text Box 116"/>
          <p:cNvSpPr txBox="1">
            <a:spLocks noChangeArrowheads="1"/>
          </p:cNvSpPr>
          <p:nvPr/>
        </p:nvSpPr>
        <p:spPr bwMode="auto">
          <a:xfrm>
            <a:off x="5925913" y="1945016"/>
            <a:ext cx="488426" cy="255753"/>
          </a:xfrm>
          <a:prstGeom prst="rect">
            <a:avLst/>
          </a:prstGeom>
          <a:noFill/>
          <a:ln w="9525">
            <a:noFill/>
            <a:miter lim="800000"/>
            <a:headEnd/>
            <a:tailEnd/>
          </a:ln>
        </p:spPr>
        <p:txBody>
          <a:bodyPr wrap="none" lIns="70401" tIns="35200" rIns="70401" bIns="35200">
            <a:spAutoFit/>
          </a:bodyPr>
          <a:lstStyle/>
          <a:p>
            <a:pPr algn="ctr" defTabSz="704951">
              <a:defRPr/>
            </a:pPr>
            <a:r>
              <a:rPr lang="ru-RU" sz="1200">
                <a:latin typeface="Huawei Sans" panose="020C0503030203020204" pitchFamily="34" charset="0"/>
              </a:rPr>
              <a:t>2017</a:t>
            </a:r>
          </a:p>
        </p:txBody>
      </p:sp>
      <p:sp>
        <p:nvSpPr>
          <p:cNvPr id="35" name="Text Box 116"/>
          <p:cNvSpPr txBox="1">
            <a:spLocks noChangeArrowheads="1"/>
          </p:cNvSpPr>
          <p:nvPr/>
        </p:nvSpPr>
        <p:spPr bwMode="auto">
          <a:xfrm>
            <a:off x="6766739" y="1945016"/>
            <a:ext cx="488426" cy="255753"/>
          </a:xfrm>
          <a:prstGeom prst="rect">
            <a:avLst/>
          </a:prstGeom>
          <a:noFill/>
          <a:ln w="9525">
            <a:noFill/>
            <a:miter lim="800000"/>
            <a:headEnd/>
            <a:tailEnd/>
          </a:ln>
        </p:spPr>
        <p:txBody>
          <a:bodyPr wrap="none" lIns="70401" tIns="35200" rIns="70401" bIns="35200">
            <a:spAutoFit/>
          </a:bodyPr>
          <a:lstStyle/>
          <a:p>
            <a:pPr algn="ctr" defTabSz="704951">
              <a:defRPr/>
            </a:pPr>
            <a:r>
              <a:rPr lang="ru-RU" sz="1200">
                <a:latin typeface="Huawei Sans" panose="020C0503030203020204" pitchFamily="34" charset="0"/>
              </a:rPr>
              <a:t>2018</a:t>
            </a:r>
          </a:p>
        </p:txBody>
      </p:sp>
      <p:sp>
        <p:nvSpPr>
          <p:cNvPr id="36" name="Text Box 116"/>
          <p:cNvSpPr txBox="1">
            <a:spLocks noChangeArrowheads="1"/>
          </p:cNvSpPr>
          <p:nvPr/>
        </p:nvSpPr>
        <p:spPr bwMode="auto">
          <a:xfrm>
            <a:off x="7622806" y="1945016"/>
            <a:ext cx="488426" cy="255753"/>
          </a:xfrm>
          <a:prstGeom prst="rect">
            <a:avLst/>
          </a:prstGeom>
          <a:noFill/>
          <a:ln w="9525">
            <a:noFill/>
            <a:miter lim="800000"/>
            <a:headEnd/>
            <a:tailEnd/>
          </a:ln>
        </p:spPr>
        <p:txBody>
          <a:bodyPr wrap="none" lIns="70401" tIns="35200" rIns="70401" bIns="35200">
            <a:spAutoFit/>
          </a:bodyPr>
          <a:lstStyle/>
          <a:p>
            <a:pPr algn="ctr" defTabSz="704951">
              <a:defRPr/>
            </a:pPr>
            <a:r>
              <a:rPr lang="ru-RU" sz="1200">
                <a:latin typeface="Huawei Sans" panose="020C0503030203020204" pitchFamily="34" charset="0"/>
              </a:rPr>
              <a:t>2019</a:t>
            </a:r>
          </a:p>
        </p:txBody>
      </p:sp>
      <p:sp>
        <p:nvSpPr>
          <p:cNvPr id="39" name="Text Box 116"/>
          <p:cNvSpPr txBox="1">
            <a:spLocks noChangeArrowheads="1"/>
          </p:cNvSpPr>
          <p:nvPr/>
        </p:nvSpPr>
        <p:spPr bwMode="auto">
          <a:xfrm>
            <a:off x="8538463" y="1945016"/>
            <a:ext cx="488426" cy="255753"/>
          </a:xfrm>
          <a:prstGeom prst="rect">
            <a:avLst/>
          </a:prstGeom>
          <a:noFill/>
          <a:ln w="9525">
            <a:noFill/>
            <a:miter lim="800000"/>
            <a:headEnd/>
            <a:tailEnd/>
          </a:ln>
        </p:spPr>
        <p:txBody>
          <a:bodyPr wrap="none" lIns="70401" tIns="35200" rIns="70401" bIns="35200">
            <a:spAutoFit/>
          </a:bodyPr>
          <a:lstStyle/>
          <a:p>
            <a:pPr algn="ctr" defTabSz="704951">
              <a:defRPr/>
            </a:pPr>
            <a:r>
              <a:rPr lang="ru-RU" sz="1200">
                <a:latin typeface="Huawei Sans" panose="020C0503030203020204" pitchFamily="34" charset="0"/>
              </a:rPr>
              <a:t>2020</a:t>
            </a:r>
          </a:p>
        </p:txBody>
      </p:sp>
      <p:sp>
        <p:nvSpPr>
          <p:cNvPr id="41" name="Text Box 116"/>
          <p:cNvSpPr txBox="1">
            <a:spLocks noChangeArrowheads="1"/>
          </p:cNvSpPr>
          <p:nvPr/>
        </p:nvSpPr>
        <p:spPr bwMode="auto">
          <a:xfrm>
            <a:off x="3389370" y="1945016"/>
            <a:ext cx="488426" cy="255753"/>
          </a:xfrm>
          <a:prstGeom prst="rect">
            <a:avLst/>
          </a:prstGeom>
          <a:noFill/>
          <a:ln w="9525">
            <a:noFill/>
            <a:miter lim="800000"/>
            <a:headEnd/>
            <a:tailEnd/>
          </a:ln>
        </p:spPr>
        <p:txBody>
          <a:bodyPr wrap="none" lIns="70401" tIns="35200" rIns="70401" bIns="35200">
            <a:spAutoFit/>
          </a:bodyPr>
          <a:lstStyle/>
          <a:p>
            <a:pPr algn="ctr" defTabSz="704951">
              <a:defRPr/>
            </a:pPr>
            <a:r>
              <a:rPr lang="ru-RU" sz="1200">
                <a:latin typeface="Huawei Sans" panose="020C0503030203020204" pitchFamily="34" charset="0"/>
              </a:rPr>
              <a:t>2014</a:t>
            </a:r>
          </a:p>
        </p:txBody>
      </p:sp>
      <p:grpSp>
        <p:nvGrpSpPr>
          <p:cNvPr id="9" name="组合 8"/>
          <p:cNvGrpSpPr/>
          <p:nvPr/>
        </p:nvGrpSpPr>
        <p:grpSpPr>
          <a:xfrm>
            <a:off x="3129967" y="2152018"/>
            <a:ext cx="7741464" cy="190534"/>
            <a:chOff x="3129967" y="2206040"/>
            <a:chExt cx="7741464" cy="190534"/>
          </a:xfrm>
        </p:grpSpPr>
        <p:sp>
          <p:nvSpPr>
            <p:cNvPr id="13" name="Line 117"/>
            <p:cNvSpPr>
              <a:spLocks noChangeShapeType="1"/>
            </p:cNvSpPr>
            <p:nvPr/>
          </p:nvSpPr>
          <p:spPr bwMode="auto">
            <a:xfrm>
              <a:off x="4464440" y="2207959"/>
              <a:ext cx="0" cy="151041"/>
            </a:xfrm>
            <a:prstGeom prst="line">
              <a:avLst/>
            </a:prstGeom>
            <a:noFill/>
            <a:ln w="38100">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sp>
          <p:nvSpPr>
            <p:cNvPr id="14" name="Line 150"/>
            <p:cNvSpPr>
              <a:spLocks noChangeShapeType="1"/>
            </p:cNvSpPr>
            <p:nvPr/>
          </p:nvSpPr>
          <p:spPr bwMode="auto">
            <a:xfrm>
              <a:off x="4676697" y="2288075"/>
              <a:ext cx="0" cy="70923"/>
            </a:xfrm>
            <a:prstGeom prst="line">
              <a:avLst/>
            </a:prstGeom>
            <a:noFill/>
            <a:ln w="9525">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sp>
          <p:nvSpPr>
            <p:cNvPr id="15" name="Line 150"/>
            <p:cNvSpPr>
              <a:spLocks noChangeShapeType="1"/>
            </p:cNvSpPr>
            <p:nvPr/>
          </p:nvSpPr>
          <p:spPr bwMode="auto">
            <a:xfrm>
              <a:off x="4888955" y="2234227"/>
              <a:ext cx="0" cy="124772"/>
            </a:xfrm>
            <a:prstGeom prst="line">
              <a:avLst/>
            </a:prstGeom>
            <a:noFill/>
            <a:ln w="9525">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sp>
          <p:nvSpPr>
            <p:cNvPr id="16" name="Line 117"/>
            <p:cNvSpPr>
              <a:spLocks noChangeShapeType="1"/>
            </p:cNvSpPr>
            <p:nvPr/>
          </p:nvSpPr>
          <p:spPr bwMode="auto">
            <a:xfrm>
              <a:off x="5314645" y="2207959"/>
              <a:ext cx="0" cy="151041"/>
            </a:xfrm>
            <a:prstGeom prst="line">
              <a:avLst/>
            </a:prstGeom>
            <a:noFill/>
            <a:ln w="38100">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sp>
          <p:nvSpPr>
            <p:cNvPr id="17" name="Line 150"/>
            <p:cNvSpPr>
              <a:spLocks noChangeShapeType="1"/>
            </p:cNvSpPr>
            <p:nvPr/>
          </p:nvSpPr>
          <p:spPr bwMode="auto">
            <a:xfrm>
              <a:off x="5102387" y="2288075"/>
              <a:ext cx="0" cy="70923"/>
            </a:xfrm>
            <a:prstGeom prst="line">
              <a:avLst/>
            </a:prstGeom>
            <a:noFill/>
            <a:ln w="9525">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sp>
          <p:nvSpPr>
            <p:cNvPr id="18" name="Line 150"/>
            <p:cNvSpPr>
              <a:spLocks noChangeShapeType="1"/>
            </p:cNvSpPr>
            <p:nvPr/>
          </p:nvSpPr>
          <p:spPr bwMode="auto">
            <a:xfrm>
              <a:off x="5528075" y="2288075"/>
              <a:ext cx="0" cy="70923"/>
            </a:xfrm>
            <a:prstGeom prst="line">
              <a:avLst/>
            </a:prstGeom>
            <a:noFill/>
            <a:ln w="9525">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sp>
          <p:nvSpPr>
            <p:cNvPr id="19" name="Line 150"/>
            <p:cNvSpPr>
              <a:spLocks noChangeShapeType="1"/>
            </p:cNvSpPr>
            <p:nvPr/>
          </p:nvSpPr>
          <p:spPr bwMode="auto">
            <a:xfrm>
              <a:off x="5740334" y="2234227"/>
              <a:ext cx="0" cy="124772"/>
            </a:xfrm>
            <a:prstGeom prst="line">
              <a:avLst/>
            </a:prstGeom>
            <a:noFill/>
            <a:ln w="9525">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sp>
          <p:nvSpPr>
            <p:cNvPr id="20" name="Line 117"/>
            <p:cNvSpPr>
              <a:spLocks noChangeShapeType="1"/>
            </p:cNvSpPr>
            <p:nvPr/>
          </p:nvSpPr>
          <p:spPr bwMode="auto">
            <a:xfrm>
              <a:off x="6166022" y="2207959"/>
              <a:ext cx="0" cy="151041"/>
            </a:xfrm>
            <a:prstGeom prst="line">
              <a:avLst/>
            </a:prstGeom>
            <a:noFill/>
            <a:ln w="38100">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sp>
          <p:nvSpPr>
            <p:cNvPr id="21" name="Line 150"/>
            <p:cNvSpPr>
              <a:spLocks noChangeShapeType="1"/>
            </p:cNvSpPr>
            <p:nvPr/>
          </p:nvSpPr>
          <p:spPr bwMode="auto">
            <a:xfrm>
              <a:off x="5952591" y="2288075"/>
              <a:ext cx="0" cy="70923"/>
            </a:xfrm>
            <a:prstGeom prst="line">
              <a:avLst/>
            </a:prstGeom>
            <a:noFill/>
            <a:ln w="9525">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sp>
          <p:nvSpPr>
            <p:cNvPr id="22" name="Line 150"/>
            <p:cNvSpPr>
              <a:spLocks noChangeShapeType="1"/>
            </p:cNvSpPr>
            <p:nvPr/>
          </p:nvSpPr>
          <p:spPr bwMode="auto">
            <a:xfrm>
              <a:off x="6378281" y="2288075"/>
              <a:ext cx="0" cy="70923"/>
            </a:xfrm>
            <a:prstGeom prst="line">
              <a:avLst/>
            </a:prstGeom>
            <a:noFill/>
            <a:ln w="9525">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sp>
          <p:nvSpPr>
            <p:cNvPr id="23" name="Line 150"/>
            <p:cNvSpPr>
              <a:spLocks noChangeShapeType="1"/>
            </p:cNvSpPr>
            <p:nvPr/>
          </p:nvSpPr>
          <p:spPr bwMode="auto">
            <a:xfrm>
              <a:off x="6591713" y="2234227"/>
              <a:ext cx="0" cy="124772"/>
            </a:xfrm>
            <a:prstGeom prst="line">
              <a:avLst/>
            </a:prstGeom>
            <a:noFill/>
            <a:ln w="9525">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sp>
          <p:nvSpPr>
            <p:cNvPr id="24" name="Line 117"/>
            <p:cNvSpPr>
              <a:spLocks noChangeShapeType="1"/>
            </p:cNvSpPr>
            <p:nvPr/>
          </p:nvSpPr>
          <p:spPr bwMode="auto">
            <a:xfrm>
              <a:off x="7016229" y="2207959"/>
              <a:ext cx="0" cy="151041"/>
            </a:xfrm>
            <a:prstGeom prst="line">
              <a:avLst/>
            </a:prstGeom>
            <a:noFill/>
            <a:ln w="38100">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sp>
          <p:nvSpPr>
            <p:cNvPr id="25" name="Line 150"/>
            <p:cNvSpPr>
              <a:spLocks noChangeShapeType="1"/>
            </p:cNvSpPr>
            <p:nvPr/>
          </p:nvSpPr>
          <p:spPr bwMode="auto">
            <a:xfrm>
              <a:off x="6803971" y="2288075"/>
              <a:ext cx="0" cy="70923"/>
            </a:xfrm>
            <a:prstGeom prst="line">
              <a:avLst/>
            </a:prstGeom>
            <a:noFill/>
            <a:ln w="9525">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sp>
          <p:nvSpPr>
            <p:cNvPr id="26" name="Line 150"/>
            <p:cNvSpPr>
              <a:spLocks noChangeShapeType="1"/>
            </p:cNvSpPr>
            <p:nvPr/>
          </p:nvSpPr>
          <p:spPr bwMode="auto">
            <a:xfrm>
              <a:off x="7229660" y="2288075"/>
              <a:ext cx="0" cy="70923"/>
            </a:xfrm>
            <a:prstGeom prst="line">
              <a:avLst/>
            </a:prstGeom>
            <a:noFill/>
            <a:ln w="9525">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sp>
          <p:nvSpPr>
            <p:cNvPr id="27" name="Line 150"/>
            <p:cNvSpPr>
              <a:spLocks noChangeShapeType="1"/>
            </p:cNvSpPr>
            <p:nvPr/>
          </p:nvSpPr>
          <p:spPr bwMode="auto">
            <a:xfrm>
              <a:off x="7441918" y="2234227"/>
              <a:ext cx="0" cy="124772"/>
            </a:xfrm>
            <a:prstGeom prst="line">
              <a:avLst/>
            </a:prstGeom>
            <a:noFill/>
            <a:ln w="9525">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sp>
          <p:nvSpPr>
            <p:cNvPr id="28" name="Line 117"/>
            <p:cNvSpPr>
              <a:spLocks noChangeShapeType="1"/>
            </p:cNvSpPr>
            <p:nvPr/>
          </p:nvSpPr>
          <p:spPr bwMode="auto">
            <a:xfrm>
              <a:off x="7867606" y="2207959"/>
              <a:ext cx="0" cy="151041"/>
            </a:xfrm>
            <a:prstGeom prst="line">
              <a:avLst/>
            </a:prstGeom>
            <a:noFill/>
            <a:ln w="38100">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sp>
          <p:nvSpPr>
            <p:cNvPr id="29" name="Line 150"/>
            <p:cNvSpPr>
              <a:spLocks noChangeShapeType="1"/>
            </p:cNvSpPr>
            <p:nvPr/>
          </p:nvSpPr>
          <p:spPr bwMode="auto">
            <a:xfrm>
              <a:off x="7655349" y="2288075"/>
              <a:ext cx="0" cy="70923"/>
            </a:xfrm>
            <a:prstGeom prst="line">
              <a:avLst/>
            </a:prstGeom>
            <a:noFill/>
            <a:ln w="9525">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sp>
          <p:nvSpPr>
            <p:cNvPr id="30" name="Line 150"/>
            <p:cNvSpPr>
              <a:spLocks noChangeShapeType="1"/>
            </p:cNvSpPr>
            <p:nvPr/>
          </p:nvSpPr>
          <p:spPr bwMode="auto">
            <a:xfrm>
              <a:off x="8079865" y="2288075"/>
              <a:ext cx="0" cy="70923"/>
            </a:xfrm>
            <a:prstGeom prst="line">
              <a:avLst/>
            </a:prstGeom>
            <a:noFill/>
            <a:ln w="9525">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sp>
          <p:nvSpPr>
            <p:cNvPr id="31" name="Line 150"/>
            <p:cNvSpPr>
              <a:spLocks noChangeShapeType="1"/>
            </p:cNvSpPr>
            <p:nvPr/>
          </p:nvSpPr>
          <p:spPr bwMode="auto">
            <a:xfrm>
              <a:off x="8293296" y="2234227"/>
              <a:ext cx="0" cy="124772"/>
            </a:xfrm>
            <a:prstGeom prst="line">
              <a:avLst/>
            </a:prstGeom>
            <a:noFill/>
            <a:ln w="9525">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sp>
          <p:nvSpPr>
            <p:cNvPr id="32" name="Line 117"/>
            <p:cNvSpPr>
              <a:spLocks noChangeShapeType="1"/>
            </p:cNvSpPr>
            <p:nvPr/>
          </p:nvSpPr>
          <p:spPr bwMode="auto">
            <a:xfrm>
              <a:off x="8718986" y="2207959"/>
              <a:ext cx="0" cy="151041"/>
            </a:xfrm>
            <a:prstGeom prst="line">
              <a:avLst/>
            </a:prstGeom>
            <a:noFill/>
            <a:ln w="38100">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sp>
          <p:nvSpPr>
            <p:cNvPr id="33" name="Line 150"/>
            <p:cNvSpPr>
              <a:spLocks noChangeShapeType="1"/>
            </p:cNvSpPr>
            <p:nvPr/>
          </p:nvSpPr>
          <p:spPr bwMode="auto">
            <a:xfrm>
              <a:off x="8505555" y="2288075"/>
              <a:ext cx="0" cy="70923"/>
            </a:xfrm>
            <a:prstGeom prst="line">
              <a:avLst/>
            </a:prstGeom>
            <a:noFill/>
            <a:ln w="9525">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sp>
          <p:nvSpPr>
            <p:cNvPr id="37" name="Line 150"/>
            <p:cNvSpPr>
              <a:spLocks noChangeShapeType="1"/>
            </p:cNvSpPr>
            <p:nvPr/>
          </p:nvSpPr>
          <p:spPr bwMode="auto">
            <a:xfrm>
              <a:off x="8931243" y="2288075"/>
              <a:ext cx="0" cy="70923"/>
            </a:xfrm>
            <a:prstGeom prst="line">
              <a:avLst/>
            </a:prstGeom>
            <a:noFill/>
            <a:ln w="9525">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sp>
          <p:nvSpPr>
            <p:cNvPr id="38" name="Line 150"/>
            <p:cNvSpPr>
              <a:spLocks noChangeShapeType="1"/>
            </p:cNvSpPr>
            <p:nvPr/>
          </p:nvSpPr>
          <p:spPr bwMode="auto">
            <a:xfrm>
              <a:off x="9143503" y="2234227"/>
              <a:ext cx="0" cy="124772"/>
            </a:xfrm>
            <a:prstGeom prst="line">
              <a:avLst/>
            </a:prstGeom>
            <a:noFill/>
            <a:ln w="9525">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sp>
          <p:nvSpPr>
            <p:cNvPr id="40" name="Line 112"/>
            <p:cNvSpPr>
              <a:spLocks noChangeShapeType="1"/>
            </p:cNvSpPr>
            <p:nvPr/>
          </p:nvSpPr>
          <p:spPr bwMode="auto">
            <a:xfrm flipV="1">
              <a:off x="3129967" y="2396574"/>
              <a:ext cx="7741464" cy="0"/>
            </a:xfrm>
            <a:prstGeom prst="line">
              <a:avLst/>
            </a:prstGeom>
            <a:noFill/>
            <a:ln w="38100">
              <a:solidFill>
                <a:srgbClr val="00B0F0"/>
              </a:solidFill>
              <a:round/>
              <a:headEnd/>
              <a:tailEnd type="triangle" w="med" len="med"/>
            </a:ln>
          </p:spPr>
          <p:txBody>
            <a:bodyPr lIns="82198" tIns="41100" rIns="82198" bIns="41100"/>
            <a:lstStyle/>
            <a:p>
              <a:pPr>
                <a:defRPr/>
              </a:pPr>
              <a:endParaRPr lang="en-US" altLang="zh-CN" sz="3198" dirty="0">
                <a:latin typeface="Huawei Sans" panose="020C0503030203020204" pitchFamily="34" charset="0"/>
              </a:endParaRPr>
            </a:p>
          </p:txBody>
        </p:sp>
        <p:sp>
          <p:nvSpPr>
            <p:cNvPr id="42" name="Line 117"/>
            <p:cNvSpPr>
              <a:spLocks noChangeShapeType="1"/>
            </p:cNvSpPr>
            <p:nvPr/>
          </p:nvSpPr>
          <p:spPr bwMode="auto">
            <a:xfrm>
              <a:off x="3634169" y="2215840"/>
              <a:ext cx="0" cy="149728"/>
            </a:xfrm>
            <a:prstGeom prst="line">
              <a:avLst/>
            </a:prstGeom>
            <a:noFill/>
            <a:ln w="38100">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sp>
          <p:nvSpPr>
            <p:cNvPr id="43" name="Line 150"/>
            <p:cNvSpPr>
              <a:spLocks noChangeShapeType="1"/>
            </p:cNvSpPr>
            <p:nvPr/>
          </p:nvSpPr>
          <p:spPr bwMode="auto">
            <a:xfrm>
              <a:off x="3846427" y="2295957"/>
              <a:ext cx="0" cy="69612"/>
            </a:xfrm>
            <a:prstGeom prst="line">
              <a:avLst/>
            </a:prstGeom>
            <a:noFill/>
            <a:ln w="9525">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sp>
          <p:nvSpPr>
            <p:cNvPr id="44" name="Line 150"/>
            <p:cNvSpPr>
              <a:spLocks noChangeShapeType="1"/>
            </p:cNvSpPr>
            <p:nvPr/>
          </p:nvSpPr>
          <p:spPr bwMode="auto">
            <a:xfrm>
              <a:off x="4059857" y="2242107"/>
              <a:ext cx="0" cy="123460"/>
            </a:xfrm>
            <a:prstGeom prst="line">
              <a:avLst/>
            </a:prstGeom>
            <a:noFill/>
            <a:ln w="9525">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sp>
          <p:nvSpPr>
            <p:cNvPr id="45" name="Line 150"/>
            <p:cNvSpPr>
              <a:spLocks noChangeShapeType="1"/>
            </p:cNvSpPr>
            <p:nvPr/>
          </p:nvSpPr>
          <p:spPr bwMode="auto">
            <a:xfrm>
              <a:off x="4272117" y="2295957"/>
              <a:ext cx="0" cy="69612"/>
            </a:xfrm>
            <a:prstGeom prst="line">
              <a:avLst/>
            </a:prstGeom>
            <a:noFill/>
            <a:ln w="9525">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sp>
          <p:nvSpPr>
            <p:cNvPr id="46" name="Line 150"/>
            <p:cNvSpPr>
              <a:spLocks noChangeShapeType="1"/>
            </p:cNvSpPr>
            <p:nvPr/>
          </p:nvSpPr>
          <p:spPr bwMode="auto">
            <a:xfrm>
              <a:off x="3230760" y="2242107"/>
              <a:ext cx="0" cy="123460"/>
            </a:xfrm>
            <a:prstGeom prst="line">
              <a:avLst/>
            </a:prstGeom>
            <a:noFill/>
            <a:ln w="9525">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sp>
          <p:nvSpPr>
            <p:cNvPr id="47" name="Line 150"/>
            <p:cNvSpPr>
              <a:spLocks noChangeShapeType="1"/>
            </p:cNvSpPr>
            <p:nvPr/>
          </p:nvSpPr>
          <p:spPr bwMode="auto">
            <a:xfrm>
              <a:off x="3443020" y="2295957"/>
              <a:ext cx="0" cy="69612"/>
            </a:xfrm>
            <a:prstGeom prst="line">
              <a:avLst/>
            </a:prstGeom>
            <a:noFill/>
            <a:ln w="9525">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sp>
          <p:nvSpPr>
            <p:cNvPr id="48" name="Line 117"/>
            <p:cNvSpPr>
              <a:spLocks noChangeShapeType="1"/>
            </p:cNvSpPr>
            <p:nvPr/>
          </p:nvSpPr>
          <p:spPr bwMode="auto">
            <a:xfrm>
              <a:off x="9559823" y="2206040"/>
              <a:ext cx="0" cy="151041"/>
            </a:xfrm>
            <a:prstGeom prst="line">
              <a:avLst/>
            </a:prstGeom>
            <a:noFill/>
            <a:ln w="38100">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sp>
          <p:nvSpPr>
            <p:cNvPr id="49" name="Line 150"/>
            <p:cNvSpPr>
              <a:spLocks noChangeShapeType="1"/>
            </p:cNvSpPr>
            <p:nvPr/>
          </p:nvSpPr>
          <p:spPr bwMode="auto">
            <a:xfrm>
              <a:off x="9349694" y="2283353"/>
              <a:ext cx="0" cy="71944"/>
            </a:xfrm>
            <a:prstGeom prst="line">
              <a:avLst/>
            </a:prstGeom>
            <a:noFill/>
            <a:ln w="9525">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sp>
          <p:nvSpPr>
            <p:cNvPr id="50" name="Line 150"/>
            <p:cNvSpPr>
              <a:spLocks noChangeShapeType="1"/>
            </p:cNvSpPr>
            <p:nvPr/>
          </p:nvSpPr>
          <p:spPr bwMode="auto">
            <a:xfrm>
              <a:off x="9968271" y="2224404"/>
              <a:ext cx="0" cy="124772"/>
            </a:xfrm>
            <a:prstGeom prst="line">
              <a:avLst/>
            </a:prstGeom>
            <a:noFill/>
            <a:ln w="9525">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sp>
          <p:nvSpPr>
            <p:cNvPr id="51" name="Line 150"/>
            <p:cNvSpPr>
              <a:spLocks noChangeShapeType="1"/>
            </p:cNvSpPr>
            <p:nvPr/>
          </p:nvSpPr>
          <p:spPr bwMode="auto">
            <a:xfrm>
              <a:off x="9772791" y="2273530"/>
              <a:ext cx="0" cy="71944"/>
            </a:xfrm>
            <a:prstGeom prst="line">
              <a:avLst/>
            </a:prstGeom>
            <a:noFill/>
            <a:ln w="9525">
              <a:solidFill>
                <a:srgbClr val="00B0F0"/>
              </a:solidFill>
              <a:round/>
              <a:headEnd/>
              <a:tailEnd/>
            </a:ln>
          </p:spPr>
          <p:txBody>
            <a:bodyPr lIns="82198" tIns="41100" rIns="82198" bIns="41100"/>
            <a:lstStyle/>
            <a:p>
              <a:pPr>
                <a:defRPr/>
              </a:pPr>
              <a:endParaRPr lang="en-US" altLang="zh-CN" sz="3198" dirty="0">
                <a:latin typeface="Huawei Sans" panose="020C0503030203020204" pitchFamily="34" charset="0"/>
              </a:endParaRPr>
            </a:p>
          </p:txBody>
        </p:sp>
      </p:grpSp>
      <p:sp>
        <p:nvSpPr>
          <p:cNvPr id="52" name="Text Box 116"/>
          <p:cNvSpPr txBox="1">
            <a:spLocks noChangeArrowheads="1"/>
          </p:cNvSpPr>
          <p:nvPr/>
        </p:nvSpPr>
        <p:spPr bwMode="auto">
          <a:xfrm>
            <a:off x="9304643" y="1945016"/>
            <a:ext cx="488426" cy="255753"/>
          </a:xfrm>
          <a:prstGeom prst="rect">
            <a:avLst/>
          </a:prstGeom>
          <a:noFill/>
          <a:ln w="9525">
            <a:noFill/>
            <a:miter lim="800000"/>
            <a:headEnd/>
            <a:tailEnd/>
          </a:ln>
        </p:spPr>
        <p:txBody>
          <a:bodyPr wrap="none" lIns="70401" tIns="35200" rIns="70401" bIns="35200">
            <a:spAutoFit/>
          </a:bodyPr>
          <a:lstStyle/>
          <a:p>
            <a:pPr algn="ctr" defTabSz="704951">
              <a:defRPr/>
            </a:pPr>
            <a:r>
              <a:rPr lang="ru-RU" sz="1200">
                <a:latin typeface="Huawei Sans" panose="020C0503030203020204" pitchFamily="34" charset="0"/>
              </a:rPr>
              <a:t>2021</a:t>
            </a:r>
          </a:p>
        </p:txBody>
      </p:sp>
      <p:sp>
        <p:nvSpPr>
          <p:cNvPr id="53" name="矩形 52"/>
          <p:cNvSpPr/>
          <p:nvPr/>
        </p:nvSpPr>
        <p:spPr>
          <a:xfrm>
            <a:off x="8895889" y="2389849"/>
            <a:ext cx="1072383" cy="276783"/>
          </a:xfrm>
          <a:prstGeom prst="rect">
            <a:avLst/>
          </a:prstGeom>
        </p:spPr>
        <p:txBody>
          <a:bodyPr wrap="square">
            <a:spAutoFit/>
          </a:bodyPr>
          <a:lstStyle/>
          <a:p>
            <a:r>
              <a:rPr lang="ru-RU" sz="1200" b="1">
                <a:latin typeface="Huawei Sans" panose="020C0503030203020204" pitchFamily="34" charset="0"/>
              </a:rPr>
              <a:t>802.11ax</a:t>
            </a:r>
          </a:p>
        </p:txBody>
      </p:sp>
      <p:grpSp>
        <p:nvGrpSpPr>
          <p:cNvPr id="121" name="组合 120"/>
          <p:cNvGrpSpPr/>
          <p:nvPr/>
        </p:nvGrpSpPr>
        <p:grpSpPr>
          <a:xfrm>
            <a:off x="4464440" y="2346014"/>
            <a:ext cx="3307645" cy="765271"/>
            <a:chOff x="4464440" y="2400036"/>
            <a:chExt cx="3307645" cy="377933"/>
          </a:xfrm>
        </p:grpSpPr>
        <p:cxnSp>
          <p:nvCxnSpPr>
            <p:cNvPr id="10" name="直接连接符 9"/>
            <p:cNvCxnSpPr/>
            <p:nvPr/>
          </p:nvCxnSpPr>
          <p:spPr>
            <a:xfrm>
              <a:off x="4464440" y="2413517"/>
              <a:ext cx="0" cy="364452"/>
            </a:xfrm>
            <a:prstGeom prst="line">
              <a:avLst/>
            </a:prstGeom>
            <a:ln w="3175">
              <a:solidFill>
                <a:srgbClr val="C00000"/>
              </a:solidFill>
              <a:prstDash val="sysDash"/>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6166022" y="2413517"/>
              <a:ext cx="0" cy="364452"/>
            </a:xfrm>
            <a:prstGeom prst="line">
              <a:avLst/>
            </a:prstGeom>
            <a:ln w="3175">
              <a:solidFill>
                <a:srgbClr val="C00000"/>
              </a:solidFill>
              <a:prstDash val="sysDash"/>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7772085" y="2400036"/>
              <a:ext cx="0" cy="364452"/>
            </a:xfrm>
            <a:prstGeom prst="line">
              <a:avLst/>
            </a:prstGeom>
            <a:ln w="3175">
              <a:solidFill>
                <a:srgbClr val="C00000"/>
              </a:solidFill>
              <a:prstDash val="sysDash"/>
            </a:ln>
          </p:spPr>
          <p:style>
            <a:lnRef idx="1">
              <a:schemeClr val="accent1"/>
            </a:lnRef>
            <a:fillRef idx="0">
              <a:schemeClr val="accent1"/>
            </a:fillRef>
            <a:effectRef idx="0">
              <a:schemeClr val="accent1"/>
            </a:effectRef>
            <a:fontRef idx="minor">
              <a:schemeClr val="tx1"/>
            </a:fontRef>
          </p:style>
        </p:cxnSp>
      </p:grpSp>
      <p:cxnSp>
        <p:nvCxnSpPr>
          <p:cNvPr id="56" name="直接箭头连接符 55"/>
          <p:cNvCxnSpPr/>
          <p:nvPr/>
        </p:nvCxnSpPr>
        <p:spPr>
          <a:xfrm>
            <a:off x="4502382" y="2480957"/>
            <a:ext cx="183060" cy="0"/>
          </a:xfrm>
          <a:prstGeom prst="straightConnector1">
            <a:avLst/>
          </a:prstGeom>
          <a:ln w="3175">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57" name="直接箭头连接符 56"/>
          <p:cNvCxnSpPr/>
          <p:nvPr/>
        </p:nvCxnSpPr>
        <p:spPr>
          <a:xfrm>
            <a:off x="6210340" y="2480957"/>
            <a:ext cx="183060" cy="0"/>
          </a:xfrm>
          <a:prstGeom prst="straightConnector1">
            <a:avLst/>
          </a:prstGeom>
          <a:ln w="3175">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58" name="直接箭头连接符 57"/>
          <p:cNvCxnSpPr/>
          <p:nvPr/>
        </p:nvCxnSpPr>
        <p:spPr>
          <a:xfrm>
            <a:off x="7812242" y="2467475"/>
            <a:ext cx="183060" cy="0"/>
          </a:xfrm>
          <a:prstGeom prst="straightConnector1">
            <a:avLst/>
          </a:prstGeom>
          <a:ln w="3175">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59" name="直接箭头连接符 58"/>
          <p:cNvCxnSpPr/>
          <p:nvPr/>
        </p:nvCxnSpPr>
        <p:spPr>
          <a:xfrm rot="10800000">
            <a:off x="5936787" y="2480957"/>
            <a:ext cx="183060" cy="0"/>
          </a:xfrm>
          <a:prstGeom prst="straightConnector1">
            <a:avLst/>
          </a:prstGeom>
          <a:ln w="3175">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60" name="直接箭头连接符 59"/>
          <p:cNvCxnSpPr/>
          <p:nvPr/>
        </p:nvCxnSpPr>
        <p:spPr>
          <a:xfrm rot="10800000">
            <a:off x="7542250" y="2467475"/>
            <a:ext cx="183060" cy="0"/>
          </a:xfrm>
          <a:prstGeom prst="straightConnector1">
            <a:avLst/>
          </a:prstGeom>
          <a:ln w="3175">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61" name="直接箭头连接符 60"/>
          <p:cNvCxnSpPr/>
          <p:nvPr/>
        </p:nvCxnSpPr>
        <p:spPr>
          <a:xfrm rot="10800000">
            <a:off x="4223291" y="2480957"/>
            <a:ext cx="183060" cy="0"/>
          </a:xfrm>
          <a:prstGeom prst="straightConnector1">
            <a:avLst/>
          </a:prstGeom>
          <a:ln w="3175">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62" name="矩形 61"/>
          <p:cNvSpPr/>
          <p:nvPr/>
        </p:nvSpPr>
        <p:spPr>
          <a:xfrm>
            <a:off x="3389972" y="2389849"/>
            <a:ext cx="816737" cy="276783"/>
          </a:xfrm>
          <a:prstGeom prst="rect">
            <a:avLst/>
          </a:prstGeom>
        </p:spPr>
        <p:txBody>
          <a:bodyPr wrap="square">
            <a:spAutoFit/>
          </a:bodyPr>
          <a:lstStyle/>
          <a:p>
            <a:r>
              <a:rPr lang="ru-RU" sz="1200">
                <a:latin typeface="Huawei Sans" panose="020C0503030203020204" pitchFamily="34" charset="0"/>
              </a:rPr>
              <a:t>802.11n</a:t>
            </a:r>
          </a:p>
        </p:txBody>
      </p:sp>
      <p:sp>
        <p:nvSpPr>
          <p:cNvPr id="63" name="矩形 62"/>
          <p:cNvSpPr/>
          <p:nvPr/>
        </p:nvSpPr>
        <p:spPr>
          <a:xfrm>
            <a:off x="4752144" y="2389849"/>
            <a:ext cx="1179276" cy="461305"/>
          </a:xfrm>
          <a:prstGeom prst="rect">
            <a:avLst/>
          </a:prstGeom>
        </p:spPr>
        <p:txBody>
          <a:bodyPr wrap="square">
            <a:spAutoFit/>
          </a:bodyPr>
          <a:lstStyle/>
          <a:p>
            <a:pPr algn="ctr"/>
            <a:r>
              <a:rPr lang="ru-RU" sz="1200">
                <a:latin typeface="Huawei Sans" panose="020C0503030203020204" pitchFamily="34" charset="0"/>
              </a:rPr>
              <a:t>802.11ac Wave 1</a:t>
            </a:r>
          </a:p>
        </p:txBody>
      </p:sp>
      <p:sp>
        <p:nvSpPr>
          <p:cNvPr id="64" name="矩形 63"/>
          <p:cNvSpPr/>
          <p:nvPr/>
        </p:nvSpPr>
        <p:spPr>
          <a:xfrm>
            <a:off x="6423004" y="2383149"/>
            <a:ext cx="1179276" cy="461305"/>
          </a:xfrm>
          <a:prstGeom prst="rect">
            <a:avLst/>
          </a:prstGeom>
        </p:spPr>
        <p:txBody>
          <a:bodyPr wrap="square">
            <a:spAutoFit/>
          </a:bodyPr>
          <a:lstStyle/>
          <a:p>
            <a:pPr algn="ctr"/>
            <a:r>
              <a:rPr lang="ru-RU" sz="1200">
                <a:latin typeface="Huawei Sans" panose="020C0503030203020204" pitchFamily="34" charset="0"/>
              </a:rPr>
              <a:t>802.11ac Wave 2</a:t>
            </a:r>
          </a:p>
        </p:txBody>
      </p:sp>
      <p:cxnSp>
        <p:nvCxnSpPr>
          <p:cNvPr id="65" name="直接箭头连接符 64"/>
          <p:cNvCxnSpPr/>
          <p:nvPr/>
        </p:nvCxnSpPr>
        <p:spPr>
          <a:xfrm>
            <a:off x="10156588" y="2480957"/>
            <a:ext cx="183060" cy="0"/>
          </a:xfrm>
          <a:prstGeom prst="straightConnector1">
            <a:avLst/>
          </a:prstGeom>
          <a:ln w="3175">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66" name="直接箭头连接符 65"/>
          <p:cNvCxnSpPr/>
          <p:nvPr/>
        </p:nvCxnSpPr>
        <p:spPr>
          <a:xfrm>
            <a:off x="3142870" y="2480957"/>
            <a:ext cx="183060" cy="0"/>
          </a:xfrm>
          <a:prstGeom prst="straightConnector1">
            <a:avLst/>
          </a:prstGeom>
          <a:ln w="3175">
            <a:solidFill>
              <a:srgbClr val="C0000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69" name="矩形 68"/>
          <p:cNvSpPr/>
          <p:nvPr/>
        </p:nvSpPr>
        <p:spPr>
          <a:xfrm>
            <a:off x="2658796" y="2379570"/>
            <a:ext cx="816737" cy="276783"/>
          </a:xfrm>
          <a:prstGeom prst="rect">
            <a:avLst/>
          </a:prstGeom>
        </p:spPr>
        <p:txBody>
          <a:bodyPr wrap="square">
            <a:spAutoFit/>
          </a:bodyPr>
          <a:lstStyle/>
          <a:p>
            <a:r>
              <a:rPr lang="ru-RU" sz="1200">
                <a:latin typeface="Huawei Sans" panose="020C0503030203020204" pitchFamily="34" charset="0"/>
              </a:rPr>
              <a:t>2011</a:t>
            </a:r>
          </a:p>
        </p:txBody>
      </p:sp>
      <p:sp>
        <p:nvSpPr>
          <p:cNvPr id="70" name="矩形 69"/>
          <p:cNvSpPr/>
          <p:nvPr/>
        </p:nvSpPr>
        <p:spPr>
          <a:xfrm>
            <a:off x="671688" y="3252027"/>
            <a:ext cx="2340520" cy="737702"/>
          </a:xfrm>
          <a:prstGeom prst="rect">
            <a:avLst/>
          </a:prstGeom>
        </p:spPr>
        <p:txBody>
          <a:bodyPr wrap="square">
            <a:spAutoFit/>
          </a:bodyPr>
          <a:lstStyle/>
          <a:p>
            <a:r>
              <a:rPr lang="ru-RU" sz="1398" dirty="0">
                <a:latin typeface="Huawei Sans" panose="020C0503030203020204" pitchFamily="34" charset="0"/>
              </a:rPr>
              <a:t>Стандарты </a:t>
            </a:r>
            <a:r>
              <a:rPr lang="ru-RU" sz="1398" dirty="0" err="1">
                <a:latin typeface="Huawei Sans" panose="020C0503030203020204" pitchFamily="34" charset="0"/>
              </a:rPr>
              <a:t>Wi-Fi</a:t>
            </a:r>
            <a:r>
              <a:rPr lang="ru-RU" sz="1398" dirty="0">
                <a:latin typeface="Huawei Sans" panose="020C0503030203020204" pitchFamily="34" charset="0"/>
              </a:rPr>
              <a:t> обновляются </a:t>
            </a:r>
            <a:r>
              <a:rPr lang="ru-RU" sz="1398" b="1" dirty="0">
                <a:solidFill>
                  <a:srgbClr val="EC7061"/>
                </a:solidFill>
                <a:latin typeface="Huawei Sans" panose="020C0503030203020204" pitchFamily="34" charset="0"/>
              </a:rPr>
              <a:t>каждые четыре-пять лет</a:t>
            </a:r>
            <a:r>
              <a:rPr lang="ru-RU" sz="1398" dirty="0">
                <a:latin typeface="Huawei Sans" panose="020C0503030203020204" pitchFamily="34" charset="0"/>
              </a:rPr>
              <a:t>.</a:t>
            </a:r>
          </a:p>
        </p:txBody>
      </p:sp>
      <p:sp>
        <p:nvSpPr>
          <p:cNvPr id="71" name="矩形 70"/>
          <p:cNvSpPr/>
          <p:nvPr/>
        </p:nvSpPr>
        <p:spPr>
          <a:xfrm>
            <a:off x="3082826" y="3357596"/>
            <a:ext cx="1381614" cy="489475"/>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ru-RU" sz="1600">
                <a:solidFill>
                  <a:srgbClr val="1D1D1A"/>
                </a:solidFill>
                <a:latin typeface="Huawei Sans" panose="020C0503030203020204" pitchFamily="34" charset="0"/>
              </a:rPr>
              <a:t>Wi-Fi 4</a:t>
            </a:r>
          </a:p>
        </p:txBody>
      </p:sp>
      <p:sp>
        <p:nvSpPr>
          <p:cNvPr id="72" name="矩形 71"/>
          <p:cNvSpPr/>
          <p:nvPr/>
        </p:nvSpPr>
        <p:spPr>
          <a:xfrm>
            <a:off x="4464439" y="3357596"/>
            <a:ext cx="3307646" cy="489475"/>
          </a:xfrm>
          <a:prstGeom prst="rect">
            <a:avLst/>
          </a:prstGeom>
          <a:solidFill>
            <a:srgbClr val="99DFF9">
              <a:alpha val="20000"/>
            </a:srgbClr>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ru-RU" sz="1600">
                <a:solidFill>
                  <a:srgbClr val="1D1D1A"/>
                </a:solidFill>
                <a:latin typeface="Huawei Sans" panose="020C0503030203020204" pitchFamily="34" charset="0"/>
              </a:rPr>
              <a:t>Wi-Fi 5</a:t>
            </a:r>
          </a:p>
        </p:txBody>
      </p:sp>
      <p:sp>
        <p:nvSpPr>
          <p:cNvPr id="73" name="矩形 72"/>
          <p:cNvSpPr/>
          <p:nvPr/>
        </p:nvSpPr>
        <p:spPr>
          <a:xfrm>
            <a:off x="7763148" y="3357596"/>
            <a:ext cx="2205123" cy="489475"/>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ru-RU" sz="1600">
                <a:solidFill>
                  <a:srgbClr val="1D1D1A"/>
                </a:solidFill>
                <a:latin typeface="Huawei Sans" panose="020C0503030203020204" pitchFamily="34" charset="0"/>
              </a:rPr>
              <a:t>Wi-Fi 6</a:t>
            </a:r>
          </a:p>
        </p:txBody>
      </p:sp>
      <p:sp>
        <p:nvSpPr>
          <p:cNvPr id="74" name="矩形 73"/>
          <p:cNvSpPr/>
          <p:nvPr/>
        </p:nvSpPr>
        <p:spPr>
          <a:xfrm>
            <a:off x="10038889" y="3043050"/>
            <a:ext cx="2029748" cy="954107"/>
          </a:xfrm>
          <a:prstGeom prst="rect">
            <a:avLst/>
          </a:prstGeom>
        </p:spPr>
        <p:txBody>
          <a:bodyPr wrap="square">
            <a:spAutoFit/>
          </a:bodyPr>
          <a:lstStyle/>
          <a:p>
            <a:r>
              <a:rPr lang="ru-RU" sz="1400" dirty="0">
                <a:latin typeface="Huawei Sans" panose="020C0503030203020204" pitchFamily="34" charset="0"/>
              </a:rPr>
              <a:t>Октябрь 2018 г.</a:t>
            </a:r>
          </a:p>
          <a:p>
            <a:r>
              <a:rPr lang="ru-RU" sz="1400" dirty="0">
                <a:latin typeface="Huawei Sans" panose="020C0503030203020204" pitchFamily="34" charset="0"/>
              </a:rPr>
              <a:t>Соглашение WFA</a:t>
            </a:r>
            <a:r>
              <a:rPr lang="en-US" sz="1400" dirty="0">
                <a:latin typeface="Huawei Sans" panose="020C0503030203020204" pitchFamily="34" charset="0"/>
              </a:rPr>
              <a:t> </a:t>
            </a:r>
            <a:r>
              <a:rPr lang="ru-RU" sz="1400" dirty="0">
                <a:latin typeface="Huawei Sans" panose="020C0503030203020204" pitchFamily="34" charset="0"/>
              </a:rPr>
              <a:t>о новом именовании стандартов </a:t>
            </a:r>
            <a:r>
              <a:rPr lang="ru-RU" sz="1400" dirty="0" err="1">
                <a:latin typeface="Huawei Sans" panose="020C0503030203020204" pitchFamily="34" charset="0"/>
              </a:rPr>
              <a:t>Wi-Fi</a:t>
            </a:r>
            <a:endParaRPr lang="ru-RU" sz="1400" dirty="0">
              <a:latin typeface="Huawei Sans" panose="020C0503030203020204" pitchFamily="34" charset="0"/>
            </a:endParaRPr>
          </a:p>
        </p:txBody>
      </p:sp>
      <p:grpSp>
        <p:nvGrpSpPr>
          <p:cNvPr id="75" name="组合 76"/>
          <p:cNvGrpSpPr>
            <a:grpSpLocks noChangeAspect="1"/>
          </p:cNvGrpSpPr>
          <p:nvPr/>
        </p:nvGrpSpPr>
        <p:grpSpPr>
          <a:xfrm>
            <a:off x="3126511" y="4711774"/>
            <a:ext cx="308408" cy="247930"/>
            <a:chOff x="4651552" y="1633290"/>
            <a:chExt cx="413322" cy="332269"/>
          </a:xfrm>
          <a:solidFill>
            <a:srgbClr val="00B0F0"/>
          </a:solidFill>
        </p:grpSpPr>
        <p:sp>
          <p:nvSpPr>
            <p:cNvPr id="76" name="任意多边形 75"/>
            <p:cNvSpPr/>
            <p:nvPr/>
          </p:nvSpPr>
          <p:spPr>
            <a:xfrm>
              <a:off x="4651552" y="1633290"/>
              <a:ext cx="293543" cy="266971"/>
            </a:xfrm>
            <a:custGeom>
              <a:avLst/>
              <a:gdLst>
                <a:gd name="connsiteX0" fmla="*/ 239603 w 352904"/>
                <a:gd name="connsiteY0" fmla="*/ 73741 h 320958"/>
                <a:gd name="connsiteX1" fmla="*/ 216743 w 352904"/>
                <a:gd name="connsiteY1" fmla="*/ 96601 h 320958"/>
                <a:gd name="connsiteX2" fmla="*/ 239603 w 352904"/>
                <a:gd name="connsiteY2" fmla="*/ 119461 h 320958"/>
                <a:gd name="connsiteX3" fmla="*/ 262463 w 352904"/>
                <a:gd name="connsiteY3" fmla="*/ 96601 h 320958"/>
                <a:gd name="connsiteX4" fmla="*/ 239603 w 352904"/>
                <a:gd name="connsiteY4" fmla="*/ 73741 h 320958"/>
                <a:gd name="connsiteX5" fmla="*/ 117334 w 352904"/>
                <a:gd name="connsiteY5" fmla="*/ 73157 h 320958"/>
                <a:gd name="connsiteX6" fmla="*/ 94474 w 352904"/>
                <a:gd name="connsiteY6" fmla="*/ 96017 h 320958"/>
                <a:gd name="connsiteX7" fmla="*/ 117334 w 352904"/>
                <a:gd name="connsiteY7" fmla="*/ 118877 h 320958"/>
                <a:gd name="connsiteX8" fmla="*/ 140194 w 352904"/>
                <a:gd name="connsiteY8" fmla="*/ 96017 h 320958"/>
                <a:gd name="connsiteX9" fmla="*/ 117334 w 352904"/>
                <a:gd name="connsiteY9" fmla="*/ 73157 h 320958"/>
                <a:gd name="connsiteX10" fmla="*/ 161445 w 352904"/>
                <a:gd name="connsiteY10" fmla="*/ 676 h 320958"/>
                <a:gd name="connsiteX11" fmla="*/ 273513 w 352904"/>
                <a:gd name="connsiteY11" fmla="*/ 23593 h 320958"/>
                <a:gd name="connsiteX12" fmla="*/ 352891 w 352904"/>
                <a:gd name="connsiteY12" fmla="*/ 122075 h 320958"/>
                <a:gd name="connsiteX13" fmla="*/ 352904 w 352904"/>
                <a:gd name="connsiteY13" fmla="*/ 128507 h 320958"/>
                <a:gd name="connsiteX14" fmla="*/ 315146 w 352904"/>
                <a:gd name="connsiteY14" fmla="*/ 129922 h 320958"/>
                <a:gd name="connsiteX15" fmla="*/ 268164 w 352904"/>
                <a:gd name="connsiteY15" fmla="*/ 145994 h 320958"/>
                <a:gd name="connsiteX16" fmla="*/ 197650 w 352904"/>
                <a:gd name="connsiteY16" fmla="*/ 278970 h 320958"/>
                <a:gd name="connsiteX17" fmla="*/ 207241 w 352904"/>
                <a:gd name="connsiteY17" fmla="*/ 300331 h 320958"/>
                <a:gd name="connsiteX18" fmla="*/ 171382 w 352904"/>
                <a:gd name="connsiteY18" fmla="*/ 304251 h 320958"/>
                <a:gd name="connsiteX19" fmla="*/ 112465 w 352904"/>
                <a:gd name="connsiteY19" fmla="*/ 293615 h 320958"/>
                <a:gd name="connsiteX20" fmla="*/ 51566 w 352904"/>
                <a:gd name="connsiteY20" fmla="*/ 320958 h 320958"/>
                <a:gd name="connsiteX21" fmla="*/ 55204 w 352904"/>
                <a:gd name="connsiteY21" fmla="*/ 262286 h 320958"/>
                <a:gd name="connsiteX22" fmla="*/ 56385 w 352904"/>
                <a:gd name="connsiteY22" fmla="*/ 41109 h 320958"/>
                <a:gd name="connsiteX23" fmla="*/ 161445 w 352904"/>
                <a:gd name="connsiteY23" fmla="*/ 676 h 320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52904" h="320958">
                  <a:moveTo>
                    <a:pt x="239603" y="73741"/>
                  </a:moveTo>
                  <a:cubicBezTo>
                    <a:pt x="226978" y="73741"/>
                    <a:pt x="216743" y="83976"/>
                    <a:pt x="216743" y="96601"/>
                  </a:cubicBezTo>
                  <a:cubicBezTo>
                    <a:pt x="216743" y="109226"/>
                    <a:pt x="226978" y="119461"/>
                    <a:pt x="239603" y="119461"/>
                  </a:cubicBezTo>
                  <a:cubicBezTo>
                    <a:pt x="252228" y="119461"/>
                    <a:pt x="262463" y="109226"/>
                    <a:pt x="262463" y="96601"/>
                  </a:cubicBezTo>
                  <a:cubicBezTo>
                    <a:pt x="262463" y="83976"/>
                    <a:pt x="252228" y="73741"/>
                    <a:pt x="239603" y="73741"/>
                  </a:cubicBezTo>
                  <a:close/>
                  <a:moveTo>
                    <a:pt x="117334" y="73157"/>
                  </a:moveTo>
                  <a:cubicBezTo>
                    <a:pt x="104709" y="73157"/>
                    <a:pt x="94474" y="83392"/>
                    <a:pt x="94474" y="96017"/>
                  </a:cubicBezTo>
                  <a:cubicBezTo>
                    <a:pt x="94474" y="108642"/>
                    <a:pt x="104709" y="118877"/>
                    <a:pt x="117334" y="118877"/>
                  </a:cubicBezTo>
                  <a:cubicBezTo>
                    <a:pt x="129959" y="118877"/>
                    <a:pt x="140194" y="108642"/>
                    <a:pt x="140194" y="96017"/>
                  </a:cubicBezTo>
                  <a:cubicBezTo>
                    <a:pt x="140194" y="83392"/>
                    <a:pt x="129959" y="73157"/>
                    <a:pt x="117334" y="73157"/>
                  </a:cubicBezTo>
                  <a:close/>
                  <a:moveTo>
                    <a:pt x="161445" y="676"/>
                  </a:moveTo>
                  <a:cubicBezTo>
                    <a:pt x="199745" y="-2414"/>
                    <a:pt x="239214" y="5055"/>
                    <a:pt x="273513" y="23593"/>
                  </a:cubicBezTo>
                  <a:cubicBezTo>
                    <a:pt x="316394" y="46769"/>
                    <a:pt x="343628" y="82874"/>
                    <a:pt x="352891" y="122075"/>
                  </a:cubicBezTo>
                  <a:lnTo>
                    <a:pt x="352904" y="128507"/>
                  </a:lnTo>
                  <a:lnTo>
                    <a:pt x="315146" y="129922"/>
                  </a:lnTo>
                  <a:cubicBezTo>
                    <a:pt x="298889" y="132883"/>
                    <a:pt x="282999" y="138217"/>
                    <a:pt x="268164" y="145994"/>
                  </a:cubicBezTo>
                  <a:cubicBezTo>
                    <a:pt x="213736" y="174528"/>
                    <a:pt x="187797" y="228001"/>
                    <a:pt x="197650" y="278970"/>
                  </a:cubicBezTo>
                  <a:lnTo>
                    <a:pt x="207241" y="300331"/>
                  </a:lnTo>
                  <a:lnTo>
                    <a:pt x="171382" y="304251"/>
                  </a:lnTo>
                  <a:cubicBezTo>
                    <a:pt x="151598" y="303607"/>
                    <a:pt x="131691" y="300131"/>
                    <a:pt x="112465" y="293615"/>
                  </a:cubicBezTo>
                  <a:lnTo>
                    <a:pt x="51566" y="320958"/>
                  </a:lnTo>
                  <a:lnTo>
                    <a:pt x="55204" y="262286"/>
                  </a:lnTo>
                  <a:cubicBezTo>
                    <a:pt x="-18866" y="201954"/>
                    <a:pt x="-18326" y="100862"/>
                    <a:pt x="56385" y="41109"/>
                  </a:cubicBezTo>
                  <a:cubicBezTo>
                    <a:pt x="86012" y="17414"/>
                    <a:pt x="123145" y="3766"/>
                    <a:pt x="161445" y="67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a:endParaRPr lang="en-US" altLang="zh-CN" sz="800" dirty="0">
                <a:solidFill>
                  <a:schemeClr val="tx1"/>
                </a:solidFill>
                <a:latin typeface="Huawei Sans" panose="020C0503030203020204" pitchFamily="34" charset="0"/>
              </a:endParaRPr>
            </a:p>
          </p:txBody>
        </p:sp>
        <p:sp>
          <p:nvSpPr>
            <p:cNvPr id="77" name="任意多边形 76"/>
            <p:cNvSpPr/>
            <p:nvPr/>
          </p:nvSpPr>
          <p:spPr>
            <a:xfrm>
              <a:off x="4824151" y="1743210"/>
              <a:ext cx="240723" cy="222349"/>
            </a:xfrm>
            <a:custGeom>
              <a:avLst/>
              <a:gdLst>
                <a:gd name="connsiteX0" fmla="*/ 102711 w 289403"/>
                <a:gd name="connsiteY0" fmla="*/ 68763 h 267313"/>
                <a:gd name="connsiteX1" fmla="*/ 79851 w 289403"/>
                <a:gd name="connsiteY1" fmla="*/ 91623 h 267313"/>
                <a:gd name="connsiteX2" fmla="*/ 102711 w 289403"/>
                <a:gd name="connsiteY2" fmla="*/ 114483 h 267313"/>
                <a:gd name="connsiteX3" fmla="*/ 125571 w 289403"/>
                <a:gd name="connsiteY3" fmla="*/ 91623 h 267313"/>
                <a:gd name="connsiteX4" fmla="*/ 102711 w 289403"/>
                <a:gd name="connsiteY4" fmla="*/ 68763 h 267313"/>
                <a:gd name="connsiteX5" fmla="*/ 196923 w 289403"/>
                <a:gd name="connsiteY5" fmla="*/ 64783 h 267313"/>
                <a:gd name="connsiteX6" fmla="*/ 174063 w 289403"/>
                <a:gd name="connsiteY6" fmla="*/ 87643 h 267313"/>
                <a:gd name="connsiteX7" fmla="*/ 196923 w 289403"/>
                <a:gd name="connsiteY7" fmla="*/ 110503 h 267313"/>
                <a:gd name="connsiteX8" fmla="*/ 219783 w 289403"/>
                <a:gd name="connsiteY8" fmla="*/ 87643 h 267313"/>
                <a:gd name="connsiteX9" fmla="*/ 196923 w 289403"/>
                <a:gd name="connsiteY9" fmla="*/ 64783 h 267313"/>
                <a:gd name="connsiteX10" fmla="*/ 162659 w 289403"/>
                <a:gd name="connsiteY10" fmla="*/ 959 h 267313"/>
                <a:gd name="connsiteX11" fmla="*/ 246984 w 289403"/>
                <a:gd name="connsiteY11" fmla="*/ 36272 h 267313"/>
                <a:gd name="connsiteX12" fmla="*/ 241587 w 289403"/>
                <a:gd name="connsiteY12" fmla="*/ 216018 h 267313"/>
                <a:gd name="connsiteX13" fmla="*/ 245391 w 289403"/>
                <a:gd name="connsiteY13" fmla="*/ 267313 h 267313"/>
                <a:gd name="connsiteX14" fmla="*/ 194273 w 289403"/>
                <a:gd name="connsiteY14" fmla="*/ 240402 h 267313"/>
                <a:gd name="connsiteX15" fmla="*/ 23095 w 289403"/>
                <a:gd name="connsiteY15" fmla="*/ 191102 h 267313"/>
                <a:gd name="connsiteX16" fmla="*/ 70781 w 289403"/>
                <a:gd name="connsiteY16" fmla="*/ 17404 h 267313"/>
                <a:gd name="connsiteX17" fmla="*/ 162659 w 289403"/>
                <a:gd name="connsiteY17" fmla="*/ 959 h 267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89403" h="267313">
                  <a:moveTo>
                    <a:pt x="102711" y="68763"/>
                  </a:moveTo>
                  <a:cubicBezTo>
                    <a:pt x="90086" y="68763"/>
                    <a:pt x="79851" y="78998"/>
                    <a:pt x="79851" y="91623"/>
                  </a:cubicBezTo>
                  <a:cubicBezTo>
                    <a:pt x="79851" y="104248"/>
                    <a:pt x="90086" y="114483"/>
                    <a:pt x="102711" y="114483"/>
                  </a:cubicBezTo>
                  <a:cubicBezTo>
                    <a:pt x="115336" y="114483"/>
                    <a:pt x="125571" y="104248"/>
                    <a:pt x="125571" y="91623"/>
                  </a:cubicBezTo>
                  <a:cubicBezTo>
                    <a:pt x="125571" y="78998"/>
                    <a:pt x="115336" y="68763"/>
                    <a:pt x="102711" y="68763"/>
                  </a:cubicBezTo>
                  <a:close/>
                  <a:moveTo>
                    <a:pt x="196923" y="64783"/>
                  </a:moveTo>
                  <a:cubicBezTo>
                    <a:pt x="184298" y="64783"/>
                    <a:pt x="174063" y="75018"/>
                    <a:pt x="174063" y="87643"/>
                  </a:cubicBezTo>
                  <a:cubicBezTo>
                    <a:pt x="174063" y="100268"/>
                    <a:pt x="184298" y="110503"/>
                    <a:pt x="196923" y="110503"/>
                  </a:cubicBezTo>
                  <a:cubicBezTo>
                    <a:pt x="209548" y="110503"/>
                    <a:pt x="219783" y="100268"/>
                    <a:pt x="219783" y="87643"/>
                  </a:cubicBezTo>
                  <a:cubicBezTo>
                    <a:pt x="219783" y="75018"/>
                    <a:pt x="209548" y="64783"/>
                    <a:pt x="196923" y="64783"/>
                  </a:cubicBezTo>
                  <a:close/>
                  <a:moveTo>
                    <a:pt x="162659" y="959"/>
                  </a:moveTo>
                  <a:cubicBezTo>
                    <a:pt x="193753" y="4289"/>
                    <a:pt x="223587" y="16245"/>
                    <a:pt x="246984" y="36272"/>
                  </a:cubicBezTo>
                  <a:cubicBezTo>
                    <a:pt x="305610" y="86454"/>
                    <a:pt x="303147" y="168484"/>
                    <a:pt x="241587" y="216018"/>
                  </a:cubicBezTo>
                  <a:lnTo>
                    <a:pt x="245391" y="267313"/>
                  </a:lnTo>
                  <a:lnTo>
                    <a:pt x="194273" y="240402"/>
                  </a:lnTo>
                  <a:cubicBezTo>
                    <a:pt x="130775" y="260233"/>
                    <a:pt x="59710" y="239766"/>
                    <a:pt x="23095" y="191102"/>
                  </a:cubicBezTo>
                  <a:cubicBezTo>
                    <a:pt x="-21311" y="132084"/>
                    <a:pt x="323" y="53281"/>
                    <a:pt x="70781" y="17404"/>
                  </a:cubicBezTo>
                  <a:cubicBezTo>
                    <a:pt x="99213" y="2927"/>
                    <a:pt x="131566" y="-2370"/>
                    <a:pt x="162659" y="95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a:endParaRPr lang="en-US" altLang="zh-CN" sz="800" dirty="0">
                <a:solidFill>
                  <a:schemeClr val="tx1"/>
                </a:solidFill>
                <a:latin typeface="Huawei Sans" panose="020C0503030203020204" pitchFamily="34" charset="0"/>
              </a:endParaRPr>
            </a:p>
          </p:txBody>
        </p:sp>
      </p:grpSp>
      <p:sp>
        <p:nvSpPr>
          <p:cNvPr id="78" name="矩形 77"/>
          <p:cNvSpPr/>
          <p:nvPr/>
        </p:nvSpPr>
        <p:spPr>
          <a:xfrm>
            <a:off x="2896975" y="5100578"/>
            <a:ext cx="754869" cy="276999"/>
          </a:xfrm>
          <a:prstGeom prst="rect">
            <a:avLst/>
          </a:prstGeom>
          <a:noFill/>
          <a:ln>
            <a:noFill/>
          </a:ln>
        </p:spPr>
        <p:txBody>
          <a:bodyPr wrap="square" lIns="0" tIns="0" rIns="0" bIns="0">
            <a:spAutoFit/>
          </a:bodyPr>
          <a:lstStyle/>
          <a:p>
            <a:pPr algn="ctr" defTabSz="469045">
              <a:buClr>
                <a:srgbClr val="990000"/>
              </a:buClr>
              <a:buSzPct val="60000"/>
            </a:pPr>
            <a:r>
              <a:rPr lang="ru-RU" sz="900">
                <a:latin typeface="Huawei Sans" panose="020C0503030203020204" pitchFamily="34" charset="0"/>
              </a:rPr>
              <a:t>Социальные сети</a:t>
            </a:r>
          </a:p>
        </p:txBody>
      </p:sp>
      <p:sp>
        <p:nvSpPr>
          <p:cNvPr id="79" name="矩形 78"/>
          <p:cNvSpPr/>
          <p:nvPr/>
        </p:nvSpPr>
        <p:spPr>
          <a:xfrm>
            <a:off x="3470381" y="4978157"/>
            <a:ext cx="954408" cy="281014"/>
          </a:xfrm>
          <a:prstGeom prst="rect">
            <a:avLst/>
          </a:prstGeom>
          <a:noFill/>
          <a:ln>
            <a:noFill/>
          </a:ln>
        </p:spPr>
        <p:txBody>
          <a:bodyPr wrap="square" lIns="0" tIns="0" rIns="0" bIns="0">
            <a:spAutoFit/>
          </a:bodyPr>
          <a:lstStyle/>
          <a:p>
            <a:pPr algn="ctr" defTabSz="469045">
              <a:buClr>
                <a:srgbClr val="990000"/>
              </a:buClr>
              <a:buSzPct val="60000"/>
            </a:pPr>
            <a:r>
              <a:rPr lang="ru-RU" sz="900" dirty="0">
                <a:latin typeface="Huawei Sans" panose="020C0503030203020204" pitchFamily="34" charset="0"/>
              </a:rPr>
              <a:t>Беспроводной офис</a:t>
            </a:r>
          </a:p>
        </p:txBody>
      </p:sp>
      <p:grpSp>
        <p:nvGrpSpPr>
          <p:cNvPr id="80" name="组合 151"/>
          <p:cNvGrpSpPr/>
          <p:nvPr/>
        </p:nvGrpSpPr>
        <p:grpSpPr>
          <a:xfrm>
            <a:off x="3692653" y="4717927"/>
            <a:ext cx="470408" cy="233283"/>
            <a:chOff x="15536096" y="-1629237"/>
            <a:chExt cx="791101" cy="493647"/>
          </a:xfrm>
          <a:solidFill>
            <a:srgbClr val="00B0F0"/>
          </a:solidFill>
        </p:grpSpPr>
        <p:sp>
          <p:nvSpPr>
            <p:cNvPr id="81" name="Freeform 51"/>
            <p:cNvSpPr>
              <a:spLocks noEditPoints="1"/>
            </p:cNvSpPr>
            <p:nvPr/>
          </p:nvSpPr>
          <p:spPr bwMode="auto">
            <a:xfrm>
              <a:off x="15536096" y="-1629237"/>
              <a:ext cx="791101" cy="493647"/>
            </a:xfrm>
            <a:custGeom>
              <a:avLst/>
              <a:gdLst/>
              <a:ahLst/>
              <a:cxnLst>
                <a:cxn ang="0">
                  <a:pos x="236" y="128"/>
                </a:cxn>
                <a:cxn ang="0">
                  <a:pos x="234" y="128"/>
                </a:cxn>
                <a:cxn ang="0">
                  <a:pos x="234" y="8"/>
                </a:cxn>
                <a:cxn ang="0">
                  <a:pos x="234" y="8"/>
                </a:cxn>
                <a:cxn ang="0">
                  <a:pos x="232" y="2"/>
                </a:cxn>
                <a:cxn ang="0">
                  <a:pos x="232" y="2"/>
                </a:cxn>
                <a:cxn ang="0">
                  <a:pos x="226" y="0"/>
                </a:cxn>
                <a:cxn ang="0">
                  <a:pos x="22" y="0"/>
                </a:cxn>
                <a:cxn ang="0">
                  <a:pos x="22" y="0"/>
                </a:cxn>
                <a:cxn ang="0">
                  <a:pos x="18" y="2"/>
                </a:cxn>
                <a:cxn ang="0">
                  <a:pos x="18" y="2"/>
                </a:cxn>
                <a:cxn ang="0">
                  <a:pos x="16" y="8"/>
                </a:cxn>
                <a:cxn ang="0">
                  <a:pos x="16" y="128"/>
                </a:cxn>
                <a:cxn ang="0">
                  <a:pos x="12" y="128"/>
                </a:cxn>
                <a:cxn ang="0">
                  <a:pos x="12" y="128"/>
                </a:cxn>
                <a:cxn ang="0">
                  <a:pos x="8" y="130"/>
                </a:cxn>
                <a:cxn ang="0">
                  <a:pos x="4" y="132"/>
                </a:cxn>
                <a:cxn ang="0">
                  <a:pos x="0" y="136"/>
                </a:cxn>
                <a:cxn ang="0">
                  <a:pos x="0" y="142"/>
                </a:cxn>
                <a:cxn ang="0">
                  <a:pos x="0" y="142"/>
                </a:cxn>
                <a:cxn ang="0">
                  <a:pos x="0" y="148"/>
                </a:cxn>
                <a:cxn ang="0">
                  <a:pos x="4" y="152"/>
                </a:cxn>
                <a:cxn ang="0">
                  <a:pos x="8" y="154"/>
                </a:cxn>
                <a:cxn ang="0">
                  <a:pos x="12" y="156"/>
                </a:cxn>
                <a:cxn ang="0">
                  <a:pos x="236" y="156"/>
                </a:cxn>
                <a:cxn ang="0">
                  <a:pos x="236" y="156"/>
                </a:cxn>
                <a:cxn ang="0">
                  <a:pos x="242" y="154"/>
                </a:cxn>
                <a:cxn ang="0">
                  <a:pos x="246" y="152"/>
                </a:cxn>
                <a:cxn ang="0">
                  <a:pos x="248" y="148"/>
                </a:cxn>
                <a:cxn ang="0">
                  <a:pos x="250" y="142"/>
                </a:cxn>
                <a:cxn ang="0">
                  <a:pos x="250" y="142"/>
                </a:cxn>
                <a:cxn ang="0">
                  <a:pos x="248" y="136"/>
                </a:cxn>
                <a:cxn ang="0">
                  <a:pos x="246" y="132"/>
                </a:cxn>
                <a:cxn ang="0">
                  <a:pos x="242" y="130"/>
                </a:cxn>
                <a:cxn ang="0">
                  <a:pos x="236" y="128"/>
                </a:cxn>
                <a:cxn ang="0">
                  <a:pos x="236" y="128"/>
                </a:cxn>
                <a:cxn ang="0">
                  <a:pos x="168" y="146"/>
                </a:cxn>
                <a:cxn ang="0">
                  <a:pos x="168" y="146"/>
                </a:cxn>
                <a:cxn ang="0">
                  <a:pos x="166" y="148"/>
                </a:cxn>
                <a:cxn ang="0">
                  <a:pos x="84" y="148"/>
                </a:cxn>
                <a:cxn ang="0">
                  <a:pos x="84" y="148"/>
                </a:cxn>
                <a:cxn ang="0">
                  <a:pos x="82" y="146"/>
                </a:cxn>
                <a:cxn ang="0">
                  <a:pos x="82" y="134"/>
                </a:cxn>
                <a:cxn ang="0">
                  <a:pos x="82" y="134"/>
                </a:cxn>
                <a:cxn ang="0">
                  <a:pos x="84" y="132"/>
                </a:cxn>
                <a:cxn ang="0">
                  <a:pos x="166" y="132"/>
                </a:cxn>
                <a:cxn ang="0">
                  <a:pos x="166" y="132"/>
                </a:cxn>
                <a:cxn ang="0">
                  <a:pos x="168" y="134"/>
                </a:cxn>
                <a:cxn ang="0">
                  <a:pos x="168" y="146"/>
                </a:cxn>
                <a:cxn ang="0">
                  <a:pos x="224" y="128"/>
                </a:cxn>
                <a:cxn ang="0">
                  <a:pos x="26" y="128"/>
                </a:cxn>
                <a:cxn ang="0">
                  <a:pos x="26" y="10"/>
                </a:cxn>
                <a:cxn ang="0">
                  <a:pos x="224" y="10"/>
                </a:cxn>
                <a:cxn ang="0">
                  <a:pos x="224" y="128"/>
                </a:cxn>
              </a:cxnLst>
              <a:rect l="0" t="0" r="r" b="b"/>
              <a:pathLst>
                <a:path w="250" h="156">
                  <a:moveTo>
                    <a:pt x="236" y="128"/>
                  </a:moveTo>
                  <a:lnTo>
                    <a:pt x="234" y="128"/>
                  </a:lnTo>
                  <a:lnTo>
                    <a:pt x="234" y="8"/>
                  </a:lnTo>
                  <a:lnTo>
                    <a:pt x="234" y="8"/>
                  </a:lnTo>
                  <a:lnTo>
                    <a:pt x="232" y="2"/>
                  </a:lnTo>
                  <a:lnTo>
                    <a:pt x="232" y="2"/>
                  </a:lnTo>
                  <a:lnTo>
                    <a:pt x="226" y="0"/>
                  </a:lnTo>
                  <a:lnTo>
                    <a:pt x="22" y="0"/>
                  </a:lnTo>
                  <a:lnTo>
                    <a:pt x="22" y="0"/>
                  </a:lnTo>
                  <a:lnTo>
                    <a:pt x="18" y="2"/>
                  </a:lnTo>
                  <a:lnTo>
                    <a:pt x="18" y="2"/>
                  </a:lnTo>
                  <a:lnTo>
                    <a:pt x="16" y="8"/>
                  </a:lnTo>
                  <a:lnTo>
                    <a:pt x="16" y="128"/>
                  </a:lnTo>
                  <a:lnTo>
                    <a:pt x="12" y="128"/>
                  </a:lnTo>
                  <a:lnTo>
                    <a:pt x="12" y="128"/>
                  </a:lnTo>
                  <a:lnTo>
                    <a:pt x="8" y="130"/>
                  </a:lnTo>
                  <a:lnTo>
                    <a:pt x="4" y="132"/>
                  </a:lnTo>
                  <a:lnTo>
                    <a:pt x="0" y="136"/>
                  </a:lnTo>
                  <a:lnTo>
                    <a:pt x="0" y="142"/>
                  </a:lnTo>
                  <a:lnTo>
                    <a:pt x="0" y="142"/>
                  </a:lnTo>
                  <a:lnTo>
                    <a:pt x="0" y="148"/>
                  </a:lnTo>
                  <a:lnTo>
                    <a:pt x="4" y="152"/>
                  </a:lnTo>
                  <a:lnTo>
                    <a:pt x="8" y="154"/>
                  </a:lnTo>
                  <a:lnTo>
                    <a:pt x="12" y="156"/>
                  </a:lnTo>
                  <a:lnTo>
                    <a:pt x="236" y="156"/>
                  </a:lnTo>
                  <a:lnTo>
                    <a:pt x="236" y="156"/>
                  </a:lnTo>
                  <a:lnTo>
                    <a:pt x="242" y="154"/>
                  </a:lnTo>
                  <a:lnTo>
                    <a:pt x="246" y="152"/>
                  </a:lnTo>
                  <a:lnTo>
                    <a:pt x="248" y="148"/>
                  </a:lnTo>
                  <a:lnTo>
                    <a:pt x="250" y="142"/>
                  </a:lnTo>
                  <a:lnTo>
                    <a:pt x="250" y="142"/>
                  </a:lnTo>
                  <a:lnTo>
                    <a:pt x="248" y="136"/>
                  </a:lnTo>
                  <a:lnTo>
                    <a:pt x="246" y="132"/>
                  </a:lnTo>
                  <a:lnTo>
                    <a:pt x="242" y="130"/>
                  </a:lnTo>
                  <a:lnTo>
                    <a:pt x="236" y="128"/>
                  </a:lnTo>
                  <a:lnTo>
                    <a:pt x="236" y="128"/>
                  </a:lnTo>
                  <a:close/>
                  <a:moveTo>
                    <a:pt x="168" y="146"/>
                  </a:moveTo>
                  <a:lnTo>
                    <a:pt x="168" y="146"/>
                  </a:lnTo>
                  <a:lnTo>
                    <a:pt x="166" y="148"/>
                  </a:lnTo>
                  <a:lnTo>
                    <a:pt x="84" y="148"/>
                  </a:lnTo>
                  <a:lnTo>
                    <a:pt x="84" y="148"/>
                  </a:lnTo>
                  <a:lnTo>
                    <a:pt x="82" y="146"/>
                  </a:lnTo>
                  <a:lnTo>
                    <a:pt x="82" y="134"/>
                  </a:lnTo>
                  <a:lnTo>
                    <a:pt x="82" y="134"/>
                  </a:lnTo>
                  <a:lnTo>
                    <a:pt x="84" y="132"/>
                  </a:lnTo>
                  <a:lnTo>
                    <a:pt x="166" y="132"/>
                  </a:lnTo>
                  <a:lnTo>
                    <a:pt x="166" y="132"/>
                  </a:lnTo>
                  <a:lnTo>
                    <a:pt x="168" y="134"/>
                  </a:lnTo>
                  <a:lnTo>
                    <a:pt x="168" y="146"/>
                  </a:lnTo>
                  <a:close/>
                  <a:moveTo>
                    <a:pt x="224" y="128"/>
                  </a:moveTo>
                  <a:lnTo>
                    <a:pt x="26" y="128"/>
                  </a:lnTo>
                  <a:lnTo>
                    <a:pt x="26" y="10"/>
                  </a:lnTo>
                  <a:lnTo>
                    <a:pt x="224" y="10"/>
                  </a:lnTo>
                  <a:lnTo>
                    <a:pt x="224" y="128"/>
                  </a:lnTo>
                  <a:close/>
                </a:path>
              </a:pathLst>
            </a:custGeom>
            <a:grpFill/>
            <a:ln w="9525">
              <a:noFill/>
              <a:round/>
              <a:headEnd/>
              <a:tailEnd/>
            </a:ln>
          </p:spPr>
          <p:txBody>
            <a:bodyPr vert="horz" wrap="square" lIns="91368" tIns="45684" rIns="91368" bIns="45684" numCol="1" anchor="t" anchorCtr="0" compatLnSpc="1">
              <a:prstTxWarp prst="textNoShape">
                <a:avLst/>
              </a:prstTxWarp>
            </a:bodyPr>
            <a:lstStyle/>
            <a:p>
              <a:pPr algn="ctr"/>
              <a:endParaRPr lang="en-US" altLang="zh-CN" sz="800" dirty="0">
                <a:latin typeface="Huawei Sans" panose="020C0503030203020204" pitchFamily="34" charset="0"/>
              </a:endParaRPr>
            </a:p>
          </p:txBody>
        </p:sp>
        <p:sp>
          <p:nvSpPr>
            <p:cNvPr id="82" name="Freeform 52"/>
            <p:cNvSpPr>
              <a:spLocks/>
            </p:cNvSpPr>
            <p:nvPr/>
          </p:nvSpPr>
          <p:spPr bwMode="auto">
            <a:xfrm>
              <a:off x="15738618" y="-1540633"/>
              <a:ext cx="75946" cy="259481"/>
            </a:xfrm>
            <a:custGeom>
              <a:avLst/>
              <a:gdLst/>
              <a:ahLst/>
              <a:cxnLst>
                <a:cxn ang="0">
                  <a:pos x="16" y="0"/>
                </a:cxn>
                <a:cxn ang="0">
                  <a:pos x="16" y="0"/>
                </a:cxn>
                <a:cxn ang="0">
                  <a:pos x="10" y="8"/>
                </a:cxn>
                <a:cxn ang="0">
                  <a:pos x="4" y="18"/>
                </a:cxn>
                <a:cxn ang="0">
                  <a:pos x="2" y="28"/>
                </a:cxn>
                <a:cxn ang="0">
                  <a:pos x="0" y="38"/>
                </a:cxn>
                <a:cxn ang="0">
                  <a:pos x="0" y="38"/>
                </a:cxn>
                <a:cxn ang="0">
                  <a:pos x="2" y="50"/>
                </a:cxn>
                <a:cxn ang="0">
                  <a:pos x="6" y="60"/>
                </a:cxn>
                <a:cxn ang="0">
                  <a:pos x="12" y="72"/>
                </a:cxn>
                <a:cxn ang="0">
                  <a:pos x="18" y="80"/>
                </a:cxn>
                <a:cxn ang="0">
                  <a:pos x="18" y="80"/>
                </a:cxn>
                <a:cxn ang="0">
                  <a:pos x="22" y="82"/>
                </a:cxn>
                <a:cxn ang="0">
                  <a:pos x="24" y="80"/>
                </a:cxn>
                <a:cxn ang="0">
                  <a:pos x="24" y="80"/>
                </a:cxn>
                <a:cxn ang="0">
                  <a:pos x="24" y="78"/>
                </a:cxn>
                <a:cxn ang="0">
                  <a:pos x="24" y="76"/>
                </a:cxn>
                <a:cxn ang="0">
                  <a:pos x="24" y="76"/>
                </a:cxn>
                <a:cxn ang="0">
                  <a:pos x="16" y="68"/>
                </a:cxn>
                <a:cxn ang="0">
                  <a:pos x="12" y="58"/>
                </a:cxn>
                <a:cxn ang="0">
                  <a:pos x="8" y="48"/>
                </a:cxn>
                <a:cxn ang="0">
                  <a:pos x="8" y="38"/>
                </a:cxn>
                <a:cxn ang="0">
                  <a:pos x="8" y="38"/>
                </a:cxn>
                <a:cxn ang="0">
                  <a:pos x="8" y="30"/>
                </a:cxn>
                <a:cxn ang="0">
                  <a:pos x="12" y="20"/>
                </a:cxn>
                <a:cxn ang="0">
                  <a:pos x="16" y="12"/>
                </a:cxn>
                <a:cxn ang="0">
                  <a:pos x="22" y="6"/>
                </a:cxn>
                <a:cxn ang="0">
                  <a:pos x="22" y="6"/>
                </a:cxn>
                <a:cxn ang="0">
                  <a:pos x="22" y="2"/>
                </a:cxn>
                <a:cxn ang="0">
                  <a:pos x="22" y="0"/>
                </a:cxn>
                <a:cxn ang="0">
                  <a:pos x="22" y="0"/>
                </a:cxn>
                <a:cxn ang="0">
                  <a:pos x="18" y="0"/>
                </a:cxn>
                <a:cxn ang="0">
                  <a:pos x="16" y="0"/>
                </a:cxn>
                <a:cxn ang="0">
                  <a:pos x="16" y="0"/>
                </a:cxn>
              </a:cxnLst>
              <a:rect l="0" t="0" r="r" b="b"/>
              <a:pathLst>
                <a:path w="24" h="82">
                  <a:moveTo>
                    <a:pt x="16" y="0"/>
                  </a:moveTo>
                  <a:lnTo>
                    <a:pt x="16" y="0"/>
                  </a:lnTo>
                  <a:lnTo>
                    <a:pt x="10" y="8"/>
                  </a:lnTo>
                  <a:lnTo>
                    <a:pt x="4" y="18"/>
                  </a:lnTo>
                  <a:lnTo>
                    <a:pt x="2" y="28"/>
                  </a:lnTo>
                  <a:lnTo>
                    <a:pt x="0" y="38"/>
                  </a:lnTo>
                  <a:lnTo>
                    <a:pt x="0" y="38"/>
                  </a:lnTo>
                  <a:lnTo>
                    <a:pt x="2" y="50"/>
                  </a:lnTo>
                  <a:lnTo>
                    <a:pt x="6" y="60"/>
                  </a:lnTo>
                  <a:lnTo>
                    <a:pt x="12" y="72"/>
                  </a:lnTo>
                  <a:lnTo>
                    <a:pt x="18" y="80"/>
                  </a:lnTo>
                  <a:lnTo>
                    <a:pt x="18" y="80"/>
                  </a:lnTo>
                  <a:lnTo>
                    <a:pt x="22" y="82"/>
                  </a:lnTo>
                  <a:lnTo>
                    <a:pt x="24" y="80"/>
                  </a:lnTo>
                  <a:lnTo>
                    <a:pt x="24" y="80"/>
                  </a:lnTo>
                  <a:lnTo>
                    <a:pt x="24" y="78"/>
                  </a:lnTo>
                  <a:lnTo>
                    <a:pt x="24" y="76"/>
                  </a:lnTo>
                  <a:lnTo>
                    <a:pt x="24" y="76"/>
                  </a:lnTo>
                  <a:lnTo>
                    <a:pt x="16" y="68"/>
                  </a:lnTo>
                  <a:lnTo>
                    <a:pt x="12" y="58"/>
                  </a:lnTo>
                  <a:lnTo>
                    <a:pt x="8" y="48"/>
                  </a:lnTo>
                  <a:lnTo>
                    <a:pt x="8" y="38"/>
                  </a:lnTo>
                  <a:lnTo>
                    <a:pt x="8" y="38"/>
                  </a:lnTo>
                  <a:lnTo>
                    <a:pt x="8" y="30"/>
                  </a:lnTo>
                  <a:lnTo>
                    <a:pt x="12" y="20"/>
                  </a:lnTo>
                  <a:lnTo>
                    <a:pt x="16" y="12"/>
                  </a:lnTo>
                  <a:lnTo>
                    <a:pt x="22" y="6"/>
                  </a:lnTo>
                  <a:lnTo>
                    <a:pt x="22" y="6"/>
                  </a:lnTo>
                  <a:lnTo>
                    <a:pt x="22" y="2"/>
                  </a:lnTo>
                  <a:lnTo>
                    <a:pt x="22" y="0"/>
                  </a:lnTo>
                  <a:lnTo>
                    <a:pt x="22" y="0"/>
                  </a:lnTo>
                  <a:lnTo>
                    <a:pt x="18" y="0"/>
                  </a:lnTo>
                  <a:lnTo>
                    <a:pt x="16" y="0"/>
                  </a:lnTo>
                  <a:lnTo>
                    <a:pt x="16" y="0"/>
                  </a:lnTo>
                  <a:close/>
                </a:path>
              </a:pathLst>
            </a:custGeom>
            <a:grpFill/>
            <a:ln w="9525">
              <a:noFill/>
              <a:round/>
              <a:headEnd/>
              <a:tailEnd/>
            </a:ln>
          </p:spPr>
          <p:txBody>
            <a:bodyPr vert="horz" wrap="square" lIns="91368" tIns="45684" rIns="91368" bIns="45684" numCol="1" anchor="t" anchorCtr="0" compatLnSpc="1">
              <a:prstTxWarp prst="textNoShape">
                <a:avLst/>
              </a:prstTxWarp>
            </a:bodyPr>
            <a:lstStyle/>
            <a:p>
              <a:pPr algn="ctr"/>
              <a:endParaRPr lang="en-US" altLang="zh-CN" sz="800" dirty="0">
                <a:latin typeface="Huawei Sans" panose="020C0503030203020204" pitchFamily="34" charset="0"/>
              </a:endParaRPr>
            </a:p>
          </p:txBody>
        </p:sp>
        <p:sp>
          <p:nvSpPr>
            <p:cNvPr id="83" name="Freeform 53"/>
            <p:cNvSpPr>
              <a:spLocks/>
            </p:cNvSpPr>
            <p:nvPr/>
          </p:nvSpPr>
          <p:spPr bwMode="auto">
            <a:xfrm>
              <a:off x="15808234" y="-1521647"/>
              <a:ext cx="69617" cy="221508"/>
            </a:xfrm>
            <a:custGeom>
              <a:avLst/>
              <a:gdLst/>
              <a:ahLst/>
              <a:cxnLst>
                <a:cxn ang="0">
                  <a:pos x="14" y="0"/>
                </a:cxn>
                <a:cxn ang="0">
                  <a:pos x="14" y="0"/>
                </a:cxn>
                <a:cxn ang="0">
                  <a:pos x="8" y="8"/>
                </a:cxn>
                <a:cxn ang="0">
                  <a:pos x="4" y="16"/>
                </a:cxn>
                <a:cxn ang="0">
                  <a:pos x="0" y="24"/>
                </a:cxn>
                <a:cxn ang="0">
                  <a:pos x="0" y="32"/>
                </a:cxn>
                <a:cxn ang="0">
                  <a:pos x="0" y="32"/>
                </a:cxn>
                <a:cxn ang="0">
                  <a:pos x="2" y="42"/>
                </a:cxn>
                <a:cxn ang="0">
                  <a:pos x="4" y="52"/>
                </a:cxn>
                <a:cxn ang="0">
                  <a:pos x="8" y="60"/>
                </a:cxn>
                <a:cxn ang="0">
                  <a:pos x="16" y="68"/>
                </a:cxn>
                <a:cxn ang="0">
                  <a:pos x="16" y="68"/>
                </a:cxn>
                <a:cxn ang="0">
                  <a:pos x="18" y="70"/>
                </a:cxn>
                <a:cxn ang="0">
                  <a:pos x="20" y="68"/>
                </a:cxn>
                <a:cxn ang="0">
                  <a:pos x="20" y="68"/>
                </a:cxn>
                <a:cxn ang="0">
                  <a:pos x="22" y="66"/>
                </a:cxn>
                <a:cxn ang="0">
                  <a:pos x="20" y="64"/>
                </a:cxn>
                <a:cxn ang="0">
                  <a:pos x="20" y="64"/>
                </a:cxn>
                <a:cxn ang="0">
                  <a:pos x="14" y="56"/>
                </a:cxn>
                <a:cxn ang="0">
                  <a:pos x="10" y="48"/>
                </a:cxn>
                <a:cxn ang="0">
                  <a:pos x="8" y="40"/>
                </a:cxn>
                <a:cxn ang="0">
                  <a:pos x="8" y="32"/>
                </a:cxn>
                <a:cxn ang="0">
                  <a:pos x="8" y="32"/>
                </a:cxn>
                <a:cxn ang="0">
                  <a:pos x="8" y="26"/>
                </a:cxn>
                <a:cxn ang="0">
                  <a:pos x="10" y="18"/>
                </a:cxn>
                <a:cxn ang="0">
                  <a:pos x="14" y="12"/>
                </a:cxn>
                <a:cxn ang="0">
                  <a:pos x="18" y="6"/>
                </a:cxn>
                <a:cxn ang="0">
                  <a:pos x="18" y="6"/>
                </a:cxn>
                <a:cxn ang="0">
                  <a:pos x="20" y="4"/>
                </a:cxn>
                <a:cxn ang="0">
                  <a:pos x="18" y="0"/>
                </a:cxn>
                <a:cxn ang="0">
                  <a:pos x="18" y="0"/>
                </a:cxn>
                <a:cxn ang="0">
                  <a:pos x="16" y="0"/>
                </a:cxn>
                <a:cxn ang="0">
                  <a:pos x="14" y="0"/>
                </a:cxn>
                <a:cxn ang="0">
                  <a:pos x="14" y="0"/>
                </a:cxn>
              </a:cxnLst>
              <a:rect l="0" t="0" r="r" b="b"/>
              <a:pathLst>
                <a:path w="22" h="70">
                  <a:moveTo>
                    <a:pt x="14" y="0"/>
                  </a:moveTo>
                  <a:lnTo>
                    <a:pt x="14" y="0"/>
                  </a:lnTo>
                  <a:lnTo>
                    <a:pt x="8" y="8"/>
                  </a:lnTo>
                  <a:lnTo>
                    <a:pt x="4" y="16"/>
                  </a:lnTo>
                  <a:lnTo>
                    <a:pt x="0" y="24"/>
                  </a:lnTo>
                  <a:lnTo>
                    <a:pt x="0" y="32"/>
                  </a:lnTo>
                  <a:lnTo>
                    <a:pt x="0" y="32"/>
                  </a:lnTo>
                  <a:lnTo>
                    <a:pt x="2" y="42"/>
                  </a:lnTo>
                  <a:lnTo>
                    <a:pt x="4" y="52"/>
                  </a:lnTo>
                  <a:lnTo>
                    <a:pt x="8" y="60"/>
                  </a:lnTo>
                  <a:lnTo>
                    <a:pt x="16" y="68"/>
                  </a:lnTo>
                  <a:lnTo>
                    <a:pt x="16" y="68"/>
                  </a:lnTo>
                  <a:lnTo>
                    <a:pt x="18" y="70"/>
                  </a:lnTo>
                  <a:lnTo>
                    <a:pt x="20" y="68"/>
                  </a:lnTo>
                  <a:lnTo>
                    <a:pt x="20" y="68"/>
                  </a:lnTo>
                  <a:lnTo>
                    <a:pt x="22" y="66"/>
                  </a:lnTo>
                  <a:lnTo>
                    <a:pt x="20" y="64"/>
                  </a:lnTo>
                  <a:lnTo>
                    <a:pt x="20" y="64"/>
                  </a:lnTo>
                  <a:lnTo>
                    <a:pt x="14" y="56"/>
                  </a:lnTo>
                  <a:lnTo>
                    <a:pt x="10" y="48"/>
                  </a:lnTo>
                  <a:lnTo>
                    <a:pt x="8" y="40"/>
                  </a:lnTo>
                  <a:lnTo>
                    <a:pt x="8" y="32"/>
                  </a:lnTo>
                  <a:lnTo>
                    <a:pt x="8" y="32"/>
                  </a:lnTo>
                  <a:lnTo>
                    <a:pt x="8" y="26"/>
                  </a:lnTo>
                  <a:lnTo>
                    <a:pt x="10" y="18"/>
                  </a:lnTo>
                  <a:lnTo>
                    <a:pt x="14" y="12"/>
                  </a:lnTo>
                  <a:lnTo>
                    <a:pt x="18" y="6"/>
                  </a:lnTo>
                  <a:lnTo>
                    <a:pt x="18" y="6"/>
                  </a:lnTo>
                  <a:lnTo>
                    <a:pt x="20" y="4"/>
                  </a:lnTo>
                  <a:lnTo>
                    <a:pt x="18" y="0"/>
                  </a:lnTo>
                  <a:lnTo>
                    <a:pt x="18" y="0"/>
                  </a:lnTo>
                  <a:lnTo>
                    <a:pt x="16" y="0"/>
                  </a:lnTo>
                  <a:lnTo>
                    <a:pt x="14" y="0"/>
                  </a:lnTo>
                  <a:lnTo>
                    <a:pt x="14" y="0"/>
                  </a:lnTo>
                  <a:close/>
                </a:path>
              </a:pathLst>
            </a:custGeom>
            <a:grpFill/>
            <a:ln w="9525">
              <a:noFill/>
              <a:round/>
              <a:headEnd/>
              <a:tailEnd/>
            </a:ln>
          </p:spPr>
          <p:txBody>
            <a:bodyPr vert="horz" wrap="square" lIns="91368" tIns="45684" rIns="91368" bIns="45684" numCol="1" anchor="t" anchorCtr="0" compatLnSpc="1">
              <a:prstTxWarp prst="textNoShape">
                <a:avLst/>
              </a:prstTxWarp>
            </a:bodyPr>
            <a:lstStyle/>
            <a:p>
              <a:pPr algn="ctr"/>
              <a:endParaRPr lang="en-US" altLang="zh-CN" sz="800" dirty="0">
                <a:latin typeface="Huawei Sans" panose="020C0503030203020204" pitchFamily="34" charset="0"/>
              </a:endParaRPr>
            </a:p>
          </p:txBody>
        </p:sp>
        <p:sp>
          <p:nvSpPr>
            <p:cNvPr id="84" name="Freeform 54"/>
            <p:cNvSpPr>
              <a:spLocks/>
            </p:cNvSpPr>
            <p:nvPr/>
          </p:nvSpPr>
          <p:spPr bwMode="auto">
            <a:xfrm>
              <a:off x="15877851" y="-1502660"/>
              <a:ext cx="56959" cy="183535"/>
            </a:xfrm>
            <a:custGeom>
              <a:avLst/>
              <a:gdLst/>
              <a:ahLst/>
              <a:cxnLst>
                <a:cxn ang="0">
                  <a:pos x="10" y="0"/>
                </a:cxn>
                <a:cxn ang="0">
                  <a:pos x="10" y="0"/>
                </a:cxn>
                <a:cxn ang="0">
                  <a:pos x="6" y="6"/>
                </a:cxn>
                <a:cxn ang="0">
                  <a:pos x="2" y="14"/>
                </a:cxn>
                <a:cxn ang="0">
                  <a:pos x="0" y="20"/>
                </a:cxn>
                <a:cxn ang="0">
                  <a:pos x="0" y="26"/>
                </a:cxn>
                <a:cxn ang="0">
                  <a:pos x="0" y="26"/>
                </a:cxn>
                <a:cxn ang="0">
                  <a:pos x="0" y="34"/>
                </a:cxn>
                <a:cxn ang="0">
                  <a:pos x="2" y="42"/>
                </a:cxn>
                <a:cxn ang="0">
                  <a:pos x="6" y="50"/>
                </a:cxn>
                <a:cxn ang="0">
                  <a:pos x="12" y="56"/>
                </a:cxn>
                <a:cxn ang="0">
                  <a:pos x="12" y="56"/>
                </a:cxn>
                <a:cxn ang="0">
                  <a:pos x="14" y="58"/>
                </a:cxn>
                <a:cxn ang="0">
                  <a:pos x="16" y="56"/>
                </a:cxn>
                <a:cxn ang="0">
                  <a:pos x="16" y="56"/>
                </a:cxn>
                <a:cxn ang="0">
                  <a:pos x="18" y="54"/>
                </a:cxn>
                <a:cxn ang="0">
                  <a:pos x="16" y="52"/>
                </a:cxn>
                <a:cxn ang="0">
                  <a:pos x="16" y="52"/>
                </a:cxn>
                <a:cxn ang="0">
                  <a:pos x="12" y="46"/>
                </a:cxn>
                <a:cxn ang="0">
                  <a:pos x="10" y="40"/>
                </a:cxn>
                <a:cxn ang="0">
                  <a:pos x="8" y="34"/>
                </a:cxn>
                <a:cxn ang="0">
                  <a:pos x="6" y="26"/>
                </a:cxn>
                <a:cxn ang="0">
                  <a:pos x="6" y="26"/>
                </a:cxn>
                <a:cxn ang="0">
                  <a:pos x="8" y="16"/>
                </a:cxn>
                <a:cxn ang="0">
                  <a:pos x="12" y="10"/>
                </a:cxn>
                <a:cxn ang="0">
                  <a:pos x="16" y="6"/>
                </a:cxn>
                <a:cxn ang="0">
                  <a:pos x="16" y="6"/>
                </a:cxn>
                <a:cxn ang="0">
                  <a:pos x="16" y="4"/>
                </a:cxn>
                <a:cxn ang="0">
                  <a:pos x="16" y="0"/>
                </a:cxn>
                <a:cxn ang="0">
                  <a:pos x="16" y="0"/>
                </a:cxn>
                <a:cxn ang="0">
                  <a:pos x="12" y="0"/>
                </a:cxn>
                <a:cxn ang="0">
                  <a:pos x="10" y="0"/>
                </a:cxn>
                <a:cxn ang="0">
                  <a:pos x="10" y="0"/>
                </a:cxn>
              </a:cxnLst>
              <a:rect l="0" t="0" r="r" b="b"/>
              <a:pathLst>
                <a:path w="18" h="58">
                  <a:moveTo>
                    <a:pt x="10" y="0"/>
                  </a:moveTo>
                  <a:lnTo>
                    <a:pt x="10" y="0"/>
                  </a:lnTo>
                  <a:lnTo>
                    <a:pt x="6" y="6"/>
                  </a:lnTo>
                  <a:lnTo>
                    <a:pt x="2" y="14"/>
                  </a:lnTo>
                  <a:lnTo>
                    <a:pt x="0" y="20"/>
                  </a:lnTo>
                  <a:lnTo>
                    <a:pt x="0" y="26"/>
                  </a:lnTo>
                  <a:lnTo>
                    <a:pt x="0" y="26"/>
                  </a:lnTo>
                  <a:lnTo>
                    <a:pt x="0" y="34"/>
                  </a:lnTo>
                  <a:lnTo>
                    <a:pt x="2" y="42"/>
                  </a:lnTo>
                  <a:lnTo>
                    <a:pt x="6" y="50"/>
                  </a:lnTo>
                  <a:lnTo>
                    <a:pt x="12" y="56"/>
                  </a:lnTo>
                  <a:lnTo>
                    <a:pt x="12" y="56"/>
                  </a:lnTo>
                  <a:lnTo>
                    <a:pt x="14" y="58"/>
                  </a:lnTo>
                  <a:lnTo>
                    <a:pt x="16" y="56"/>
                  </a:lnTo>
                  <a:lnTo>
                    <a:pt x="16" y="56"/>
                  </a:lnTo>
                  <a:lnTo>
                    <a:pt x="18" y="54"/>
                  </a:lnTo>
                  <a:lnTo>
                    <a:pt x="16" y="52"/>
                  </a:lnTo>
                  <a:lnTo>
                    <a:pt x="16" y="52"/>
                  </a:lnTo>
                  <a:lnTo>
                    <a:pt x="12" y="46"/>
                  </a:lnTo>
                  <a:lnTo>
                    <a:pt x="10" y="40"/>
                  </a:lnTo>
                  <a:lnTo>
                    <a:pt x="8" y="34"/>
                  </a:lnTo>
                  <a:lnTo>
                    <a:pt x="6" y="26"/>
                  </a:lnTo>
                  <a:lnTo>
                    <a:pt x="6" y="26"/>
                  </a:lnTo>
                  <a:lnTo>
                    <a:pt x="8" y="16"/>
                  </a:lnTo>
                  <a:lnTo>
                    <a:pt x="12" y="10"/>
                  </a:lnTo>
                  <a:lnTo>
                    <a:pt x="16" y="6"/>
                  </a:lnTo>
                  <a:lnTo>
                    <a:pt x="16" y="6"/>
                  </a:lnTo>
                  <a:lnTo>
                    <a:pt x="16" y="4"/>
                  </a:lnTo>
                  <a:lnTo>
                    <a:pt x="16" y="0"/>
                  </a:lnTo>
                  <a:lnTo>
                    <a:pt x="16" y="0"/>
                  </a:lnTo>
                  <a:lnTo>
                    <a:pt x="12" y="0"/>
                  </a:lnTo>
                  <a:lnTo>
                    <a:pt x="10" y="0"/>
                  </a:lnTo>
                  <a:lnTo>
                    <a:pt x="10" y="0"/>
                  </a:lnTo>
                  <a:close/>
                </a:path>
              </a:pathLst>
            </a:custGeom>
            <a:grpFill/>
            <a:ln w="9525">
              <a:noFill/>
              <a:round/>
              <a:headEnd/>
              <a:tailEnd/>
            </a:ln>
          </p:spPr>
          <p:txBody>
            <a:bodyPr vert="horz" wrap="square" lIns="91368" tIns="45684" rIns="91368" bIns="45684" numCol="1" anchor="t" anchorCtr="0" compatLnSpc="1">
              <a:prstTxWarp prst="textNoShape">
                <a:avLst/>
              </a:prstTxWarp>
            </a:bodyPr>
            <a:lstStyle/>
            <a:p>
              <a:pPr algn="ctr"/>
              <a:endParaRPr lang="en-US" altLang="zh-CN" sz="800" dirty="0">
                <a:latin typeface="Huawei Sans" panose="020C0503030203020204" pitchFamily="34" charset="0"/>
              </a:endParaRPr>
            </a:p>
          </p:txBody>
        </p:sp>
        <p:sp>
          <p:nvSpPr>
            <p:cNvPr id="85" name="Freeform 55"/>
            <p:cNvSpPr>
              <a:spLocks/>
            </p:cNvSpPr>
            <p:nvPr/>
          </p:nvSpPr>
          <p:spPr bwMode="auto">
            <a:xfrm>
              <a:off x="15941139" y="-1452030"/>
              <a:ext cx="82274" cy="82274"/>
            </a:xfrm>
            <a:custGeom>
              <a:avLst/>
              <a:gdLst/>
              <a:ahLst/>
              <a:cxnLst>
                <a:cxn ang="0">
                  <a:pos x="14" y="0"/>
                </a:cxn>
                <a:cxn ang="0">
                  <a:pos x="14" y="0"/>
                </a:cxn>
                <a:cxn ang="0">
                  <a:pos x="18" y="0"/>
                </a:cxn>
                <a:cxn ang="0">
                  <a:pos x="22" y="4"/>
                </a:cxn>
                <a:cxn ang="0">
                  <a:pos x="24" y="8"/>
                </a:cxn>
                <a:cxn ang="0">
                  <a:pos x="26" y="12"/>
                </a:cxn>
                <a:cxn ang="0">
                  <a:pos x="26" y="12"/>
                </a:cxn>
                <a:cxn ang="0">
                  <a:pos x="24" y="18"/>
                </a:cxn>
                <a:cxn ang="0">
                  <a:pos x="22" y="22"/>
                </a:cxn>
                <a:cxn ang="0">
                  <a:pos x="18" y="24"/>
                </a:cxn>
                <a:cxn ang="0">
                  <a:pos x="14" y="26"/>
                </a:cxn>
                <a:cxn ang="0">
                  <a:pos x="14" y="26"/>
                </a:cxn>
                <a:cxn ang="0">
                  <a:pos x="8" y="24"/>
                </a:cxn>
                <a:cxn ang="0">
                  <a:pos x="4" y="22"/>
                </a:cxn>
                <a:cxn ang="0">
                  <a:pos x="2" y="18"/>
                </a:cxn>
                <a:cxn ang="0">
                  <a:pos x="0" y="12"/>
                </a:cxn>
                <a:cxn ang="0">
                  <a:pos x="0" y="12"/>
                </a:cxn>
                <a:cxn ang="0">
                  <a:pos x="2" y="8"/>
                </a:cxn>
                <a:cxn ang="0">
                  <a:pos x="4" y="4"/>
                </a:cxn>
                <a:cxn ang="0">
                  <a:pos x="8" y="0"/>
                </a:cxn>
                <a:cxn ang="0">
                  <a:pos x="14" y="0"/>
                </a:cxn>
                <a:cxn ang="0">
                  <a:pos x="14" y="0"/>
                </a:cxn>
              </a:cxnLst>
              <a:rect l="0" t="0" r="r" b="b"/>
              <a:pathLst>
                <a:path w="26" h="26">
                  <a:moveTo>
                    <a:pt x="14" y="0"/>
                  </a:moveTo>
                  <a:lnTo>
                    <a:pt x="14" y="0"/>
                  </a:lnTo>
                  <a:lnTo>
                    <a:pt x="18" y="0"/>
                  </a:lnTo>
                  <a:lnTo>
                    <a:pt x="22" y="4"/>
                  </a:lnTo>
                  <a:lnTo>
                    <a:pt x="24" y="8"/>
                  </a:lnTo>
                  <a:lnTo>
                    <a:pt x="26" y="12"/>
                  </a:lnTo>
                  <a:lnTo>
                    <a:pt x="26" y="12"/>
                  </a:lnTo>
                  <a:lnTo>
                    <a:pt x="24" y="18"/>
                  </a:lnTo>
                  <a:lnTo>
                    <a:pt x="22" y="22"/>
                  </a:lnTo>
                  <a:lnTo>
                    <a:pt x="18" y="24"/>
                  </a:lnTo>
                  <a:lnTo>
                    <a:pt x="14" y="26"/>
                  </a:lnTo>
                  <a:lnTo>
                    <a:pt x="14" y="26"/>
                  </a:lnTo>
                  <a:lnTo>
                    <a:pt x="8" y="24"/>
                  </a:lnTo>
                  <a:lnTo>
                    <a:pt x="4" y="22"/>
                  </a:lnTo>
                  <a:lnTo>
                    <a:pt x="2" y="18"/>
                  </a:lnTo>
                  <a:lnTo>
                    <a:pt x="0" y="12"/>
                  </a:lnTo>
                  <a:lnTo>
                    <a:pt x="0" y="12"/>
                  </a:lnTo>
                  <a:lnTo>
                    <a:pt x="2" y="8"/>
                  </a:lnTo>
                  <a:lnTo>
                    <a:pt x="4" y="4"/>
                  </a:lnTo>
                  <a:lnTo>
                    <a:pt x="8" y="0"/>
                  </a:lnTo>
                  <a:lnTo>
                    <a:pt x="14" y="0"/>
                  </a:lnTo>
                  <a:lnTo>
                    <a:pt x="14" y="0"/>
                  </a:lnTo>
                  <a:close/>
                </a:path>
              </a:pathLst>
            </a:custGeom>
            <a:grpFill/>
            <a:ln w="9525">
              <a:noFill/>
              <a:round/>
              <a:headEnd/>
              <a:tailEnd/>
            </a:ln>
          </p:spPr>
          <p:txBody>
            <a:bodyPr vert="horz" wrap="square" lIns="91368" tIns="45684" rIns="91368" bIns="45684" numCol="1" anchor="t" anchorCtr="0" compatLnSpc="1">
              <a:prstTxWarp prst="textNoShape">
                <a:avLst/>
              </a:prstTxWarp>
            </a:bodyPr>
            <a:lstStyle/>
            <a:p>
              <a:pPr algn="ctr"/>
              <a:endParaRPr lang="en-US" altLang="zh-CN" sz="800" dirty="0">
                <a:latin typeface="Huawei Sans" panose="020C0503030203020204" pitchFamily="34" charset="0"/>
              </a:endParaRPr>
            </a:p>
          </p:txBody>
        </p:sp>
      </p:grpSp>
      <p:sp>
        <p:nvSpPr>
          <p:cNvPr id="86" name="矩形 85"/>
          <p:cNvSpPr/>
          <p:nvPr/>
        </p:nvSpPr>
        <p:spPr>
          <a:xfrm>
            <a:off x="4457236" y="5150054"/>
            <a:ext cx="1115956" cy="138499"/>
          </a:xfrm>
          <a:prstGeom prst="rect">
            <a:avLst/>
          </a:prstGeom>
          <a:noFill/>
          <a:ln>
            <a:noFill/>
          </a:ln>
        </p:spPr>
        <p:txBody>
          <a:bodyPr wrap="square" lIns="0" tIns="0" rIns="0" bIns="0">
            <a:spAutoFit/>
          </a:bodyPr>
          <a:lstStyle/>
          <a:p>
            <a:pPr algn="ctr" defTabSz="469045">
              <a:buClr>
                <a:srgbClr val="990000"/>
              </a:buClr>
              <a:buSzPct val="60000"/>
            </a:pPr>
            <a:r>
              <a:rPr lang="ru-RU" sz="900" dirty="0">
                <a:latin typeface="Huawei Sans" panose="020C0503030203020204" pitchFamily="34" charset="0"/>
              </a:rPr>
              <a:t>Видеонаблюдение</a:t>
            </a:r>
          </a:p>
        </p:txBody>
      </p:sp>
      <p:grpSp>
        <p:nvGrpSpPr>
          <p:cNvPr id="87" name="组合 209"/>
          <p:cNvGrpSpPr/>
          <p:nvPr/>
        </p:nvGrpSpPr>
        <p:grpSpPr>
          <a:xfrm>
            <a:off x="4766858" y="4763263"/>
            <a:ext cx="333987" cy="346032"/>
            <a:chOff x="2753045" y="4077866"/>
            <a:chExt cx="445779" cy="608089"/>
          </a:xfrm>
          <a:solidFill>
            <a:srgbClr val="00B0F0"/>
          </a:solidFill>
        </p:grpSpPr>
        <p:sp>
          <p:nvSpPr>
            <p:cNvPr id="88" name="Freeform 5"/>
            <p:cNvSpPr>
              <a:spLocks noEditPoints="1"/>
            </p:cNvSpPr>
            <p:nvPr/>
          </p:nvSpPr>
          <p:spPr bwMode="auto">
            <a:xfrm>
              <a:off x="2753045" y="4224099"/>
              <a:ext cx="434399" cy="461856"/>
            </a:xfrm>
            <a:custGeom>
              <a:avLst/>
              <a:gdLst/>
              <a:ahLst/>
              <a:cxnLst>
                <a:cxn ang="0">
                  <a:pos x="13474" y="5453"/>
                </a:cxn>
                <a:cxn ang="0">
                  <a:pos x="12317" y="4601"/>
                </a:cxn>
                <a:cxn ang="0">
                  <a:pos x="11412" y="4426"/>
                </a:cxn>
                <a:cxn ang="0">
                  <a:pos x="4848" y="9576"/>
                </a:cxn>
                <a:cxn ang="0">
                  <a:pos x="5783" y="10159"/>
                </a:cxn>
                <a:cxn ang="0">
                  <a:pos x="6029" y="10586"/>
                </a:cxn>
                <a:cxn ang="0">
                  <a:pos x="5871" y="11449"/>
                </a:cxn>
                <a:cxn ang="0">
                  <a:pos x="5269" y="11440"/>
                </a:cxn>
                <a:cxn ang="0">
                  <a:pos x="4824" y="10607"/>
                </a:cxn>
                <a:cxn ang="0">
                  <a:pos x="4838" y="9638"/>
                </a:cxn>
                <a:cxn ang="0">
                  <a:pos x="3536" y="8751"/>
                </a:cxn>
                <a:cxn ang="0">
                  <a:pos x="4283" y="9174"/>
                </a:cxn>
                <a:cxn ang="0">
                  <a:pos x="4127" y="9883"/>
                </a:cxn>
                <a:cxn ang="0">
                  <a:pos x="4481" y="11467"/>
                </a:cxn>
                <a:cxn ang="0">
                  <a:pos x="5571" y="12255"/>
                </a:cxn>
                <a:cxn ang="0">
                  <a:pos x="6393" y="11776"/>
                </a:cxn>
                <a:cxn ang="0">
                  <a:pos x="6623" y="11327"/>
                </a:cxn>
                <a:cxn ang="0">
                  <a:pos x="6593" y="10954"/>
                </a:cxn>
                <a:cxn ang="0">
                  <a:pos x="7001" y="12029"/>
                </a:cxn>
                <a:cxn ang="0">
                  <a:pos x="6605" y="13157"/>
                </a:cxn>
                <a:cxn ang="0">
                  <a:pos x="5384" y="13849"/>
                </a:cxn>
                <a:cxn ang="0">
                  <a:pos x="4005" y="13316"/>
                </a:cxn>
                <a:cxn ang="0">
                  <a:pos x="2966" y="11875"/>
                </a:cxn>
                <a:cxn ang="0">
                  <a:pos x="2611" y="10263"/>
                </a:cxn>
                <a:cxn ang="0">
                  <a:pos x="2657" y="9067"/>
                </a:cxn>
                <a:cxn ang="0">
                  <a:pos x="2906" y="8446"/>
                </a:cxn>
                <a:cxn ang="0">
                  <a:pos x="2108" y="8756"/>
                </a:cxn>
                <a:cxn ang="0">
                  <a:pos x="1951" y="10042"/>
                </a:cxn>
                <a:cxn ang="0">
                  <a:pos x="2244" y="11405"/>
                </a:cxn>
                <a:cxn ang="0">
                  <a:pos x="1800" y="11462"/>
                </a:cxn>
                <a:cxn ang="0">
                  <a:pos x="514" y="10430"/>
                </a:cxn>
                <a:cxn ang="0">
                  <a:pos x="0" y="8981"/>
                </a:cxn>
                <a:cxn ang="0">
                  <a:pos x="814" y="8147"/>
                </a:cxn>
                <a:cxn ang="0">
                  <a:pos x="2055" y="8130"/>
                </a:cxn>
                <a:cxn ang="0">
                  <a:pos x="13652" y="11178"/>
                </a:cxn>
                <a:cxn ang="0">
                  <a:pos x="13281" y="11893"/>
                </a:cxn>
                <a:cxn ang="0">
                  <a:pos x="12680" y="12371"/>
                </a:cxn>
                <a:cxn ang="0">
                  <a:pos x="11525" y="12547"/>
                </a:cxn>
                <a:cxn ang="0">
                  <a:pos x="11812" y="11849"/>
                </a:cxn>
                <a:cxn ang="0">
                  <a:pos x="7899" y="11652"/>
                </a:cxn>
                <a:cxn ang="0">
                  <a:pos x="8996" y="12019"/>
                </a:cxn>
                <a:cxn ang="0">
                  <a:pos x="10612" y="11876"/>
                </a:cxn>
                <a:cxn ang="0">
                  <a:pos x="10925" y="12290"/>
                </a:cxn>
                <a:cxn ang="0">
                  <a:pos x="10585" y="12853"/>
                </a:cxn>
                <a:cxn ang="0">
                  <a:pos x="9821" y="13182"/>
                </a:cxn>
                <a:cxn ang="0">
                  <a:pos x="6649" y="14004"/>
                </a:cxn>
                <a:cxn ang="0">
                  <a:pos x="7422" y="12934"/>
                </a:cxn>
                <a:cxn ang="0">
                  <a:pos x="7677" y="12066"/>
                </a:cxn>
                <a:cxn ang="0">
                  <a:pos x="14396" y="10218"/>
                </a:cxn>
                <a:cxn ang="0">
                  <a:pos x="14321" y="8192"/>
                </a:cxn>
                <a:cxn ang="0">
                  <a:pos x="12918" y="5928"/>
                </a:cxn>
                <a:cxn ang="0">
                  <a:pos x="11740" y="5209"/>
                </a:cxn>
                <a:cxn ang="0">
                  <a:pos x="10623" y="5077"/>
                </a:cxn>
                <a:cxn ang="0">
                  <a:pos x="9280" y="5224"/>
                </a:cxn>
                <a:cxn ang="0">
                  <a:pos x="1229" y="7366"/>
                </a:cxn>
                <a:cxn ang="0">
                  <a:pos x="2849" y="7799"/>
                </a:cxn>
                <a:cxn ang="0">
                  <a:pos x="5581" y="9338"/>
                </a:cxn>
                <a:cxn ang="0">
                  <a:pos x="7851" y="10919"/>
                </a:cxn>
                <a:cxn ang="0">
                  <a:pos x="9572" y="11341"/>
                </a:cxn>
                <a:cxn ang="0">
                  <a:pos x="10600" y="11241"/>
                </a:cxn>
                <a:cxn ang="0">
                  <a:pos x="13760" y="10423"/>
                </a:cxn>
              </a:cxnLst>
              <a:rect l="0" t="0" r="r" b="b"/>
              <a:pathLst>
                <a:path w="16170" h="14014">
                  <a:moveTo>
                    <a:pt x="11178" y="2724"/>
                  </a:moveTo>
                  <a:lnTo>
                    <a:pt x="14087" y="2724"/>
                  </a:lnTo>
                  <a:lnTo>
                    <a:pt x="14087" y="6276"/>
                  </a:lnTo>
                  <a:lnTo>
                    <a:pt x="14080" y="6265"/>
                  </a:lnTo>
                  <a:lnTo>
                    <a:pt x="14060" y="6231"/>
                  </a:lnTo>
                  <a:lnTo>
                    <a:pt x="14025" y="6177"/>
                  </a:lnTo>
                  <a:lnTo>
                    <a:pt x="13979" y="6106"/>
                  </a:lnTo>
                  <a:lnTo>
                    <a:pt x="13920" y="6022"/>
                  </a:lnTo>
                  <a:lnTo>
                    <a:pt x="13852" y="5923"/>
                  </a:lnTo>
                  <a:lnTo>
                    <a:pt x="13812" y="5870"/>
                  </a:lnTo>
                  <a:lnTo>
                    <a:pt x="13771" y="5815"/>
                  </a:lnTo>
                  <a:lnTo>
                    <a:pt x="13727" y="5758"/>
                  </a:lnTo>
                  <a:lnTo>
                    <a:pt x="13682" y="5698"/>
                  </a:lnTo>
                  <a:lnTo>
                    <a:pt x="13632" y="5639"/>
                  </a:lnTo>
                  <a:lnTo>
                    <a:pt x="13582" y="5577"/>
                  </a:lnTo>
                  <a:lnTo>
                    <a:pt x="13529" y="5515"/>
                  </a:lnTo>
                  <a:lnTo>
                    <a:pt x="13474" y="5453"/>
                  </a:lnTo>
                  <a:lnTo>
                    <a:pt x="13417" y="5390"/>
                  </a:lnTo>
                  <a:lnTo>
                    <a:pt x="13357" y="5328"/>
                  </a:lnTo>
                  <a:lnTo>
                    <a:pt x="13297" y="5266"/>
                  </a:lnTo>
                  <a:lnTo>
                    <a:pt x="13234" y="5204"/>
                  </a:lnTo>
                  <a:lnTo>
                    <a:pt x="13169" y="5145"/>
                  </a:lnTo>
                  <a:lnTo>
                    <a:pt x="13104" y="5085"/>
                  </a:lnTo>
                  <a:lnTo>
                    <a:pt x="13036" y="5029"/>
                  </a:lnTo>
                  <a:lnTo>
                    <a:pt x="12967" y="4973"/>
                  </a:lnTo>
                  <a:lnTo>
                    <a:pt x="12897" y="4919"/>
                  </a:lnTo>
                  <a:lnTo>
                    <a:pt x="12825" y="4869"/>
                  </a:lnTo>
                  <a:lnTo>
                    <a:pt x="12752" y="4822"/>
                  </a:lnTo>
                  <a:lnTo>
                    <a:pt x="12678" y="4776"/>
                  </a:lnTo>
                  <a:lnTo>
                    <a:pt x="12604" y="4735"/>
                  </a:lnTo>
                  <a:lnTo>
                    <a:pt x="12531" y="4697"/>
                  </a:lnTo>
                  <a:lnTo>
                    <a:pt x="12458" y="4662"/>
                  </a:lnTo>
                  <a:lnTo>
                    <a:pt x="12387" y="4630"/>
                  </a:lnTo>
                  <a:lnTo>
                    <a:pt x="12317" y="4601"/>
                  </a:lnTo>
                  <a:lnTo>
                    <a:pt x="12250" y="4575"/>
                  </a:lnTo>
                  <a:lnTo>
                    <a:pt x="12182" y="4551"/>
                  </a:lnTo>
                  <a:lnTo>
                    <a:pt x="12117" y="4530"/>
                  </a:lnTo>
                  <a:lnTo>
                    <a:pt x="12054" y="4511"/>
                  </a:lnTo>
                  <a:lnTo>
                    <a:pt x="11991" y="4495"/>
                  </a:lnTo>
                  <a:lnTo>
                    <a:pt x="11930" y="4480"/>
                  </a:lnTo>
                  <a:lnTo>
                    <a:pt x="11873" y="4468"/>
                  </a:lnTo>
                  <a:lnTo>
                    <a:pt x="11816" y="4458"/>
                  </a:lnTo>
                  <a:lnTo>
                    <a:pt x="11762" y="4449"/>
                  </a:lnTo>
                  <a:lnTo>
                    <a:pt x="11709" y="4442"/>
                  </a:lnTo>
                  <a:lnTo>
                    <a:pt x="11660" y="4436"/>
                  </a:lnTo>
                  <a:lnTo>
                    <a:pt x="11612" y="4432"/>
                  </a:lnTo>
                  <a:lnTo>
                    <a:pt x="11567" y="4429"/>
                  </a:lnTo>
                  <a:lnTo>
                    <a:pt x="11524" y="4427"/>
                  </a:lnTo>
                  <a:lnTo>
                    <a:pt x="11484" y="4425"/>
                  </a:lnTo>
                  <a:lnTo>
                    <a:pt x="11446" y="4425"/>
                  </a:lnTo>
                  <a:lnTo>
                    <a:pt x="11412" y="4426"/>
                  </a:lnTo>
                  <a:lnTo>
                    <a:pt x="11380" y="4427"/>
                  </a:lnTo>
                  <a:lnTo>
                    <a:pt x="11351" y="4428"/>
                  </a:lnTo>
                  <a:lnTo>
                    <a:pt x="11303" y="4432"/>
                  </a:lnTo>
                  <a:lnTo>
                    <a:pt x="11267" y="4435"/>
                  </a:lnTo>
                  <a:lnTo>
                    <a:pt x="11246" y="4439"/>
                  </a:lnTo>
                  <a:lnTo>
                    <a:pt x="11239" y="4440"/>
                  </a:lnTo>
                  <a:lnTo>
                    <a:pt x="11178" y="2724"/>
                  </a:lnTo>
                  <a:close/>
                  <a:moveTo>
                    <a:pt x="9156" y="0"/>
                  </a:moveTo>
                  <a:lnTo>
                    <a:pt x="16170" y="0"/>
                  </a:lnTo>
                  <a:lnTo>
                    <a:pt x="16170" y="1256"/>
                  </a:lnTo>
                  <a:lnTo>
                    <a:pt x="13383" y="1256"/>
                  </a:lnTo>
                  <a:lnTo>
                    <a:pt x="13383" y="2174"/>
                  </a:lnTo>
                  <a:lnTo>
                    <a:pt x="11820" y="2174"/>
                  </a:lnTo>
                  <a:lnTo>
                    <a:pt x="11820" y="1256"/>
                  </a:lnTo>
                  <a:lnTo>
                    <a:pt x="9156" y="1256"/>
                  </a:lnTo>
                  <a:lnTo>
                    <a:pt x="9156" y="0"/>
                  </a:lnTo>
                  <a:close/>
                  <a:moveTo>
                    <a:pt x="4848" y="9576"/>
                  </a:moveTo>
                  <a:lnTo>
                    <a:pt x="4855" y="9581"/>
                  </a:lnTo>
                  <a:lnTo>
                    <a:pt x="4877" y="9595"/>
                  </a:lnTo>
                  <a:lnTo>
                    <a:pt x="4912" y="9615"/>
                  </a:lnTo>
                  <a:lnTo>
                    <a:pt x="4958" y="9642"/>
                  </a:lnTo>
                  <a:lnTo>
                    <a:pt x="5013" y="9675"/>
                  </a:lnTo>
                  <a:lnTo>
                    <a:pt x="5075" y="9713"/>
                  </a:lnTo>
                  <a:lnTo>
                    <a:pt x="5143" y="9754"/>
                  </a:lnTo>
                  <a:lnTo>
                    <a:pt x="5216" y="9798"/>
                  </a:lnTo>
                  <a:lnTo>
                    <a:pt x="5291" y="9843"/>
                  </a:lnTo>
                  <a:lnTo>
                    <a:pt x="5366" y="9890"/>
                  </a:lnTo>
                  <a:lnTo>
                    <a:pt x="5441" y="9936"/>
                  </a:lnTo>
                  <a:lnTo>
                    <a:pt x="5514" y="9981"/>
                  </a:lnTo>
                  <a:lnTo>
                    <a:pt x="5583" y="10025"/>
                  </a:lnTo>
                  <a:lnTo>
                    <a:pt x="5644" y="10064"/>
                  </a:lnTo>
                  <a:lnTo>
                    <a:pt x="5699" y="10101"/>
                  </a:lnTo>
                  <a:lnTo>
                    <a:pt x="5744" y="10131"/>
                  </a:lnTo>
                  <a:lnTo>
                    <a:pt x="5783" y="10159"/>
                  </a:lnTo>
                  <a:lnTo>
                    <a:pt x="5817" y="10186"/>
                  </a:lnTo>
                  <a:lnTo>
                    <a:pt x="5849" y="10214"/>
                  </a:lnTo>
                  <a:lnTo>
                    <a:pt x="5878" y="10241"/>
                  </a:lnTo>
                  <a:lnTo>
                    <a:pt x="5903" y="10266"/>
                  </a:lnTo>
                  <a:lnTo>
                    <a:pt x="5926" y="10292"/>
                  </a:lnTo>
                  <a:lnTo>
                    <a:pt x="5946" y="10315"/>
                  </a:lnTo>
                  <a:lnTo>
                    <a:pt x="5963" y="10336"/>
                  </a:lnTo>
                  <a:lnTo>
                    <a:pt x="5978" y="10356"/>
                  </a:lnTo>
                  <a:lnTo>
                    <a:pt x="5990" y="10374"/>
                  </a:lnTo>
                  <a:lnTo>
                    <a:pt x="6000" y="10391"/>
                  </a:lnTo>
                  <a:lnTo>
                    <a:pt x="6008" y="10404"/>
                  </a:lnTo>
                  <a:lnTo>
                    <a:pt x="6018" y="10423"/>
                  </a:lnTo>
                  <a:lnTo>
                    <a:pt x="6021" y="10430"/>
                  </a:lnTo>
                  <a:lnTo>
                    <a:pt x="6022" y="10441"/>
                  </a:lnTo>
                  <a:lnTo>
                    <a:pt x="6024" y="10472"/>
                  </a:lnTo>
                  <a:lnTo>
                    <a:pt x="6027" y="10522"/>
                  </a:lnTo>
                  <a:lnTo>
                    <a:pt x="6029" y="10586"/>
                  </a:lnTo>
                  <a:lnTo>
                    <a:pt x="6029" y="10662"/>
                  </a:lnTo>
                  <a:lnTo>
                    <a:pt x="6028" y="10749"/>
                  </a:lnTo>
                  <a:lnTo>
                    <a:pt x="6026" y="10796"/>
                  </a:lnTo>
                  <a:lnTo>
                    <a:pt x="6024" y="10843"/>
                  </a:lnTo>
                  <a:lnTo>
                    <a:pt x="6021" y="10893"/>
                  </a:lnTo>
                  <a:lnTo>
                    <a:pt x="6016" y="10942"/>
                  </a:lnTo>
                  <a:lnTo>
                    <a:pt x="6011" y="10992"/>
                  </a:lnTo>
                  <a:lnTo>
                    <a:pt x="6004" y="11042"/>
                  </a:lnTo>
                  <a:lnTo>
                    <a:pt x="5996" y="11093"/>
                  </a:lnTo>
                  <a:lnTo>
                    <a:pt x="5986" y="11142"/>
                  </a:lnTo>
                  <a:lnTo>
                    <a:pt x="5975" y="11192"/>
                  </a:lnTo>
                  <a:lnTo>
                    <a:pt x="5963" y="11239"/>
                  </a:lnTo>
                  <a:lnTo>
                    <a:pt x="5948" y="11286"/>
                  </a:lnTo>
                  <a:lnTo>
                    <a:pt x="5931" y="11330"/>
                  </a:lnTo>
                  <a:lnTo>
                    <a:pt x="5913" y="11372"/>
                  </a:lnTo>
                  <a:lnTo>
                    <a:pt x="5893" y="11412"/>
                  </a:lnTo>
                  <a:lnTo>
                    <a:pt x="5871" y="11449"/>
                  </a:lnTo>
                  <a:lnTo>
                    <a:pt x="5846" y="11484"/>
                  </a:lnTo>
                  <a:lnTo>
                    <a:pt x="5819" y="11514"/>
                  </a:lnTo>
                  <a:lnTo>
                    <a:pt x="5790" y="11541"/>
                  </a:lnTo>
                  <a:lnTo>
                    <a:pt x="5758" y="11563"/>
                  </a:lnTo>
                  <a:lnTo>
                    <a:pt x="5723" y="11582"/>
                  </a:lnTo>
                  <a:lnTo>
                    <a:pt x="5687" y="11596"/>
                  </a:lnTo>
                  <a:lnTo>
                    <a:pt x="5649" y="11603"/>
                  </a:lnTo>
                  <a:lnTo>
                    <a:pt x="5612" y="11606"/>
                  </a:lnTo>
                  <a:lnTo>
                    <a:pt x="5574" y="11604"/>
                  </a:lnTo>
                  <a:lnTo>
                    <a:pt x="5535" y="11598"/>
                  </a:lnTo>
                  <a:lnTo>
                    <a:pt x="5497" y="11587"/>
                  </a:lnTo>
                  <a:lnTo>
                    <a:pt x="5458" y="11571"/>
                  </a:lnTo>
                  <a:lnTo>
                    <a:pt x="5420" y="11552"/>
                  </a:lnTo>
                  <a:lnTo>
                    <a:pt x="5382" y="11529"/>
                  </a:lnTo>
                  <a:lnTo>
                    <a:pt x="5344" y="11503"/>
                  </a:lnTo>
                  <a:lnTo>
                    <a:pt x="5306" y="11473"/>
                  </a:lnTo>
                  <a:lnTo>
                    <a:pt x="5269" y="11440"/>
                  </a:lnTo>
                  <a:lnTo>
                    <a:pt x="5233" y="11404"/>
                  </a:lnTo>
                  <a:lnTo>
                    <a:pt x="5197" y="11365"/>
                  </a:lnTo>
                  <a:lnTo>
                    <a:pt x="5162" y="11324"/>
                  </a:lnTo>
                  <a:lnTo>
                    <a:pt x="5128" y="11280"/>
                  </a:lnTo>
                  <a:lnTo>
                    <a:pt x="5095" y="11235"/>
                  </a:lnTo>
                  <a:lnTo>
                    <a:pt x="5063" y="11188"/>
                  </a:lnTo>
                  <a:lnTo>
                    <a:pt x="5033" y="11139"/>
                  </a:lnTo>
                  <a:lnTo>
                    <a:pt x="5004" y="11089"/>
                  </a:lnTo>
                  <a:lnTo>
                    <a:pt x="4975" y="11037"/>
                  </a:lnTo>
                  <a:lnTo>
                    <a:pt x="4950" y="10985"/>
                  </a:lnTo>
                  <a:lnTo>
                    <a:pt x="4926" y="10931"/>
                  </a:lnTo>
                  <a:lnTo>
                    <a:pt x="4904" y="10876"/>
                  </a:lnTo>
                  <a:lnTo>
                    <a:pt x="4883" y="10823"/>
                  </a:lnTo>
                  <a:lnTo>
                    <a:pt x="4865" y="10768"/>
                  </a:lnTo>
                  <a:lnTo>
                    <a:pt x="4849" y="10714"/>
                  </a:lnTo>
                  <a:lnTo>
                    <a:pt x="4835" y="10660"/>
                  </a:lnTo>
                  <a:lnTo>
                    <a:pt x="4824" y="10607"/>
                  </a:lnTo>
                  <a:lnTo>
                    <a:pt x="4815" y="10553"/>
                  </a:lnTo>
                  <a:lnTo>
                    <a:pt x="4809" y="10502"/>
                  </a:lnTo>
                  <a:lnTo>
                    <a:pt x="4806" y="10451"/>
                  </a:lnTo>
                  <a:lnTo>
                    <a:pt x="4804" y="10402"/>
                  </a:lnTo>
                  <a:lnTo>
                    <a:pt x="4801" y="10353"/>
                  </a:lnTo>
                  <a:lnTo>
                    <a:pt x="4801" y="10307"/>
                  </a:lnTo>
                  <a:lnTo>
                    <a:pt x="4800" y="10260"/>
                  </a:lnTo>
                  <a:lnTo>
                    <a:pt x="4801" y="10172"/>
                  </a:lnTo>
                  <a:lnTo>
                    <a:pt x="4802" y="10090"/>
                  </a:lnTo>
                  <a:lnTo>
                    <a:pt x="4806" y="10012"/>
                  </a:lnTo>
                  <a:lnTo>
                    <a:pt x="4810" y="9940"/>
                  </a:lnTo>
                  <a:lnTo>
                    <a:pt x="4814" y="9874"/>
                  </a:lnTo>
                  <a:lnTo>
                    <a:pt x="4819" y="9814"/>
                  </a:lnTo>
                  <a:lnTo>
                    <a:pt x="4824" y="9760"/>
                  </a:lnTo>
                  <a:lnTo>
                    <a:pt x="4829" y="9713"/>
                  </a:lnTo>
                  <a:lnTo>
                    <a:pt x="4834" y="9672"/>
                  </a:lnTo>
                  <a:lnTo>
                    <a:pt x="4838" y="9638"/>
                  </a:lnTo>
                  <a:lnTo>
                    <a:pt x="4842" y="9612"/>
                  </a:lnTo>
                  <a:lnTo>
                    <a:pt x="4845" y="9593"/>
                  </a:lnTo>
                  <a:lnTo>
                    <a:pt x="4847" y="9580"/>
                  </a:lnTo>
                  <a:lnTo>
                    <a:pt x="4848" y="9576"/>
                  </a:lnTo>
                  <a:close/>
                  <a:moveTo>
                    <a:pt x="2906" y="8446"/>
                  </a:moveTo>
                  <a:lnTo>
                    <a:pt x="2912" y="8449"/>
                  </a:lnTo>
                  <a:lnTo>
                    <a:pt x="2930" y="8458"/>
                  </a:lnTo>
                  <a:lnTo>
                    <a:pt x="2959" y="8472"/>
                  </a:lnTo>
                  <a:lnTo>
                    <a:pt x="2999" y="8491"/>
                  </a:lnTo>
                  <a:lnTo>
                    <a:pt x="3046" y="8515"/>
                  </a:lnTo>
                  <a:lnTo>
                    <a:pt x="3102" y="8542"/>
                  </a:lnTo>
                  <a:lnTo>
                    <a:pt x="3163" y="8572"/>
                  </a:lnTo>
                  <a:lnTo>
                    <a:pt x="3231" y="8606"/>
                  </a:lnTo>
                  <a:lnTo>
                    <a:pt x="3303" y="8641"/>
                  </a:lnTo>
                  <a:lnTo>
                    <a:pt x="3379" y="8677"/>
                  </a:lnTo>
                  <a:lnTo>
                    <a:pt x="3456" y="8714"/>
                  </a:lnTo>
                  <a:lnTo>
                    <a:pt x="3536" y="8751"/>
                  </a:lnTo>
                  <a:lnTo>
                    <a:pt x="3615" y="8789"/>
                  </a:lnTo>
                  <a:lnTo>
                    <a:pt x="3694" y="8826"/>
                  </a:lnTo>
                  <a:lnTo>
                    <a:pt x="3771" y="8860"/>
                  </a:lnTo>
                  <a:lnTo>
                    <a:pt x="3844" y="8893"/>
                  </a:lnTo>
                  <a:lnTo>
                    <a:pt x="3880" y="8910"/>
                  </a:lnTo>
                  <a:lnTo>
                    <a:pt x="3913" y="8926"/>
                  </a:lnTo>
                  <a:lnTo>
                    <a:pt x="3944" y="8941"/>
                  </a:lnTo>
                  <a:lnTo>
                    <a:pt x="3975" y="8956"/>
                  </a:lnTo>
                  <a:lnTo>
                    <a:pt x="4030" y="8986"/>
                  </a:lnTo>
                  <a:lnTo>
                    <a:pt x="4080" y="9016"/>
                  </a:lnTo>
                  <a:lnTo>
                    <a:pt x="4123" y="9044"/>
                  </a:lnTo>
                  <a:lnTo>
                    <a:pt x="4162" y="9070"/>
                  </a:lnTo>
                  <a:lnTo>
                    <a:pt x="4195" y="9095"/>
                  </a:lnTo>
                  <a:lnTo>
                    <a:pt x="4223" y="9118"/>
                  </a:lnTo>
                  <a:lnTo>
                    <a:pt x="4248" y="9139"/>
                  </a:lnTo>
                  <a:lnTo>
                    <a:pt x="4267" y="9157"/>
                  </a:lnTo>
                  <a:lnTo>
                    <a:pt x="4283" y="9174"/>
                  </a:lnTo>
                  <a:lnTo>
                    <a:pt x="4295" y="9187"/>
                  </a:lnTo>
                  <a:lnTo>
                    <a:pt x="4309" y="9207"/>
                  </a:lnTo>
                  <a:lnTo>
                    <a:pt x="4314" y="9214"/>
                  </a:lnTo>
                  <a:lnTo>
                    <a:pt x="4308" y="9226"/>
                  </a:lnTo>
                  <a:lnTo>
                    <a:pt x="4292" y="9261"/>
                  </a:lnTo>
                  <a:lnTo>
                    <a:pt x="4281" y="9288"/>
                  </a:lnTo>
                  <a:lnTo>
                    <a:pt x="4269" y="9320"/>
                  </a:lnTo>
                  <a:lnTo>
                    <a:pt x="4256" y="9356"/>
                  </a:lnTo>
                  <a:lnTo>
                    <a:pt x="4241" y="9398"/>
                  </a:lnTo>
                  <a:lnTo>
                    <a:pt x="4225" y="9444"/>
                  </a:lnTo>
                  <a:lnTo>
                    <a:pt x="4210" y="9495"/>
                  </a:lnTo>
                  <a:lnTo>
                    <a:pt x="4194" y="9549"/>
                  </a:lnTo>
                  <a:lnTo>
                    <a:pt x="4179" y="9609"/>
                  </a:lnTo>
                  <a:lnTo>
                    <a:pt x="4165" y="9672"/>
                  </a:lnTo>
                  <a:lnTo>
                    <a:pt x="4151" y="9739"/>
                  </a:lnTo>
                  <a:lnTo>
                    <a:pt x="4139" y="9810"/>
                  </a:lnTo>
                  <a:lnTo>
                    <a:pt x="4127" y="9883"/>
                  </a:lnTo>
                  <a:lnTo>
                    <a:pt x="4118" y="9960"/>
                  </a:lnTo>
                  <a:lnTo>
                    <a:pt x="4111" y="10040"/>
                  </a:lnTo>
                  <a:lnTo>
                    <a:pt x="4107" y="10123"/>
                  </a:lnTo>
                  <a:lnTo>
                    <a:pt x="4106" y="10209"/>
                  </a:lnTo>
                  <a:lnTo>
                    <a:pt x="4107" y="10297"/>
                  </a:lnTo>
                  <a:lnTo>
                    <a:pt x="4112" y="10387"/>
                  </a:lnTo>
                  <a:lnTo>
                    <a:pt x="4121" y="10478"/>
                  </a:lnTo>
                  <a:lnTo>
                    <a:pt x="4134" y="10572"/>
                  </a:lnTo>
                  <a:lnTo>
                    <a:pt x="4152" y="10668"/>
                  </a:lnTo>
                  <a:lnTo>
                    <a:pt x="4173" y="10765"/>
                  </a:lnTo>
                  <a:lnTo>
                    <a:pt x="4200" y="10864"/>
                  </a:lnTo>
                  <a:lnTo>
                    <a:pt x="4232" y="10963"/>
                  </a:lnTo>
                  <a:lnTo>
                    <a:pt x="4270" y="11064"/>
                  </a:lnTo>
                  <a:lnTo>
                    <a:pt x="4314" y="11165"/>
                  </a:lnTo>
                  <a:lnTo>
                    <a:pt x="4364" y="11266"/>
                  </a:lnTo>
                  <a:lnTo>
                    <a:pt x="4420" y="11368"/>
                  </a:lnTo>
                  <a:lnTo>
                    <a:pt x="4481" y="11467"/>
                  </a:lnTo>
                  <a:lnTo>
                    <a:pt x="4544" y="11559"/>
                  </a:lnTo>
                  <a:lnTo>
                    <a:pt x="4605" y="11645"/>
                  </a:lnTo>
                  <a:lnTo>
                    <a:pt x="4669" y="11724"/>
                  </a:lnTo>
                  <a:lnTo>
                    <a:pt x="4734" y="11798"/>
                  </a:lnTo>
                  <a:lnTo>
                    <a:pt x="4798" y="11864"/>
                  </a:lnTo>
                  <a:lnTo>
                    <a:pt x="4864" y="11926"/>
                  </a:lnTo>
                  <a:lnTo>
                    <a:pt x="4930" y="11982"/>
                  </a:lnTo>
                  <a:lnTo>
                    <a:pt x="4996" y="12031"/>
                  </a:lnTo>
                  <a:lnTo>
                    <a:pt x="5061" y="12075"/>
                  </a:lnTo>
                  <a:lnTo>
                    <a:pt x="5127" y="12115"/>
                  </a:lnTo>
                  <a:lnTo>
                    <a:pt x="5192" y="12149"/>
                  </a:lnTo>
                  <a:lnTo>
                    <a:pt x="5256" y="12179"/>
                  </a:lnTo>
                  <a:lnTo>
                    <a:pt x="5321" y="12203"/>
                  </a:lnTo>
                  <a:lnTo>
                    <a:pt x="5385" y="12223"/>
                  </a:lnTo>
                  <a:lnTo>
                    <a:pt x="5448" y="12238"/>
                  </a:lnTo>
                  <a:lnTo>
                    <a:pt x="5510" y="12249"/>
                  </a:lnTo>
                  <a:lnTo>
                    <a:pt x="5571" y="12255"/>
                  </a:lnTo>
                  <a:lnTo>
                    <a:pt x="5630" y="12258"/>
                  </a:lnTo>
                  <a:lnTo>
                    <a:pt x="5689" y="12256"/>
                  </a:lnTo>
                  <a:lnTo>
                    <a:pt x="5746" y="12251"/>
                  </a:lnTo>
                  <a:lnTo>
                    <a:pt x="5801" y="12242"/>
                  </a:lnTo>
                  <a:lnTo>
                    <a:pt x="5855" y="12230"/>
                  </a:lnTo>
                  <a:lnTo>
                    <a:pt x="5907" y="12215"/>
                  </a:lnTo>
                  <a:lnTo>
                    <a:pt x="5957" y="12196"/>
                  </a:lnTo>
                  <a:lnTo>
                    <a:pt x="6004" y="12173"/>
                  </a:lnTo>
                  <a:lnTo>
                    <a:pt x="6049" y="12149"/>
                  </a:lnTo>
                  <a:lnTo>
                    <a:pt x="6091" y="12122"/>
                  </a:lnTo>
                  <a:lnTo>
                    <a:pt x="6131" y="12092"/>
                  </a:lnTo>
                  <a:lnTo>
                    <a:pt x="6169" y="12059"/>
                  </a:lnTo>
                  <a:lnTo>
                    <a:pt x="6203" y="12024"/>
                  </a:lnTo>
                  <a:lnTo>
                    <a:pt x="6236" y="11988"/>
                  </a:lnTo>
                  <a:lnTo>
                    <a:pt x="6292" y="11913"/>
                  </a:lnTo>
                  <a:lnTo>
                    <a:pt x="6346" y="11843"/>
                  </a:lnTo>
                  <a:lnTo>
                    <a:pt x="6393" y="11776"/>
                  </a:lnTo>
                  <a:lnTo>
                    <a:pt x="6437" y="11714"/>
                  </a:lnTo>
                  <a:lnTo>
                    <a:pt x="6456" y="11684"/>
                  </a:lnTo>
                  <a:lnTo>
                    <a:pt x="6475" y="11654"/>
                  </a:lnTo>
                  <a:lnTo>
                    <a:pt x="6492" y="11626"/>
                  </a:lnTo>
                  <a:lnTo>
                    <a:pt x="6508" y="11599"/>
                  </a:lnTo>
                  <a:lnTo>
                    <a:pt x="6524" y="11572"/>
                  </a:lnTo>
                  <a:lnTo>
                    <a:pt x="6538" y="11546"/>
                  </a:lnTo>
                  <a:lnTo>
                    <a:pt x="6551" y="11521"/>
                  </a:lnTo>
                  <a:lnTo>
                    <a:pt x="6563" y="11497"/>
                  </a:lnTo>
                  <a:lnTo>
                    <a:pt x="6574" y="11473"/>
                  </a:lnTo>
                  <a:lnTo>
                    <a:pt x="6584" y="11450"/>
                  </a:lnTo>
                  <a:lnTo>
                    <a:pt x="6593" y="11428"/>
                  </a:lnTo>
                  <a:lnTo>
                    <a:pt x="6600" y="11407"/>
                  </a:lnTo>
                  <a:lnTo>
                    <a:pt x="6607" y="11386"/>
                  </a:lnTo>
                  <a:lnTo>
                    <a:pt x="6614" y="11365"/>
                  </a:lnTo>
                  <a:lnTo>
                    <a:pt x="6619" y="11346"/>
                  </a:lnTo>
                  <a:lnTo>
                    <a:pt x="6623" y="11327"/>
                  </a:lnTo>
                  <a:lnTo>
                    <a:pt x="6625" y="11309"/>
                  </a:lnTo>
                  <a:lnTo>
                    <a:pt x="6627" y="11292"/>
                  </a:lnTo>
                  <a:lnTo>
                    <a:pt x="6628" y="11274"/>
                  </a:lnTo>
                  <a:lnTo>
                    <a:pt x="6629" y="11258"/>
                  </a:lnTo>
                  <a:lnTo>
                    <a:pt x="6628" y="11242"/>
                  </a:lnTo>
                  <a:lnTo>
                    <a:pt x="6626" y="11227"/>
                  </a:lnTo>
                  <a:lnTo>
                    <a:pt x="6623" y="11212"/>
                  </a:lnTo>
                  <a:lnTo>
                    <a:pt x="6620" y="11198"/>
                  </a:lnTo>
                  <a:lnTo>
                    <a:pt x="6613" y="11170"/>
                  </a:lnTo>
                  <a:lnTo>
                    <a:pt x="6606" y="11142"/>
                  </a:lnTo>
                  <a:lnTo>
                    <a:pt x="6601" y="11115"/>
                  </a:lnTo>
                  <a:lnTo>
                    <a:pt x="6598" y="11089"/>
                  </a:lnTo>
                  <a:lnTo>
                    <a:pt x="6595" y="11062"/>
                  </a:lnTo>
                  <a:lnTo>
                    <a:pt x="6594" y="11038"/>
                  </a:lnTo>
                  <a:lnTo>
                    <a:pt x="6593" y="11015"/>
                  </a:lnTo>
                  <a:lnTo>
                    <a:pt x="6592" y="10993"/>
                  </a:lnTo>
                  <a:lnTo>
                    <a:pt x="6593" y="10954"/>
                  </a:lnTo>
                  <a:lnTo>
                    <a:pt x="6595" y="10925"/>
                  </a:lnTo>
                  <a:lnTo>
                    <a:pt x="6597" y="10906"/>
                  </a:lnTo>
                  <a:lnTo>
                    <a:pt x="6598" y="10899"/>
                  </a:lnTo>
                  <a:lnTo>
                    <a:pt x="7004" y="11176"/>
                  </a:lnTo>
                  <a:lnTo>
                    <a:pt x="7005" y="11190"/>
                  </a:lnTo>
                  <a:lnTo>
                    <a:pt x="7008" y="11226"/>
                  </a:lnTo>
                  <a:lnTo>
                    <a:pt x="7011" y="11286"/>
                  </a:lnTo>
                  <a:lnTo>
                    <a:pt x="7015" y="11363"/>
                  </a:lnTo>
                  <a:lnTo>
                    <a:pt x="7018" y="11457"/>
                  </a:lnTo>
                  <a:lnTo>
                    <a:pt x="7020" y="11567"/>
                  </a:lnTo>
                  <a:lnTo>
                    <a:pt x="7019" y="11626"/>
                  </a:lnTo>
                  <a:lnTo>
                    <a:pt x="7018" y="11689"/>
                  </a:lnTo>
                  <a:lnTo>
                    <a:pt x="7017" y="11753"/>
                  </a:lnTo>
                  <a:lnTo>
                    <a:pt x="7015" y="11819"/>
                  </a:lnTo>
                  <a:lnTo>
                    <a:pt x="7011" y="11888"/>
                  </a:lnTo>
                  <a:lnTo>
                    <a:pt x="7006" y="11957"/>
                  </a:lnTo>
                  <a:lnTo>
                    <a:pt x="7001" y="12029"/>
                  </a:lnTo>
                  <a:lnTo>
                    <a:pt x="6994" y="12101"/>
                  </a:lnTo>
                  <a:lnTo>
                    <a:pt x="6984" y="12173"/>
                  </a:lnTo>
                  <a:lnTo>
                    <a:pt x="6974" y="12246"/>
                  </a:lnTo>
                  <a:lnTo>
                    <a:pt x="6963" y="12319"/>
                  </a:lnTo>
                  <a:lnTo>
                    <a:pt x="6949" y="12392"/>
                  </a:lnTo>
                  <a:lnTo>
                    <a:pt x="6934" y="12463"/>
                  </a:lnTo>
                  <a:lnTo>
                    <a:pt x="6917" y="12535"/>
                  </a:lnTo>
                  <a:lnTo>
                    <a:pt x="6898" y="12605"/>
                  </a:lnTo>
                  <a:lnTo>
                    <a:pt x="6877" y="12674"/>
                  </a:lnTo>
                  <a:lnTo>
                    <a:pt x="6853" y="12740"/>
                  </a:lnTo>
                  <a:lnTo>
                    <a:pt x="6828" y="12805"/>
                  </a:lnTo>
                  <a:lnTo>
                    <a:pt x="6799" y="12866"/>
                  </a:lnTo>
                  <a:lnTo>
                    <a:pt x="6769" y="12926"/>
                  </a:lnTo>
                  <a:lnTo>
                    <a:pt x="6735" y="12985"/>
                  </a:lnTo>
                  <a:lnTo>
                    <a:pt x="6695" y="13042"/>
                  </a:lnTo>
                  <a:lnTo>
                    <a:pt x="6653" y="13100"/>
                  </a:lnTo>
                  <a:lnTo>
                    <a:pt x="6605" y="13157"/>
                  </a:lnTo>
                  <a:lnTo>
                    <a:pt x="6555" y="13215"/>
                  </a:lnTo>
                  <a:lnTo>
                    <a:pt x="6500" y="13271"/>
                  </a:lnTo>
                  <a:lnTo>
                    <a:pt x="6443" y="13325"/>
                  </a:lnTo>
                  <a:lnTo>
                    <a:pt x="6381" y="13379"/>
                  </a:lnTo>
                  <a:lnTo>
                    <a:pt x="6317" y="13431"/>
                  </a:lnTo>
                  <a:lnTo>
                    <a:pt x="6251" y="13481"/>
                  </a:lnTo>
                  <a:lnTo>
                    <a:pt x="6181" y="13529"/>
                  </a:lnTo>
                  <a:lnTo>
                    <a:pt x="6109" y="13575"/>
                  </a:lnTo>
                  <a:lnTo>
                    <a:pt x="6034" y="13618"/>
                  </a:lnTo>
                  <a:lnTo>
                    <a:pt x="5959" y="13659"/>
                  </a:lnTo>
                  <a:lnTo>
                    <a:pt x="5880" y="13697"/>
                  </a:lnTo>
                  <a:lnTo>
                    <a:pt x="5800" y="13731"/>
                  </a:lnTo>
                  <a:lnTo>
                    <a:pt x="5719" y="13762"/>
                  </a:lnTo>
                  <a:lnTo>
                    <a:pt x="5636" y="13791"/>
                  </a:lnTo>
                  <a:lnTo>
                    <a:pt x="5552" y="13814"/>
                  </a:lnTo>
                  <a:lnTo>
                    <a:pt x="5468" y="13834"/>
                  </a:lnTo>
                  <a:lnTo>
                    <a:pt x="5384" y="13849"/>
                  </a:lnTo>
                  <a:lnTo>
                    <a:pt x="5299" y="13860"/>
                  </a:lnTo>
                  <a:lnTo>
                    <a:pt x="5213" y="13867"/>
                  </a:lnTo>
                  <a:lnTo>
                    <a:pt x="5127" y="13869"/>
                  </a:lnTo>
                  <a:lnTo>
                    <a:pt x="5041" y="13864"/>
                  </a:lnTo>
                  <a:lnTo>
                    <a:pt x="4956" y="13855"/>
                  </a:lnTo>
                  <a:lnTo>
                    <a:pt x="4871" y="13840"/>
                  </a:lnTo>
                  <a:lnTo>
                    <a:pt x="4787" y="13819"/>
                  </a:lnTo>
                  <a:lnTo>
                    <a:pt x="4704" y="13793"/>
                  </a:lnTo>
                  <a:lnTo>
                    <a:pt x="4623" y="13759"/>
                  </a:lnTo>
                  <a:lnTo>
                    <a:pt x="4543" y="13719"/>
                  </a:lnTo>
                  <a:lnTo>
                    <a:pt x="4464" y="13673"/>
                  </a:lnTo>
                  <a:lnTo>
                    <a:pt x="4386" y="13621"/>
                  </a:lnTo>
                  <a:lnTo>
                    <a:pt x="4308" y="13566"/>
                  </a:lnTo>
                  <a:lnTo>
                    <a:pt x="4231" y="13508"/>
                  </a:lnTo>
                  <a:lnTo>
                    <a:pt x="4156" y="13447"/>
                  </a:lnTo>
                  <a:lnTo>
                    <a:pt x="4080" y="13383"/>
                  </a:lnTo>
                  <a:lnTo>
                    <a:pt x="4005" y="13316"/>
                  </a:lnTo>
                  <a:lnTo>
                    <a:pt x="3932" y="13247"/>
                  </a:lnTo>
                  <a:lnTo>
                    <a:pt x="3860" y="13175"/>
                  </a:lnTo>
                  <a:lnTo>
                    <a:pt x="3788" y="13101"/>
                  </a:lnTo>
                  <a:lnTo>
                    <a:pt x="3718" y="13024"/>
                  </a:lnTo>
                  <a:lnTo>
                    <a:pt x="3649" y="12945"/>
                  </a:lnTo>
                  <a:lnTo>
                    <a:pt x="3582" y="12864"/>
                  </a:lnTo>
                  <a:lnTo>
                    <a:pt x="3516" y="12782"/>
                  </a:lnTo>
                  <a:lnTo>
                    <a:pt x="3452" y="12698"/>
                  </a:lnTo>
                  <a:lnTo>
                    <a:pt x="3390" y="12611"/>
                  </a:lnTo>
                  <a:lnTo>
                    <a:pt x="3330" y="12523"/>
                  </a:lnTo>
                  <a:lnTo>
                    <a:pt x="3271" y="12434"/>
                  </a:lnTo>
                  <a:lnTo>
                    <a:pt x="3215" y="12343"/>
                  </a:lnTo>
                  <a:lnTo>
                    <a:pt x="3160" y="12252"/>
                  </a:lnTo>
                  <a:lnTo>
                    <a:pt x="3108" y="12159"/>
                  </a:lnTo>
                  <a:lnTo>
                    <a:pt x="3058" y="12065"/>
                  </a:lnTo>
                  <a:lnTo>
                    <a:pt x="3011" y="11970"/>
                  </a:lnTo>
                  <a:lnTo>
                    <a:pt x="2966" y="11875"/>
                  </a:lnTo>
                  <a:lnTo>
                    <a:pt x="2924" y="11780"/>
                  </a:lnTo>
                  <a:lnTo>
                    <a:pt x="2884" y="11684"/>
                  </a:lnTo>
                  <a:lnTo>
                    <a:pt x="2848" y="11587"/>
                  </a:lnTo>
                  <a:lnTo>
                    <a:pt x="2814" y="11490"/>
                  </a:lnTo>
                  <a:lnTo>
                    <a:pt x="2783" y="11393"/>
                  </a:lnTo>
                  <a:lnTo>
                    <a:pt x="2755" y="11296"/>
                  </a:lnTo>
                  <a:lnTo>
                    <a:pt x="2731" y="11199"/>
                  </a:lnTo>
                  <a:lnTo>
                    <a:pt x="2709" y="11102"/>
                  </a:lnTo>
                  <a:lnTo>
                    <a:pt x="2692" y="11006"/>
                  </a:lnTo>
                  <a:lnTo>
                    <a:pt x="2677" y="10910"/>
                  </a:lnTo>
                  <a:lnTo>
                    <a:pt x="2663" y="10815"/>
                  </a:lnTo>
                  <a:lnTo>
                    <a:pt x="2651" y="10721"/>
                  </a:lnTo>
                  <a:lnTo>
                    <a:pt x="2641" y="10627"/>
                  </a:lnTo>
                  <a:lnTo>
                    <a:pt x="2631" y="10535"/>
                  </a:lnTo>
                  <a:lnTo>
                    <a:pt x="2624" y="10443"/>
                  </a:lnTo>
                  <a:lnTo>
                    <a:pt x="2617" y="10353"/>
                  </a:lnTo>
                  <a:lnTo>
                    <a:pt x="2611" y="10263"/>
                  </a:lnTo>
                  <a:lnTo>
                    <a:pt x="2607" y="10176"/>
                  </a:lnTo>
                  <a:lnTo>
                    <a:pt x="2604" y="10091"/>
                  </a:lnTo>
                  <a:lnTo>
                    <a:pt x="2602" y="10006"/>
                  </a:lnTo>
                  <a:lnTo>
                    <a:pt x="2601" y="9924"/>
                  </a:lnTo>
                  <a:lnTo>
                    <a:pt x="2601" y="9843"/>
                  </a:lnTo>
                  <a:lnTo>
                    <a:pt x="2602" y="9764"/>
                  </a:lnTo>
                  <a:lnTo>
                    <a:pt x="2604" y="9687"/>
                  </a:lnTo>
                  <a:lnTo>
                    <a:pt x="2606" y="9614"/>
                  </a:lnTo>
                  <a:lnTo>
                    <a:pt x="2609" y="9542"/>
                  </a:lnTo>
                  <a:lnTo>
                    <a:pt x="2613" y="9472"/>
                  </a:lnTo>
                  <a:lnTo>
                    <a:pt x="2619" y="9406"/>
                  </a:lnTo>
                  <a:lnTo>
                    <a:pt x="2624" y="9342"/>
                  </a:lnTo>
                  <a:lnTo>
                    <a:pt x="2630" y="9280"/>
                  </a:lnTo>
                  <a:lnTo>
                    <a:pt x="2636" y="9223"/>
                  </a:lnTo>
                  <a:lnTo>
                    <a:pt x="2643" y="9167"/>
                  </a:lnTo>
                  <a:lnTo>
                    <a:pt x="2650" y="9116"/>
                  </a:lnTo>
                  <a:lnTo>
                    <a:pt x="2657" y="9067"/>
                  </a:lnTo>
                  <a:lnTo>
                    <a:pt x="2665" y="9022"/>
                  </a:lnTo>
                  <a:lnTo>
                    <a:pt x="2673" y="8980"/>
                  </a:lnTo>
                  <a:lnTo>
                    <a:pt x="2681" y="8942"/>
                  </a:lnTo>
                  <a:lnTo>
                    <a:pt x="2689" y="8909"/>
                  </a:lnTo>
                  <a:lnTo>
                    <a:pt x="2697" y="8878"/>
                  </a:lnTo>
                  <a:lnTo>
                    <a:pt x="2705" y="8852"/>
                  </a:lnTo>
                  <a:lnTo>
                    <a:pt x="2714" y="8830"/>
                  </a:lnTo>
                  <a:lnTo>
                    <a:pt x="2730" y="8790"/>
                  </a:lnTo>
                  <a:lnTo>
                    <a:pt x="2746" y="8752"/>
                  </a:lnTo>
                  <a:lnTo>
                    <a:pt x="2763" y="8715"/>
                  </a:lnTo>
                  <a:lnTo>
                    <a:pt x="2779" y="8679"/>
                  </a:lnTo>
                  <a:lnTo>
                    <a:pt x="2812" y="8615"/>
                  </a:lnTo>
                  <a:lnTo>
                    <a:pt x="2842" y="8557"/>
                  </a:lnTo>
                  <a:lnTo>
                    <a:pt x="2867" y="8511"/>
                  </a:lnTo>
                  <a:lnTo>
                    <a:pt x="2887" y="8475"/>
                  </a:lnTo>
                  <a:lnTo>
                    <a:pt x="2900" y="8453"/>
                  </a:lnTo>
                  <a:lnTo>
                    <a:pt x="2906" y="8446"/>
                  </a:lnTo>
                  <a:close/>
                  <a:moveTo>
                    <a:pt x="2372" y="8211"/>
                  </a:moveTo>
                  <a:lnTo>
                    <a:pt x="2368" y="8217"/>
                  </a:lnTo>
                  <a:lnTo>
                    <a:pt x="2356" y="8233"/>
                  </a:lnTo>
                  <a:lnTo>
                    <a:pt x="2338" y="8260"/>
                  </a:lnTo>
                  <a:lnTo>
                    <a:pt x="2314" y="8298"/>
                  </a:lnTo>
                  <a:lnTo>
                    <a:pt x="2300" y="8322"/>
                  </a:lnTo>
                  <a:lnTo>
                    <a:pt x="2286" y="8348"/>
                  </a:lnTo>
                  <a:lnTo>
                    <a:pt x="2270" y="8376"/>
                  </a:lnTo>
                  <a:lnTo>
                    <a:pt x="2254" y="8408"/>
                  </a:lnTo>
                  <a:lnTo>
                    <a:pt x="2237" y="8442"/>
                  </a:lnTo>
                  <a:lnTo>
                    <a:pt x="2219" y="8478"/>
                  </a:lnTo>
                  <a:lnTo>
                    <a:pt x="2201" y="8519"/>
                  </a:lnTo>
                  <a:lnTo>
                    <a:pt x="2183" y="8560"/>
                  </a:lnTo>
                  <a:lnTo>
                    <a:pt x="2164" y="8606"/>
                  </a:lnTo>
                  <a:lnTo>
                    <a:pt x="2146" y="8653"/>
                  </a:lnTo>
                  <a:lnTo>
                    <a:pt x="2126" y="8703"/>
                  </a:lnTo>
                  <a:lnTo>
                    <a:pt x="2108" y="8756"/>
                  </a:lnTo>
                  <a:lnTo>
                    <a:pt x="2090" y="8812"/>
                  </a:lnTo>
                  <a:lnTo>
                    <a:pt x="2072" y="8869"/>
                  </a:lnTo>
                  <a:lnTo>
                    <a:pt x="2055" y="8931"/>
                  </a:lnTo>
                  <a:lnTo>
                    <a:pt x="2038" y="8993"/>
                  </a:lnTo>
                  <a:lnTo>
                    <a:pt x="2023" y="9060"/>
                  </a:lnTo>
                  <a:lnTo>
                    <a:pt x="2008" y="9129"/>
                  </a:lnTo>
                  <a:lnTo>
                    <a:pt x="1994" y="9201"/>
                  </a:lnTo>
                  <a:lnTo>
                    <a:pt x="1982" y="9274"/>
                  </a:lnTo>
                  <a:lnTo>
                    <a:pt x="1970" y="9352"/>
                  </a:lnTo>
                  <a:lnTo>
                    <a:pt x="1961" y="9431"/>
                  </a:lnTo>
                  <a:lnTo>
                    <a:pt x="1952" y="9513"/>
                  </a:lnTo>
                  <a:lnTo>
                    <a:pt x="1945" y="9598"/>
                  </a:lnTo>
                  <a:lnTo>
                    <a:pt x="1940" y="9684"/>
                  </a:lnTo>
                  <a:lnTo>
                    <a:pt x="1939" y="9772"/>
                  </a:lnTo>
                  <a:lnTo>
                    <a:pt x="1940" y="9862"/>
                  </a:lnTo>
                  <a:lnTo>
                    <a:pt x="1944" y="9952"/>
                  </a:lnTo>
                  <a:lnTo>
                    <a:pt x="1951" y="10042"/>
                  </a:lnTo>
                  <a:lnTo>
                    <a:pt x="1959" y="10133"/>
                  </a:lnTo>
                  <a:lnTo>
                    <a:pt x="1969" y="10224"/>
                  </a:lnTo>
                  <a:lnTo>
                    <a:pt x="1981" y="10315"/>
                  </a:lnTo>
                  <a:lnTo>
                    <a:pt x="1995" y="10405"/>
                  </a:lnTo>
                  <a:lnTo>
                    <a:pt x="2010" y="10495"/>
                  </a:lnTo>
                  <a:lnTo>
                    <a:pt x="2027" y="10582"/>
                  </a:lnTo>
                  <a:lnTo>
                    <a:pt x="2046" y="10669"/>
                  </a:lnTo>
                  <a:lnTo>
                    <a:pt x="2064" y="10754"/>
                  </a:lnTo>
                  <a:lnTo>
                    <a:pt x="2083" y="10838"/>
                  </a:lnTo>
                  <a:lnTo>
                    <a:pt x="2103" y="10919"/>
                  </a:lnTo>
                  <a:lnTo>
                    <a:pt x="2123" y="10998"/>
                  </a:lnTo>
                  <a:lnTo>
                    <a:pt x="2145" y="11074"/>
                  </a:lnTo>
                  <a:lnTo>
                    <a:pt x="2165" y="11147"/>
                  </a:lnTo>
                  <a:lnTo>
                    <a:pt x="2185" y="11217"/>
                  </a:lnTo>
                  <a:lnTo>
                    <a:pt x="2205" y="11284"/>
                  </a:lnTo>
                  <a:lnTo>
                    <a:pt x="2224" y="11346"/>
                  </a:lnTo>
                  <a:lnTo>
                    <a:pt x="2244" y="11405"/>
                  </a:lnTo>
                  <a:lnTo>
                    <a:pt x="2261" y="11459"/>
                  </a:lnTo>
                  <a:lnTo>
                    <a:pt x="2278" y="11509"/>
                  </a:lnTo>
                  <a:lnTo>
                    <a:pt x="2307" y="11594"/>
                  </a:lnTo>
                  <a:lnTo>
                    <a:pt x="2331" y="11656"/>
                  </a:lnTo>
                  <a:lnTo>
                    <a:pt x="2346" y="11697"/>
                  </a:lnTo>
                  <a:lnTo>
                    <a:pt x="2351" y="11710"/>
                  </a:lnTo>
                  <a:lnTo>
                    <a:pt x="2335" y="11704"/>
                  </a:lnTo>
                  <a:lnTo>
                    <a:pt x="2288" y="11686"/>
                  </a:lnTo>
                  <a:lnTo>
                    <a:pt x="2255" y="11672"/>
                  </a:lnTo>
                  <a:lnTo>
                    <a:pt x="2215" y="11656"/>
                  </a:lnTo>
                  <a:lnTo>
                    <a:pt x="2170" y="11637"/>
                  </a:lnTo>
                  <a:lnTo>
                    <a:pt x="2119" y="11615"/>
                  </a:lnTo>
                  <a:lnTo>
                    <a:pt x="2064" y="11591"/>
                  </a:lnTo>
                  <a:lnTo>
                    <a:pt x="2003" y="11562"/>
                  </a:lnTo>
                  <a:lnTo>
                    <a:pt x="1938" y="11532"/>
                  </a:lnTo>
                  <a:lnTo>
                    <a:pt x="1871" y="11499"/>
                  </a:lnTo>
                  <a:lnTo>
                    <a:pt x="1800" y="11462"/>
                  </a:lnTo>
                  <a:lnTo>
                    <a:pt x="1726" y="11423"/>
                  </a:lnTo>
                  <a:lnTo>
                    <a:pt x="1649" y="11382"/>
                  </a:lnTo>
                  <a:lnTo>
                    <a:pt x="1572" y="11336"/>
                  </a:lnTo>
                  <a:lnTo>
                    <a:pt x="1492" y="11290"/>
                  </a:lnTo>
                  <a:lnTo>
                    <a:pt x="1411" y="11239"/>
                  </a:lnTo>
                  <a:lnTo>
                    <a:pt x="1329" y="11187"/>
                  </a:lnTo>
                  <a:lnTo>
                    <a:pt x="1248" y="11131"/>
                  </a:lnTo>
                  <a:lnTo>
                    <a:pt x="1166" y="11072"/>
                  </a:lnTo>
                  <a:lnTo>
                    <a:pt x="1085" y="11012"/>
                  </a:lnTo>
                  <a:lnTo>
                    <a:pt x="1006" y="10948"/>
                  </a:lnTo>
                  <a:lnTo>
                    <a:pt x="928" y="10881"/>
                  </a:lnTo>
                  <a:lnTo>
                    <a:pt x="851" y="10813"/>
                  </a:lnTo>
                  <a:lnTo>
                    <a:pt x="777" y="10742"/>
                  </a:lnTo>
                  <a:lnTo>
                    <a:pt x="706" y="10667"/>
                  </a:lnTo>
                  <a:lnTo>
                    <a:pt x="639" y="10591"/>
                  </a:lnTo>
                  <a:lnTo>
                    <a:pt x="574" y="10512"/>
                  </a:lnTo>
                  <a:lnTo>
                    <a:pt x="514" y="10430"/>
                  </a:lnTo>
                  <a:lnTo>
                    <a:pt x="459" y="10346"/>
                  </a:lnTo>
                  <a:lnTo>
                    <a:pt x="408" y="10259"/>
                  </a:lnTo>
                  <a:lnTo>
                    <a:pt x="361" y="10171"/>
                  </a:lnTo>
                  <a:lnTo>
                    <a:pt x="316" y="10082"/>
                  </a:lnTo>
                  <a:lnTo>
                    <a:pt x="273" y="9994"/>
                  </a:lnTo>
                  <a:lnTo>
                    <a:pt x="232" y="9905"/>
                  </a:lnTo>
                  <a:lnTo>
                    <a:pt x="195" y="9817"/>
                  </a:lnTo>
                  <a:lnTo>
                    <a:pt x="160" y="9728"/>
                  </a:lnTo>
                  <a:lnTo>
                    <a:pt x="128" y="9641"/>
                  </a:lnTo>
                  <a:lnTo>
                    <a:pt x="99" y="9554"/>
                  </a:lnTo>
                  <a:lnTo>
                    <a:pt x="74" y="9468"/>
                  </a:lnTo>
                  <a:lnTo>
                    <a:pt x="52" y="9383"/>
                  </a:lnTo>
                  <a:lnTo>
                    <a:pt x="33" y="9300"/>
                  </a:lnTo>
                  <a:lnTo>
                    <a:pt x="18" y="9218"/>
                  </a:lnTo>
                  <a:lnTo>
                    <a:pt x="8" y="9137"/>
                  </a:lnTo>
                  <a:lnTo>
                    <a:pt x="2" y="9058"/>
                  </a:lnTo>
                  <a:lnTo>
                    <a:pt x="0" y="8981"/>
                  </a:lnTo>
                  <a:lnTo>
                    <a:pt x="3" y="8907"/>
                  </a:lnTo>
                  <a:lnTo>
                    <a:pt x="10" y="8835"/>
                  </a:lnTo>
                  <a:lnTo>
                    <a:pt x="22" y="8765"/>
                  </a:lnTo>
                  <a:lnTo>
                    <a:pt x="39" y="8698"/>
                  </a:lnTo>
                  <a:lnTo>
                    <a:pt x="63" y="8633"/>
                  </a:lnTo>
                  <a:lnTo>
                    <a:pt x="91" y="8572"/>
                  </a:lnTo>
                  <a:lnTo>
                    <a:pt x="124" y="8514"/>
                  </a:lnTo>
                  <a:lnTo>
                    <a:pt x="165" y="8459"/>
                  </a:lnTo>
                  <a:lnTo>
                    <a:pt x="210" y="8408"/>
                  </a:lnTo>
                  <a:lnTo>
                    <a:pt x="262" y="8360"/>
                  </a:lnTo>
                  <a:lnTo>
                    <a:pt x="320" y="8317"/>
                  </a:lnTo>
                  <a:lnTo>
                    <a:pt x="385" y="8277"/>
                  </a:lnTo>
                  <a:lnTo>
                    <a:pt x="457" y="8242"/>
                  </a:lnTo>
                  <a:lnTo>
                    <a:pt x="535" y="8212"/>
                  </a:lnTo>
                  <a:lnTo>
                    <a:pt x="621" y="8185"/>
                  </a:lnTo>
                  <a:lnTo>
                    <a:pt x="714" y="8163"/>
                  </a:lnTo>
                  <a:lnTo>
                    <a:pt x="814" y="8147"/>
                  </a:lnTo>
                  <a:lnTo>
                    <a:pt x="916" y="8134"/>
                  </a:lnTo>
                  <a:lnTo>
                    <a:pt x="1014" y="8123"/>
                  </a:lnTo>
                  <a:lnTo>
                    <a:pt x="1109" y="8114"/>
                  </a:lnTo>
                  <a:lnTo>
                    <a:pt x="1200" y="8107"/>
                  </a:lnTo>
                  <a:lnTo>
                    <a:pt x="1287" y="8102"/>
                  </a:lnTo>
                  <a:lnTo>
                    <a:pt x="1369" y="8097"/>
                  </a:lnTo>
                  <a:lnTo>
                    <a:pt x="1449" y="8095"/>
                  </a:lnTo>
                  <a:lnTo>
                    <a:pt x="1525" y="8093"/>
                  </a:lnTo>
                  <a:lnTo>
                    <a:pt x="1598" y="8094"/>
                  </a:lnTo>
                  <a:lnTo>
                    <a:pt x="1667" y="8095"/>
                  </a:lnTo>
                  <a:lnTo>
                    <a:pt x="1732" y="8098"/>
                  </a:lnTo>
                  <a:lnTo>
                    <a:pt x="1795" y="8102"/>
                  </a:lnTo>
                  <a:lnTo>
                    <a:pt x="1852" y="8106"/>
                  </a:lnTo>
                  <a:lnTo>
                    <a:pt x="1908" y="8111"/>
                  </a:lnTo>
                  <a:lnTo>
                    <a:pt x="1961" y="8117"/>
                  </a:lnTo>
                  <a:lnTo>
                    <a:pt x="2009" y="8123"/>
                  </a:lnTo>
                  <a:lnTo>
                    <a:pt x="2055" y="8130"/>
                  </a:lnTo>
                  <a:lnTo>
                    <a:pt x="2096" y="8137"/>
                  </a:lnTo>
                  <a:lnTo>
                    <a:pt x="2135" y="8144"/>
                  </a:lnTo>
                  <a:lnTo>
                    <a:pt x="2172" y="8151"/>
                  </a:lnTo>
                  <a:lnTo>
                    <a:pt x="2204" y="8159"/>
                  </a:lnTo>
                  <a:lnTo>
                    <a:pt x="2233" y="8166"/>
                  </a:lnTo>
                  <a:lnTo>
                    <a:pt x="2261" y="8173"/>
                  </a:lnTo>
                  <a:lnTo>
                    <a:pt x="2284" y="8180"/>
                  </a:lnTo>
                  <a:lnTo>
                    <a:pt x="2323" y="8192"/>
                  </a:lnTo>
                  <a:lnTo>
                    <a:pt x="2351" y="8203"/>
                  </a:lnTo>
                  <a:lnTo>
                    <a:pt x="2367" y="8209"/>
                  </a:lnTo>
                  <a:lnTo>
                    <a:pt x="2372" y="8211"/>
                  </a:lnTo>
                  <a:close/>
                  <a:moveTo>
                    <a:pt x="11913" y="11560"/>
                  </a:moveTo>
                  <a:lnTo>
                    <a:pt x="13685" y="11069"/>
                  </a:lnTo>
                  <a:lnTo>
                    <a:pt x="13682" y="11077"/>
                  </a:lnTo>
                  <a:lnTo>
                    <a:pt x="13676" y="11099"/>
                  </a:lnTo>
                  <a:lnTo>
                    <a:pt x="13666" y="11133"/>
                  </a:lnTo>
                  <a:lnTo>
                    <a:pt x="13652" y="11178"/>
                  </a:lnTo>
                  <a:lnTo>
                    <a:pt x="13632" y="11234"/>
                  </a:lnTo>
                  <a:lnTo>
                    <a:pt x="13609" y="11297"/>
                  </a:lnTo>
                  <a:lnTo>
                    <a:pt x="13596" y="11332"/>
                  </a:lnTo>
                  <a:lnTo>
                    <a:pt x="13581" y="11367"/>
                  </a:lnTo>
                  <a:lnTo>
                    <a:pt x="13566" y="11405"/>
                  </a:lnTo>
                  <a:lnTo>
                    <a:pt x="13548" y="11443"/>
                  </a:lnTo>
                  <a:lnTo>
                    <a:pt x="13530" y="11483"/>
                  </a:lnTo>
                  <a:lnTo>
                    <a:pt x="13511" y="11523"/>
                  </a:lnTo>
                  <a:lnTo>
                    <a:pt x="13490" y="11564"/>
                  </a:lnTo>
                  <a:lnTo>
                    <a:pt x="13469" y="11606"/>
                  </a:lnTo>
                  <a:lnTo>
                    <a:pt x="13445" y="11647"/>
                  </a:lnTo>
                  <a:lnTo>
                    <a:pt x="13421" y="11689"/>
                  </a:lnTo>
                  <a:lnTo>
                    <a:pt x="13396" y="11730"/>
                  </a:lnTo>
                  <a:lnTo>
                    <a:pt x="13370" y="11771"/>
                  </a:lnTo>
                  <a:lnTo>
                    <a:pt x="13341" y="11813"/>
                  </a:lnTo>
                  <a:lnTo>
                    <a:pt x="13312" y="11853"/>
                  </a:lnTo>
                  <a:lnTo>
                    <a:pt x="13281" y="11893"/>
                  </a:lnTo>
                  <a:lnTo>
                    <a:pt x="13249" y="11932"/>
                  </a:lnTo>
                  <a:lnTo>
                    <a:pt x="13216" y="11969"/>
                  </a:lnTo>
                  <a:lnTo>
                    <a:pt x="13182" y="12005"/>
                  </a:lnTo>
                  <a:lnTo>
                    <a:pt x="13145" y="12040"/>
                  </a:lnTo>
                  <a:lnTo>
                    <a:pt x="13108" y="12072"/>
                  </a:lnTo>
                  <a:lnTo>
                    <a:pt x="13070" y="12104"/>
                  </a:lnTo>
                  <a:lnTo>
                    <a:pt x="13032" y="12134"/>
                  </a:lnTo>
                  <a:lnTo>
                    <a:pt x="12995" y="12163"/>
                  </a:lnTo>
                  <a:lnTo>
                    <a:pt x="12957" y="12191"/>
                  </a:lnTo>
                  <a:lnTo>
                    <a:pt x="12921" y="12218"/>
                  </a:lnTo>
                  <a:lnTo>
                    <a:pt x="12884" y="12243"/>
                  </a:lnTo>
                  <a:lnTo>
                    <a:pt x="12849" y="12267"/>
                  </a:lnTo>
                  <a:lnTo>
                    <a:pt x="12814" y="12290"/>
                  </a:lnTo>
                  <a:lnTo>
                    <a:pt x="12779" y="12312"/>
                  </a:lnTo>
                  <a:lnTo>
                    <a:pt x="12745" y="12333"/>
                  </a:lnTo>
                  <a:lnTo>
                    <a:pt x="12712" y="12352"/>
                  </a:lnTo>
                  <a:lnTo>
                    <a:pt x="12680" y="12371"/>
                  </a:lnTo>
                  <a:lnTo>
                    <a:pt x="12619" y="12405"/>
                  </a:lnTo>
                  <a:lnTo>
                    <a:pt x="12561" y="12435"/>
                  </a:lnTo>
                  <a:lnTo>
                    <a:pt x="12509" y="12461"/>
                  </a:lnTo>
                  <a:lnTo>
                    <a:pt x="12461" y="12484"/>
                  </a:lnTo>
                  <a:lnTo>
                    <a:pt x="12420" y="12502"/>
                  </a:lnTo>
                  <a:lnTo>
                    <a:pt x="12384" y="12517"/>
                  </a:lnTo>
                  <a:lnTo>
                    <a:pt x="12356" y="12528"/>
                  </a:lnTo>
                  <a:lnTo>
                    <a:pt x="12336" y="12536"/>
                  </a:lnTo>
                  <a:lnTo>
                    <a:pt x="12323" y="12540"/>
                  </a:lnTo>
                  <a:lnTo>
                    <a:pt x="12319" y="12542"/>
                  </a:lnTo>
                  <a:lnTo>
                    <a:pt x="11422" y="12734"/>
                  </a:lnTo>
                  <a:lnTo>
                    <a:pt x="11425" y="12728"/>
                  </a:lnTo>
                  <a:lnTo>
                    <a:pt x="11435" y="12710"/>
                  </a:lnTo>
                  <a:lnTo>
                    <a:pt x="11451" y="12682"/>
                  </a:lnTo>
                  <a:lnTo>
                    <a:pt x="11473" y="12644"/>
                  </a:lnTo>
                  <a:lnTo>
                    <a:pt x="11498" y="12599"/>
                  </a:lnTo>
                  <a:lnTo>
                    <a:pt x="11525" y="12547"/>
                  </a:lnTo>
                  <a:lnTo>
                    <a:pt x="11555" y="12491"/>
                  </a:lnTo>
                  <a:lnTo>
                    <a:pt x="11588" y="12430"/>
                  </a:lnTo>
                  <a:lnTo>
                    <a:pt x="11619" y="12367"/>
                  </a:lnTo>
                  <a:lnTo>
                    <a:pt x="11651" y="12303"/>
                  </a:lnTo>
                  <a:lnTo>
                    <a:pt x="11682" y="12239"/>
                  </a:lnTo>
                  <a:lnTo>
                    <a:pt x="11710" y="12176"/>
                  </a:lnTo>
                  <a:lnTo>
                    <a:pt x="11723" y="12145"/>
                  </a:lnTo>
                  <a:lnTo>
                    <a:pt x="11735" y="12116"/>
                  </a:lnTo>
                  <a:lnTo>
                    <a:pt x="11746" y="12088"/>
                  </a:lnTo>
                  <a:lnTo>
                    <a:pt x="11757" y="12060"/>
                  </a:lnTo>
                  <a:lnTo>
                    <a:pt x="11766" y="12034"/>
                  </a:lnTo>
                  <a:lnTo>
                    <a:pt x="11774" y="12010"/>
                  </a:lnTo>
                  <a:lnTo>
                    <a:pt x="11780" y="11987"/>
                  </a:lnTo>
                  <a:lnTo>
                    <a:pt x="11785" y="11965"/>
                  </a:lnTo>
                  <a:lnTo>
                    <a:pt x="11793" y="11926"/>
                  </a:lnTo>
                  <a:lnTo>
                    <a:pt x="11802" y="11888"/>
                  </a:lnTo>
                  <a:lnTo>
                    <a:pt x="11812" y="11849"/>
                  </a:lnTo>
                  <a:lnTo>
                    <a:pt x="11822" y="11813"/>
                  </a:lnTo>
                  <a:lnTo>
                    <a:pt x="11833" y="11777"/>
                  </a:lnTo>
                  <a:lnTo>
                    <a:pt x="11844" y="11744"/>
                  </a:lnTo>
                  <a:lnTo>
                    <a:pt x="11855" y="11713"/>
                  </a:lnTo>
                  <a:lnTo>
                    <a:pt x="11865" y="11684"/>
                  </a:lnTo>
                  <a:lnTo>
                    <a:pt x="11884" y="11633"/>
                  </a:lnTo>
                  <a:lnTo>
                    <a:pt x="11899" y="11594"/>
                  </a:lnTo>
                  <a:lnTo>
                    <a:pt x="11909" y="11569"/>
                  </a:lnTo>
                  <a:lnTo>
                    <a:pt x="11913" y="11560"/>
                  </a:lnTo>
                  <a:close/>
                  <a:moveTo>
                    <a:pt x="7622" y="11497"/>
                  </a:moveTo>
                  <a:lnTo>
                    <a:pt x="7633" y="11503"/>
                  </a:lnTo>
                  <a:lnTo>
                    <a:pt x="7663" y="11521"/>
                  </a:lnTo>
                  <a:lnTo>
                    <a:pt x="7710" y="11549"/>
                  </a:lnTo>
                  <a:lnTo>
                    <a:pt x="7775" y="11586"/>
                  </a:lnTo>
                  <a:lnTo>
                    <a:pt x="7812" y="11607"/>
                  </a:lnTo>
                  <a:lnTo>
                    <a:pt x="7854" y="11629"/>
                  </a:lnTo>
                  <a:lnTo>
                    <a:pt x="7899" y="11652"/>
                  </a:lnTo>
                  <a:lnTo>
                    <a:pt x="7947" y="11676"/>
                  </a:lnTo>
                  <a:lnTo>
                    <a:pt x="7998" y="11702"/>
                  </a:lnTo>
                  <a:lnTo>
                    <a:pt x="8052" y="11727"/>
                  </a:lnTo>
                  <a:lnTo>
                    <a:pt x="8108" y="11753"/>
                  </a:lnTo>
                  <a:lnTo>
                    <a:pt x="8167" y="11780"/>
                  </a:lnTo>
                  <a:lnTo>
                    <a:pt x="8227" y="11805"/>
                  </a:lnTo>
                  <a:lnTo>
                    <a:pt x="8291" y="11831"/>
                  </a:lnTo>
                  <a:lnTo>
                    <a:pt x="8356" y="11855"/>
                  </a:lnTo>
                  <a:lnTo>
                    <a:pt x="8423" y="11880"/>
                  </a:lnTo>
                  <a:lnTo>
                    <a:pt x="8491" y="11903"/>
                  </a:lnTo>
                  <a:lnTo>
                    <a:pt x="8561" y="11925"/>
                  </a:lnTo>
                  <a:lnTo>
                    <a:pt x="8632" y="11946"/>
                  </a:lnTo>
                  <a:lnTo>
                    <a:pt x="8704" y="11964"/>
                  </a:lnTo>
                  <a:lnTo>
                    <a:pt x="8775" y="11982"/>
                  </a:lnTo>
                  <a:lnTo>
                    <a:pt x="8848" y="11997"/>
                  </a:lnTo>
                  <a:lnTo>
                    <a:pt x="8922" y="12009"/>
                  </a:lnTo>
                  <a:lnTo>
                    <a:pt x="8996" y="12019"/>
                  </a:lnTo>
                  <a:lnTo>
                    <a:pt x="9068" y="12027"/>
                  </a:lnTo>
                  <a:lnTo>
                    <a:pt x="9142" y="12031"/>
                  </a:lnTo>
                  <a:lnTo>
                    <a:pt x="9215" y="12032"/>
                  </a:lnTo>
                  <a:lnTo>
                    <a:pt x="9288" y="12030"/>
                  </a:lnTo>
                  <a:lnTo>
                    <a:pt x="9360" y="12025"/>
                  </a:lnTo>
                  <a:lnTo>
                    <a:pt x="9434" y="12020"/>
                  </a:lnTo>
                  <a:lnTo>
                    <a:pt x="9510" y="12014"/>
                  </a:lnTo>
                  <a:lnTo>
                    <a:pt x="9586" y="12008"/>
                  </a:lnTo>
                  <a:lnTo>
                    <a:pt x="9663" y="12001"/>
                  </a:lnTo>
                  <a:lnTo>
                    <a:pt x="9740" y="11993"/>
                  </a:lnTo>
                  <a:lnTo>
                    <a:pt x="9817" y="11985"/>
                  </a:lnTo>
                  <a:lnTo>
                    <a:pt x="9895" y="11975"/>
                  </a:lnTo>
                  <a:lnTo>
                    <a:pt x="10049" y="11956"/>
                  </a:lnTo>
                  <a:lnTo>
                    <a:pt x="10199" y="11937"/>
                  </a:lnTo>
                  <a:lnTo>
                    <a:pt x="10345" y="11917"/>
                  </a:lnTo>
                  <a:lnTo>
                    <a:pt x="10483" y="11897"/>
                  </a:lnTo>
                  <a:lnTo>
                    <a:pt x="10612" y="11876"/>
                  </a:lnTo>
                  <a:lnTo>
                    <a:pt x="10730" y="11858"/>
                  </a:lnTo>
                  <a:lnTo>
                    <a:pt x="10836" y="11841"/>
                  </a:lnTo>
                  <a:lnTo>
                    <a:pt x="10926" y="11826"/>
                  </a:lnTo>
                  <a:lnTo>
                    <a:pt x="11000" y="11813"/>
                  </a:lnTo>
                  <a:lnTo>
                    <a:pt x="11055" y="11804"/>
                  </a:lnTo>
                  <a:lnTo>
                    <a:pt x="11090" y="11798"/>
                  </a:lnTo>
                  <a:lnTo>
                    <a:pt x="11102" y="11795"/>
                  </a:lnTo>
                  <a:lnTo>
                    <a:pt x="11100" y="11803"/>
                  </a:lnTo>
                  <a:lnTo>
                    <a:pt x="11093" y="11823"/>
                  </a:lnTo>
                  <a:lnTo>
                    <a:pt x="11082" y="11856"/>
                  </a:lnTo>
                  <a:lnTo>
                    <a:pt x="11066" y="11899"/>
                  </a:lnTo>
                  <a:lnTo>
                    <a:pt x="11048" y="11951"/>
                  </a:lnTo>
                  <a:lnTo>
                    <a:pt x="11027" y="12010"/>
                  </a:lnTo>
                  <a:lnTo>
                    <a:pt x="11004" y="12075"/>
                  </a:lnTo>
                  <a:lnTo>
                    <a:pt x="10979" y="12144"/>
                  </a:lnTo>
                  <a:lnTo>
                    <a:pt x="10952" y="12217"/>
                  </a:lnTo>
                  <a:lnTo>
                    <a:pt x="10925" y="12290"/>
                  </a:lnTo>
                  <a:lnTo>
                    <a:pt x="10897" y="12363"/>
                  </a:lnTo>
                  <a:lnTo>
                    <a:pt x="10867" y="12434"/>
                  </a:lnTo>
                  <a:lnTo>
                    <a:pt x="10839" y="12502"/>
                  </a:lnTo>
                  <a:lnTo>
                    <a:pt x="10812" y="12565"/>
                  </a:lnTo>
                  <a:lnTo>
                    <a:pt x="10799" y="12595"/>
                  </a:lnTo>
                  <a:lnTo>
                    <a:pt x="10785" y="12621"/>
                  </a:lnTo>
                  <a:lnTo>
                    <a:pt x="10772" y="12647"/>
                  </a:lnTo>
                  <a:lnTo>
                    <a:pt x="10760" y="12669"/>
                  </a:lnTo>
                  <a:lnTo>
                    <a:pt x="10747" y="12692"/>
                  </a:lnTo>
                  <a:lnTo>
                    <a:pt x="10733" y="12713"/>
                  </a:lnTo>
                  <a:lnTo>
                    <a:pt x="10716" y="12734"/>
                  </a:lnTo>
                  <a:lnTo>
                    <a:pt x="10697" y="12755"/>
                  </a:lnTo>
                  <a:lnTo>
                    <a:pt x="10678" y="12776"/>
                  </a:lnTo>
                  <a:lnTo>
                    <a:pt x="10657" y="12796"/>
                  </a:lnTo>
                  <a:lnTo>
                    <a:pt x="10635" y="12815"/>
                  </a:lnTo>
                  <a:lnTo>
                    <a:pt x="10611" y="12834"/>
                  </a:lnTo>
                  <a:lnTo>
                    <a:pt x="10585" y="12853"/>
                  </a:lnTo>
                  <a:lnTo>
                    <a:pt x="10559" y="12872"/>
                  </a:lnTo>
                  <a:lnTo>
                    <a:pt x="10531" y="12890"/>
                  </a:lnTo>
                  <a:lnTo>
                    <a:pt x="10502" y="12907"/>
                  </a:lnTo>
                  <a:lnTo>
                    <a:pt x="10473" y="12924"/>
                  </a:lnTo>
                  <a:lnTo>
                    <a:pt x="10442" y="12941"/>
                  </a:lnTo>
                  <a:lnTo>
                    <a:pt x="10410" y="12957"/>
                  </a:lnTo>
                  <a:lnTo>
                    <a:pt x="10379" y="12974"/>
                  </a:lnTo>
                  <a:lnTo>
                    <a:pt x="10346" y="12990"/>
                  </a:lnTo>
                  <a:lnTo>
                    <a:pt x="10312" y="13005"/>
                  </a:lnTo>
                  <a:lnTo>
                    <a:pt x="10278" y="13020"/>
                  </a:lnTo>
                  <a:lnTo>
                    <a:pt x="10244" y="13035"/>
                  </a:lnTo>
                  <a:lnTo>
                    <a:pt x="10174" y="13063"/>
                  </a:lnTo>
                  <a:lnTo>
                    <a:pt x="10103" y="13090"/>
                  </a:lnTo>
                  <a:lnTo>
                    <a:pt x="10031" y="13115"/>
                  </a:lnTo>
                  <a:lnTo>
                    <a:pt x="9961" y="13139"/>
                  </a:lnTo>
                  <a:lnTo>
                    <a:pt x="9890" y="13161"/>
                  </a:lnTo>
                  <a:lnTo>
                    <a:pt x="9821" y="13182"/>
                  </a:lnTo>
                  <a:lnTo>
                    <a:pt x="9725" y="13209"/>
                  </a:lnTo>
                  <a:lnTo>
                    <a:pt x="9580" y="13248"/>
                  </a:lnTo>
                  <a:lnTo>
                    <a:pt x="9393" y="13299"/>
                  </a:lnTo>
                  <a:lnTo>
                    <a:pt x="9171" y="13357"/>
                  </a:lnTo>
                  <a:lnTo>
                    <a:pt x="8923" y="13422"/>
                  </a:lnTo>
                  <a:lnTo>
                    <a:pt x="8655" y="13492"/>
                  </a:lnTo>
                  <a:lnTo>
                    <a:pt x="8377" y="13564"/>
                  </a:lnTo>
                  <a:lnTo>
                    <a:pt x="8095" y="13638"/>
                  </a:lnTo>
                  <a:lnTo>
                    <a:pt x="7817" y="13710"/>
                  </a:lnTo>
                  <a:lnTo>
                    <a:pt x="7551" y="13779"/>
                  </a:lnTo>
                  <a:lnTo>
                    <a:pt x="7305" y="13842"/>
                  </a:lnTo>
                  <a:lnTo>
                    <a:pt x="7087" y="13899"/>
                  </a:lnTo>
                  <a:lnTo>
                    <a:pt x="6903" y="13946"/>
                  </a:lnTo>
                  <a:lnTo>
                    <a:pt x="6762" y="13983"/>
                  </a:lnTo>
                  <a:lnTo>
                    <a:pt x="6672" y="14006"/>
                  </a:lnTo>
                  <a:lnTo>
                    <a:pt x="6641" y="14014"/>
                  </a:lnTo>
                  <a:lnTo>
                    <a:pt x="6649" y="14004"/>
                  </a:lnTo>
                  <a:lnTo>
                    <a:pt x="6673" y="13976"/>
                  </a:lnTo>
                  <a:lnTo>
                    <a:pt x="6711" y="13930"/>
                  </a:lnTo>
                  <a:lnTo>
                    <a:pt x="6760" y="13869"/>
                  </a:lnTo>
                  <a:lnTo>
                    <a:pt x="6820" y="13795"/>
                  </a:lnTo>
                  <a:lnTo>
                    <a:pt x="6887" y="13709"/>
                  </a:lnTo>
                  <a:lnTo>
                    <a:pt x="6960" y="13614"/>
                  </a:lnTo>
                  <a:lnTo>
                    <a:pt x="7038" y="13510"/>
                  </a:lnTo>
                  <a:lnTo>
                    <a:pt x="7078" y="13455"/>
                  </a:lnTo>
                  <a:lnTo>
                    <a:pt x="7118" y="13400"/>
                  </a:lnTo>
                  <a:lnTo>
                    <a:pt x="7158" y="13343"/>
                  </a:lnTo>
                  <a:lnTo>
                    <a:pt x="7199" y="13286"/>
                  </a:lnTo>
                  <a:lnTo>
                    <a:pt x="7238" y="13228"/>
                  </a:lnTo>
                  <a:lnTo>
                    <a:pt x="7277" y="13168"/>
                  </a:lnTo>
                  <a:lnTo>
                    <a:pt x="7315" y="13110"/>
                  </a:lnTo>
                  <a:lnTo>
                    <a:pt x="7352" y="13051"/>
                  </a:lnTo>
                  <a:lnTo>
                    <a:pt x="7388" y="12993"/>
                  </a:lnTo>
                  <a:lnTo>
                    <a:pt x="7422" y="12934"/>
                  </a:lnTo>
                  <a:lnTo>
                    <a:pt x="7454" y="12877"/>
                  </a:lnTo>
                  <a:lnTo>
                    <a:pt x="7485" y="12820"/>
                  </a:lnTo>
                  <a:lnTo>
                    <a:pt x="7512" y="12764"/>
                  </a:lnTo>
                  <a:lnTo>
                    <a:pt x="7537" y="12710"/>
                  </a:lnTo>
                  <a:lnTo>
                    <a:pt x="7560" y="12657"/>
                  </a:lnTo>
                  <a:lnTo>
                    <a:pt x="7580" y="12606"/>
                  </a:lnTo>
                  <a:lnTo>
                    <a:pt x="7597" y="12556"/>
                  </a:lnTo>
                  <a:lnTo>
                    <a:pt x="7612" y="12506"/>
                  </a:lnTo>
                  <a:lnTo>
                    <a:pt x="7625" y="12455"/>
                  </a:lnTo>
                  <a:lnTo>
                    <a:pt x="7637" y="12405"/>
                  </a:lnTo>
                  <a:lnTo>
                    <a:pt x="7646" y="12355"/>
                  </a:lnTo>
                  <a:lnTo>
                    <a:pt x="7654" y="12306"/>
                  </a:lnTo>
                  <a:lnTo>
                    <a:pt x="7662" y="12256"/>
                  </a:lnTo>
                  <a:lnTo>
                    <a:pt x="7668" y="12208"/>
                  </a:lnTo>
                  <a:lnTo>
                    <a:pt x="7672" y="12159"/>
                  </a:lnTo>
                  <a:lnTo>
                    <a:pt x="7675" y="12113"/>
                  </a:lnTo>
                  <a:lnTo>
                    <a:pt x="7677" y="12066"/>
                  </a:lnTo>
                  <a:lnTo>
                    <a:pt x="7678" y="12021"/>
                  </a:lnTo>
                  <a:lnTo>
                    <a:pt x="7678" y="11976"/>
                  </a:lnTo>
                  <a:lnTo>
                    <a:pt x="7677" y="11933"/>
                  </a:lnTo>
                  <a:lnTo>
                    <a:pt x="7676" y="11892"/>
                  </a:lnTo>
                  <a:lnTo>
                    <a:pt x="7674" y="11851"/>
                  </a:lnTo>
                  <a:lnTo>
                    <a:pt x="7671" y="11813"/>
                  </a:lnTo>
                  <a:lnTo>
                    <a:pt x="7668" y="11775"/>
                  </a:lnTo>
                  <a:lnTo>
                    <a:pt x="7664" y="11740"/>
                  </a:lnTo>
                  <a:lnTo>
                    <a:pt x="7660" y="11707"/>
                  </a:lnTo>
                  <a:lnTo>
                    <a:pt x="7651" y="11646"/>
                  </a:lnTo>
                  <a:lnTo>
                    <a:pt x="7643" y="11595"/>
                  </a:lnTo>
                  <a:lnTo>
                    <a:pt x="7635" y="11553"/>
                  </a:lnTo>
                  <a:lnTo>
                    <a:pt x="7628" y="11522"/>
                  </a:lnTo>
                  <a:lnTo>
                    <a:pt x="7624" y="11503"/>
                  </a:lnTo>
                  <a:lnTo>
                    <a:pt x="7622" y="11497"/>
                  </a:lnTo>
                  <a:close/>
                  <a:moveTo>
                    <a:pt x="14393" y="10247"/>
                  </a:moveTo>
                  <a:lnTo>
                    <a:pt x="14396" y="10218"/>
                  </a:lnTo>
                  <a:lnTo>
                    <a:pt x="14405" y="10135"/>
                  </a:lnTo>
                  <a:lnTo>
                    <a:pt x="14412" y="10074"/>
                  </a:lnTo>
                  <a:lnTo>
                    <a:pt x="14418" y="10003"/>
                  </a:lnTo>
                  <a:lnTo>
                    <a:pt x="14423" y="9921"/>
                  </a:lnTo>
                  <a:lnTo>
                    <a:pt x="14429" y="9828"/>
                  </a:lnTo>
                  <a:lnTo>
                    <a:pt x="14433" y="9727"/>
                  </a:lnTo>
                  <a:lnTo>
                    <a:pt x="14436" y="9616"/>
                  </a:lnTo>
                  <a:lnTo>
                    <a:pt x="14438" y="9498"/>
                  </a:lnTo>
                  <a:lnTo>
                    <a:pt x="14437" y="9372"/>
                  </a:lnTo>
                  <a:lnTo>
                    <a:pt x="14435" y="9240"/>
                  </a:lnTo>
                  <a:lnTo>
                    <a:pt x="14429" y="9103"/>
                  </a:lnTo>
                  <a:lnTo>
                    <a:pt x="14421" y="8960"/>
                  </a:lnTo>
                  <a:lnTo>
                    <a:pt x="14408" y="8812"/>
                  </a:lnTo>
                  <a:lnTo>
                    <a:pt x="14393" y="8661"/>
                  </a:lnTo>
                  <a:lnTo>
                    <a:pt x="14373" y="8508"/>
                  </a:lnTo>
                  <a:lnTo>
                    <a:pt x="14349" y="8351"/>
                  </a:lnTo>
                  <a:lnTo>
                    <a:pt x="14321" y="8192"/>
                  </a:lnTo>
                  <a:lnTo>
                    <a:pt x="14286" y="8034"/>
                  </a:lnTo>
                  <a:lnTo>
                    <a:pt x="14246" y="7875"/>
                  </a:lnTo>
                  <a:lnTo>
                    <a:pt x="14200" y="7717"/>
                  </a:lnTo>
                  <a:lnTo>
                    <a:pt x="14148" y="7559"/>
                  </a:lnTo>
                  <a:lnTo>
                    <a:pt x="14089" y="7404"/>
                  </a:lnTo>
                  <a:lnTo>
                    <a:pt x="14022" y="7251"/>
                  </a:lnTo>
                  <a:lnTo>
                    <a:pt x="13949" y="7101"/>
                  </a:lnTo>
                  <a:lnTo>
                    <a:pt x="13868" y="6956"/>
                  </a:lnTo>
                  <a:lnTo>
                    <a:pt x="13779" y="6816"/>
                  </a:lnTo>
                  <a:lnTo>
                    <a:pt x="13681" y="6680"/>
                  </a:lnTo>
                  <a:lnTo>
                    <a:pt x="13574" y="6552"/>
                  </a:lnTo>
                  <a:lnTo>
                    <a:pt x="13457" y="6429"/>
                  </a:lnTo>
                  <a:lnTo>
                    <a:pt x="13339" y="6315"/>
                  </a:lnTo>
                  <a:lnTo>
                    <a:pt x="13226" y="6207"/>
                  </a:lnTo>
                  <a:lnTo>
                    <a:pt x="13119" y="6107"/>
                  </a:lnTo>
                  <a:lnTo>
                    <a:pt x="13016" y="6014"/>
                  </a:lnTo>
                  <a:lnTo>
                    <a:pt x="12918" y="5928"/>
                  </a:lnTo>
                  <a:lnTo>
                    <a:pt x="12825" y="5847"/>
                  </a:lnTo>
                  <a:lnTo>
                    <a:pt x="12735" y="5773"/>
                  </a:lnTo>
                  <a:lnTo>
                    <a:pt x="12650" y="5704"/>
                  </a:lnTo>
                  <a:lnTo>
                    <a:pt x="12568" y="5642"/>
                  </a:lnTo>
                  <a:lnTo>
                    <a:pt x="12490" y="5585"/>
                  </a:lnTo>
                  <a:lnTo>
                    <a:pt x="12416" y="5533"/>
                  </a:lnTo>
                  <a:lnTo>
                    <a:pt x="12344" y="5484"/>
                  </a:lnTo>
                  <a:lnTo>
                    <a:pt x="12274" y="5442"/>
                  </a:lnTo>
                  <a:lnTo>
                    <a:pt x="12208" y="5402"/>
                  </a:lnTo>
                  <a:lnTo>
                    <a:pt x="12144" y="5367"/>
                  </a:lnTo>
                  <a:lnTo>
                    <a:pt x="12082" y="5336"/>
                  </a:lnTo>
                  <a:lnTo>
                    <a:pt x="12021" y="5308"/>
                  </a:lnTo>
                  <a:lnTo>
                    <a:pt x="11963" y="5283"/>
                  </a:lnTo>
                  <a:lnTo>
                    <a:pt x="11906" y="5261"/>
                  </a:lnTo>
                  <a:lnTo>
                    <a:pt x="11850" y="5242"/>
                  </a:lnTo>
                  <a:lnTo>
                    <a:pt x="11795" y="5225"/>
                  </a:lnTo>
                  <a:lnTo>
                    <a:pt x="11740" y="5209"/>
                  </a:lnTo>
                  <a:lnTo>
                    <a:pt x="11687" y="5196"/>
                  </a:lnTo>
                  <a:lnTo>
                    <a:pt x="11632" y="5185"/>
                  </a:lnTo>
                  <a:lnTo>
                    <a:pt x="11579" y="5175"/>
                  </a:lnTo>
                  <a:lnTo>
                    <a:pt x="11524" y="5165"/>
                  </a:lnTo>
                  <a:lnTo>
                    <a:pt x="11470" y="5157"/>
                  </a:lnTo>
                  <a:lnTo>
                    <a:pt x="11415" y="5149"/>
                  </a:lnTo>
                  <a:lnTo>
                    <a:pt x="11301" y="5133"/>
                  </a:lnTo>
                  <a:lnTo>
                    <a:pt x="11182" y="5114"/>
                  </a:lnTo>
                  <a:lnTo>
                    <a:pt x="11119" y="5105"/>
                  </a:lnTo>
                  <a:lnTo>
                    <a:pt x="11057" y="5098"/>
                  </a:lnTo>
                  <a:lnTo>
                    <a:pt x="10995" y="5092"/>
                  </a:lnTo>
                  <a:lnTo>
                    <a:pt x="10933" y="5087"/>
                  </a:lnTo>
                  <a:lnTo>
                    <a:pt x="10870" y="5083"/>
                  </a:lnTo>
                  <a:lnTo>
                    <a:pt x="10808" y="5080"/>
                  </a:lnTo>
                  <a:lnTo>
                    <a:pt x="10746" y="5078"/>
                  </a:lnTo>
                  <a:lnTo>
                    <a:pt x="10684" y="5077"/>
                  </a:lnTo>
                  <a:lnTo>
                    <a:pt x="10623" y="5077"/>
                  </a:lnTo>
                  <a:lnTo>
                    <a:pt x="10561" y="5077"/>
                  </a:lnTo>
                  <a:lnTo>
                    <a:pt x="10500" y="5079"/>
                  </a:lnTo>
                  <a:lnTo>
                    <a:pt x="10440" y="5081"/>
                  </a:lnTo>
                  <a:lnTo>
                    <a:pt x="10380" y="5084"/>
                  </a:lnTo>
                  <a:lnTo>
                    <a:pt x="10321" y="5087"/>
                  </a:lnTo>
                  <a:lnTo>
                    <a:pt x="10262" y="5091"/>
                  </a:lnTo>
                  <a:lnTo>
                    <a:pt x="10204" y="5095"/>
                  </a:lnTo>
                  <a:lnTo>
                    <a:pt x="10090" y="5106"/>
                  </a:lnTo>
                  <a:lnTo>
                    <a:pt x="9981" y="5117"/>
                  </a:lnTo>
                  <a:lnTo>
                    <a:pt x="9876" y="5131"/>
                  </a:lnTo>
                  <a:lnTo>
                    <a:pt x="9776" y="5143"/>
                  </a:lnTo>
                  <a:lnTo>
                    <a:pt x="9681" y="5156"/>
                  </a:lnTo>
                  <a:lnTo>
                    <a:pt x="9593" y="5169"/>
                  </a:lnTo>
                  <a:lnTo>
                    <a:pt x="9511" y="5180"/>
                  </a:lnTo>
                  <a:lnTo>
                    <a:pt x="9436" y="5190"/>
                  </a:lnTo>
                  <a:lnTo>
                    <a:pt x="9379" y="5201"/>
                  </a:lnTo>
                  <a:lnTo>
                    <a:pt x="9280" y="5224"/>
                  </a:lnTo>
                  <a:lnTo>
                    <a:pt x="9143" y="5257"/>
                  </a:lnTo>
                  <a:lnTo>
                    <a:pt x="8970" y="5299"/>
                  </a:lnTo>
                  <a:lnTo>
                    <a:pt x="8764" y="5352"/>
                  </a:lnTo>
                  <a:lnTo>
                    <a:pt x="8529" y="5412"/>
                  </a:lnTo>
                  <a:lnTo>
                    <a:pt x="8266" y="5480"/>
                  </a:lnTo>
                  <a:lnTo>
                    <a:pt x="7980" y="5556"/>
                  </a:lnTo>
                  <a:lnTo>
                    <a:pt x="7343" y="5724"/>
                  </a:lnTo>
                  <a:lnTo>
                    <a:pt x="6644" y="5908"/>
                  </a:lnTo>
                  <a:lnTo>
                    <a:pt x="5904" y="6106"/>
                  </a:lnTo>
                  <a:lnTo>
                    <a:pt x="5145" y="6309"/>
                  </a:lnTo>
                  <a:lnTo>
                    <a:pt x="4391" y="6512"/>
                  </a:lnTo>
                  <a:lnTo>
                    <a:pt x="3665" y="6707"/>
                  </a:lnTo>
                  <a:lnTo>
                    <a:pt x="2987" y="6890"/>
                  </a:lnTo>
                  <a:lnTo>
                    <a:pt x="2382" y="7053"/>
                  </a:lnTo>
                  <a:lnTo>
                    <a:pt x="1873" y="7191"/>
                  </a:lnTo>
                  <a:lnTo>
                    <a:pt x="1481" y="7297"/>
                  </a:lnTo>
                  <a:lnTo>
                    <a:pt x="1229" y="7366"/>
                  </a:lnTo>
                  <a:lnTo>
                    <a:pt x="1140" y="7390"/>
                  </a:lnTo>
                  <a:lnTo>
                    <a:pt x="1167" y="7393"/>
                  </a:lnTo>
                  <a:lnTo>
                    <a:pt x="1246" y="7406"/>
                  </a:lnTo>
                  <a:lnTo>
                    <a:pt x="1303" y="7415"/>
                  </a:lnTo>
                  <a:lnTo>
                    <a:pt x="1371" y="7427"/>
                  </a:lnTo>
                  <a:lnTo>
                    <a:pt x="1451" y="7441"/>
                  </a:lnTo>
                  <a:lnTo>
                    <a:pt x="1540" y="7458"/>
                  </a:lnTo>
                  <a:lnTo>
                    <a:pt x="1638" y="7477"/>
                  </a:lnTo>
                  <a:lnTo>
                    <a:pt x="1745" y="7499"/>
                  </a:lnTo>
                  <a:lnTo>
                    <a:pt x="1861" y="7526"/>
                  </a:lnTo>
                  <a:lnTo>
                    <a:pt x="1984" y="7554"/>
                  </a:lnTo>
                  <a:lnTo>
                    <a:pt x="2113" y="7586"/>
                  </a:lnTo>
                  <a:lnTo>
                    <a:pt x="2251" y="7622"/>
                  </a:lnTo>
                  <a:lnTo>
                    <a:pt x="2392" y="7660"/>
                  </a:lnTo>
                  <a:lnTo>
                    <a:pt x="2540" y="7702"/>
                  </a:lnTo>
                  <a:lnTo>
                    <a:pt x="2692" y="7749"/>
                  </a:lnTo>
                  <a:lnTo>
                    <a:pt x="2849" y="7799"/>
                  </a:lnTo>
                  <a:lnTo>
                    <a:pt x="3009" y="7854"/>
                  </a:lnTo>
                  <a:lnTo>
                    <a:pt x="3171" y="7913"/>
                  </a:lnTo>
                  <a:lnTo>
                    <a:pt x="3336" y="7975"/>
                  </a:lnTo>
                  <a:lnTo>
                    <a:pt x="3503" y="8042"/>
                  </a:lnTo>
                  <a:lnTo>
                    <a:pt x="3671" y="8114"/>
                  </a:lnTo>
                  <a:lnTo>
                    <a:pt x="3839" y="8190"/>
                  </a:lnTo>
                  <a:lnTo>
                    <a:pt x="4007" y="8271"/>
                  </a:lnTo>
                  <a:lnTo>
                    <a:pt x="4175" y="8357"/>
                  </a:lnTo>
                  <a:lnTo>
                    <a:pt x="4342" y="8448"/>
                  </a:lnTo>
                  <a:lnTo>
                    <a:pt x="4506" y="8544"/>
                  </a:lnTo>
                  <a:lnTo>
                    <a:pt x="4669" y="8646"/>
                  </a:lnTo>
                  <a:lnTo>
                    <a:pt x="4829" y="8752"/>
                  </a:lnTo>
                  <a:lnTo>
                    <a:pt x="4984" y="8865"/>
                  </a:lnTo>
                  <a:lnTo>
                    <a:pt x="5136" y="8982"/>
                  </a:lnTo>
                  <a:lnTo>
                    <a:pt x="5285" y="9103"/>
                  </a:lnTo>
                  <a:lnTo>
                    <a:pt x="5433" y="9222"/>
                  </a:lnTo>
                  <a:lnTo>
                    <a:pt x="5581" y="9338"/>
                  </a:lnTo>
                  <a:lnTo>
                    <a:pt x="5727" y="9453"/>
                  </a:lnTo>
                  <a:lnTo>
                    <a:pt x="5873" y="9566"/>
                  </a:lnTo>
                  <a:lnTo>
                    <a:pt x="6017" y="9676"/>
                  </a:lnTo>
                  <a:lnTo>
                    <a:pt x="6160" y="9784"/>
                  </a:lnTo>
                  <a:lnTo>
                    <a:pt x="6302" y="9891"/>
                  </a:lnTo>
                  <a:lnTo>
                    <a:pt x="6442" y="9994"/>
                  </a:lnTo>
                  <a:lnTo>
                    <a:pt x="6581" y="10095"/>
                  </a:lnTo>
                  <a:lnTo>
                    <a:pt x="6718" y="10193"/>
                  </a:lnTo>
                  <a:lnTo>
                    <a:pt x="6852" y="10286"/>
                  </a:lnTo>
                  <a:lnTo>
                    <a:pt x="6985" y="10378"/>
                  </a:lnTo>
                  <a:lnTo>
                    <a:pt x="7116" y="10466"/>
                  </a:lnTo>
                  <a:lnTo>
                    <a:pt x="7245" y="10551"/>
                  </a:lnTo>
                  <a:lnTo>
                    <a:pt x="7371" y="10632"/>
                  </a:lnTo>
                  <a:lnTo>
                    <a:pt x="7495" y="10710"/>
                  </a:lnTo>
                  <a:lnTo>
                    <a:pt x="7616" y="10783"/>
                  </a:lnTo>
                  <a:lnTo>
                    <a:pt x="7734" y="10853"/>
                  </a:lnTo>
                  <a:lnTo>
                    <a:pt x="7851" y="10919"/>
                  </a:lnTo>
                  <a:lnTo>
                    <a:pt x="7964" y="10980"/>
                  </a:lnTo>
                  <a:lnTo>
                    <a:pt x="8073" y="11037"/>
                  </a:lnTo>
                  <a:lnTo>
                    <a:pt x="8180" y="11090"/>
                  </a:lnTo>
                  <a:lnTo>
                    <a:pt x="8284" y="11137"/>
                  </a:lnTo>
                  <a:lnTo>
                    <a:pt x="8384" y="11180"/>
                  </a:lnTo>
                  <a:lnTo>
                    <a:pt x="8480" y="11218"/>
                  </a:lnTo>
                  <a:lnTo>
                    <a:pt x="8573" y="11251"/>
                  </a:lnTo>
                  <a:lnTo>
                    <a:pt x="8663" y="11278"/>
                  </a:lnTo>
                  <a:lnTo>
                    <a:pt x="8748" y="11301"/>
                  </a:lnTo>
                  <a:lnTo>
                    <a:pt x="8830" y="11318"/>
                  </a:lnTo>
                  <a:lnTo>
                    <a:pt x="8907" y="11329"/>
                  </a:lnTo>
                  <a:lnTo>
                    <a:pt x="8980" y="11334"/>
                  </a:lnTo>
                  <a:lnTo>
                    <a:pt x="9120" y="11338"/>
                  </a:lnTo>
                  <a:lnTo>
                    <a:pt x="9254" y="11341"/>
                  </a:lnTo>
                  <a:lnTo>
                    <a:pt x="9384" y="11342"/>
                  </a:lnTo>
                  <a:lnTo>
                    <a:pt x="9510" y="11342"/>
                  </a:lnTo>
                  <a:lnTo>
                    <a:pt x="9572" y="11341"/>
                  </a:lnTo>
                  <a:lnTo>
                    <a:pt x="9633" y="11340"/>
                  </a:lnTo>
                  <a:lnTo>
                    <a:pt x="9694" y="11338"/>
                  </a:lnTo>
                  <a:lnTo>
                    <a:pt x="9754" y="11336"/>
                  </a:lnTo>
                  <a:lnTo>
                    <a:pt x="9814" y="11333"/>
                  </a:lnTo>
                  <a:lnTo>
                    <a:pt x="9873" y="11330"/>
                  </a:lnTo>
                  <a:lnTo>
                    <a:pt x="9932" y="11326"/>
                  </a:lnTo>
                  <a:lnTo>
                    <a:pt x="9992" y="11321"/>
                  </a:lnTo>
                  <a:lnTo>
                    <a:pt x="10052" y="11317"/>
                  </a:lnTo>
                  <a:lnTo>
                    <a:pt x="10110" y="11311"/>
                  </a:lnTo>
                  <a:lnTo>
                    <a:pt x="10170" y="11305"/>
                  </a:lnTo>
                  <a:lnTo>
                    <a:pt x="10231" y="11298"/>
                  </a:lnTo>
                  <a:lnTo>
                    <a:pt x="10290" y="11290"/>
                  </a:lnTo>
                  <a:lnTo>
                    <a:pt x="10351" y="11282"/>
                  </a:lnTo>
                  <a:lnTo>
                    <a:pt x="10412" y="11272"/>
                  </a:lnTo>
                  <a:lnTo>
                    <a:pt x="10474" y="11263"/>
                  </a:lnTo>
                  <a:lnTo>
                    <a:pt x="10537" y="11252"/>
                  </a:lnTo>
                  <a:lnTo>
                    <a:pt x="10600" y="11241"/>
                  </a:lnTo>
                  <a:lnTo>
                    <a:pt x="10665" y="11229"/>
                  </a:lnTo>
                  <a:lnTo>
                    <a:pt x="10730" y="11217"/>
                  </a:lnTo>
                  <a:lnTo>
                    <a:pt x="10797" y="11203"/>
                  </a:lnTo>
                  <a:lnTo>
                    <a:pt x="10864" y="11189"/>
                  </a:lnTo>
                  <a:lnTo>
                    <a:pt x="10934" y="11173"/>
                  </a:lnTo>
                  <a:lnTo>
                    <a:pt x="11004" y="11157"/>
                  </a:lnTo>
                  <a:lnTo>
                    <a:pt x="11167" y="11118"/>
                  </a:lnTo>
                  <a:lnTo>
                    <a:pt x="11368" y="11067"/>
                  </a:lnTo>
                  <a:lnTo>
                    <a:pt x="11598" y="11008"/>
                  </a:lnTo>
                  <a:lnTo>
                    <a:pt x="11854" y="10940"/>
                  </a:lnTo>
                  <a:lnTo>
                    <a:pt x="12126" y="10867"/>
                  </a:lnTo>
                  <a:lnTo>
                    <a:pt x="12409" y="10792"/>
                  </a:lnTo>
                  <a:lnTo>
                    <a:pt x="12697" y="10714"/>
                  </a:lnTo>
                  <a:lnTo>
                    <a:pt x="12983" y="10636"/>
                  </a:lnTo>
                  <a:lnTo>
                    <a:pt x="13259" y="10560"/>
                  </a:lnTo>
                  <a:lnTo>
                    <a:pt x="13521" y="10489"/>
                  </a:lnTo>
                  <a:lnTo>
                    <a:pt x="13760" y="10423"/>
                  </a:lnTo>
                  <a:lnTo>
                    <a:pt x="13970" y="10364"/>
                  </a:lnTo>
                  <a:lnTo>
                    <a:pt x="14146" y="10316"/>
                  </a:lnTo>
                  <a:lnTo>
                    <a:pt x="14279" y="10278"/>
                  </a:lnTo>
                  <a:lnTo>
                    <a:pt x="14363" y="10255"/>
                  </a:lnTo>
                  <a:lnTo>
                    <a:pt x="14393" y="10247"/>
                  </a:lnTo>
                  <a:close/>
                </a:path>
              </a:pathLst>
            </a:custGeom>
            <a:grpFill/>
            <a:ln w="9525">
              <a:noFill/>
              <a:round/>
              <a:headEnd/>
              <a:tailEnd/>
            </a:ln>
          </p:spPr>
          <p:txBody>
            <a:bodyPr vert="horz" wrap="square" lIns="51368" tIns="25684" rIns="51368" bIns="25684" numCol="1" anchor="t" anchorCtr="0" compatLnSpc="1">
              <a:prstTxWarp prst="textNoShape">
                <a:avLst/>
              </a:prstTxWarp>
            </a:bodyPr>
            <a:lstStyle/>
            <a:p>
              <a:pPr algn="ctr"/>
              <a:endParaRPr lang="en-US" altLang="zh-CN" sz="800" dirty="0">
                <a:latin typeface="Huawei Sans" panose="020C0503030203020204" pitchFamily="34" charset="0"/>
                <a:cs typeface="Arial" pitchFamily="34" charset="0"/>
              </a:endParaRPr>
            </a:p>
          </p:txBody>
        </p:sp>
        <p:grpSp>
          <p:nvGrpSpPr>
            <p:cNvPr id="89" name="组合 138"/>
            <p:cNvGrpSpPr/>
            <p:nvPr/>
          </p:nvGrpSpPr>
          <p:grpSpPr>
            <a:xfrm>
              <a:off x="3001243" y="4077866"/>
              <a:ext cx="197581" cy="126653"/>
              <a:chOff x="2598342" y="2452887"/>
              <a:chExt cx="184124" cy="96209"/>
            </a:xfrm>
            <a:grpFill/>
          </p:grpSpPr>
          <p:sp>
            <p:nvSpPr>
              <p:cNvPr id="90" name="Freeform 83"/>
              <p:cNvSpPr>
                <a:spLocks/>
              </p:cNvSpPr>
              <p:nvPr/>
            </p:nvSpPr>
            <p:spPr bwMode="auto">
              <a:xfrm>
                <a:off x="2598342" y="2452887"/>
                <a:ext cx="184124" cy="65522"/>
              </a:xfrm>
              <a:custGeom>
                <a:avLst/>
                <a:gdLst/>
                <a:ahLst/>
                <a:cxnLst>
                  <a:cxn ang="0">
                    <a:pos x="33" y="134"/>
                  </a:cxn>
                  <a:cxn ang="0">
                    <a:pos x="44" y="139"/>
                  </a:cxn>
                  <a:cxn ang="0">
                    <a:pos x="49" y="137"/>
                  </a:cxn>
                  <a:cxn ang="0">
                    <a:pos x="54" y="135"/>
                  </a:cxn>
                  <a:cxn ang="0">
                    <a:pos x="90" y="108"/>
                  </a:cxn>
                  <a:cxn ang="0">
                    <a:pos x="127" y="90"/>
                  </a:cxn>
                  <a:cxn ang="0">
                    <a:pos x="169" y="78"/>
                  </a:cxn>
                  <a:cxn ang="0">
                    <a:pos x="211" y="73"/>
                  </a:cxn>
                  <a:cxn ang="0">
                    <a:pos x="225" y="75"/>
                  </a:cxn>
                  <a:cxn ang="0">
                    <a:pos x="248" y="76"/>
                  </a:cxn>
                  <a:cxn ang="0">
                    <a:pos x="292" y="88"/>
                  </a:cxn>
                  <a:cxn ang="0">
                    <a:pos x="333" y="108"/>
                  </a:cxn>
                  <a:cxn ang="0">
                    <a:pos x="370" y="135"/>
                  </a:cxn>
                  <a:cxn ang="0">
                    <a:pos x="385" y="152"/>
                  </a:cxn>
                  <a:cxn ang="0">
                    <a:pos x="397" y="157"/>
                  </a:cxn>
                  <a:cxn ang="0">
                    <a:pos x="402" y="156"/>
                  </a:cxn>
                  <a:cxn ang="0">
                    <a:pos x="439" y="127"/>
                  </a:cxn>
                  <a:cxn ang="0">
                    <a:pos x="442" y="122"/>
                  </a:cxn>
                  <a:cxn ang="0">
                    <a:pos x="444" y="115"/>
                  </a:cxn>
                  <a:cxn ang="0">
                    <a:pos x="441" y="103"/>
                  </a:cxn>
                  <a:cxn ang="0">
                    <a:pos x="419" y="81"/>
                  </a:cxn>
                  <a:cxn ang="0">
                    <a:pos x="372" y="46"/>
                  </a:cxn>
                  <a:cxn ang="0">
                    <a:pos x="318" y="19"/>
                  </a:cxn>
                  <a:cxn ang="0">
                    <a:pos x="260" y="4"/>
                  </a:cxn>
                  <a:cxn ang="0">
                    <a:pos x="230" y="2"/>
                  </a:cxn>
                  <a:cxn ang="0">
                    <a:pos x="211" y="0"/>
                  </a:cxn>
                  <a:cxn ang="0">
                    <a:pos x="156" y="5"/>
                  </a:cxn>
                  <a:cxn ang="0">
                    <a:pos x="102" y="21"/>
                  </a:cxn>
                  <a:cxn ang="0">
                    <a:pos x="51" y="46"/>
                  </a:cxn>
                  <a:cxn ang="0">
                    <a:pos x="6" y="81"/>
                  </a:cxn>
                  <a:cxn ang="0">
                    <a:pos x="2" y="86"/>
                  </a:cxn>
                  <a:cxn ang="0">
                    <a:pos x="2" y="98"/>
                  </a:cxn>
                  <a:cxn ang="0">
                    <a:pos x="33" y="134"/>
                  </a:cxn>
                </a:cxnLst>
                <a:rect l="0" t="0" r="r" b="b"/>
                <a:pathLst>
                  <a:path w="444" h="157">
                    <a:moveTo>
                      <a:pt x="33" y="134"/>
                    </a:moveTo>
                    <a:lnTo>
                      <a:pt x="33" y="134"/>
                    </a:lnTo>
                    <a:lnTo>
                      <a:pt x="38" y="137"/>
                    </a:lnTo>
                    <a:lnTo>
                      <a:pt x="44" y="139"/>
                    </a:lnTo>
                    <a:lnTo>
                      <a:pt x="44" y="139"/>
                    </a:lnTo>
                    <a:lnTo>
                      <a:pt x="49" y="137"/>
                    </a:lnTo>
                    <a:lnTo>
                      <a:pt x="54" y="135"/>
                    </a:lnTo>
                    <a:lnTo>
                      <a:pt x="54" y="135"/>
                    </a:lnTo>
                    <a:lnTo>
                      <a:pt x="71" y="120"/>
                    </a:lnTo>
                    <a:lnTo>
                      <a:pt x="90" y="108"/>
                    </a:lnTo>
                    <a:lnTo>
                      <a:pt x="108" y="98"/>
                    </a:lnTo>
                    <a:lnTo>
                      <a:pt x="127" y="90"/>
                    </a:lnTo>
                    <a:lnTo>
                      <a:pt x="147" y="83"/>
                    </a:lnTo>
                    <a:lnTo>
                      <a:pt x="169" y="78"/>
                    </a:lnTo>
                    <a:lnTo>
                      <a:pt x="189" y="75"/>
                    </a:lnTo>
                    <a:lnTo>
                      <a:pt x="211" y="73"/>
                    </a:lnTo>
                    <a:lnTo>
                      <a:pt x="211" y="73"/>
                    </a:lnTo>
                    <a:lnTo>
                      <a:pt x="225" y="75"/>
                    </a:lnTo>
                    <a:lnTo>
                      <a:pt x="225" y="75"/>
                    </a:lnTo>
                    <a:lnTo>
                      <a:pt x="248" y="76"/>
                    </a:lnTo>
                    <a:lnTo>
                      <a:pt x="270" y="81"/>
                    </a:lnTo>
                    <a:lnTo>
                      <a:pt x="292" y="88"/>
                    </a:lnTo>
                    <a:lnTo>
                      <a:pt x="313" y="97"/>
                    </a:lnTo>
                    <a:lnTo>
                      <a:pt x="333" y="108"/>
                    </a:lnTo>
                    <a:lnTo>
                      <a:pt x="351" y="120"/>
                    </a:lnTo>
                    <a:lnTo>
                      <a:pt x="370" y="135"/>
                    </a:lnTo>
                    <a:lnTo>
                      <a:pt x="385" y="152"/>
                    </a:lnTo>
                    <a:lnTo>
                      <a:pt x="385" y="152"/>
                    </a:lnTo>
                    <a:lnTo>
                      <a:pt x="390" y="156"/>
                    </a:lnTo>
                    <a:lnTo>
                      <a:pt x="397" y="157"/>
                    </a:lnTo>
                    <a:lnTo>
                      <a:pt x="397" y="157"/>
                    </a:lnTo>
                    <a:lnTo>
                      <a:pt x="402" y="156"/>
                    </a:lnTo>
                    <a:lnTo>
                      <a:pt x="407" y="154"/>
                    </a:lnTo>
                    <a:lnTo>
                      <a:pt x="439" y="127"/>
                    </a:lnTo>
                    <a:lnTo>
                      <a:pt x="439" y="127"/>
                    </a:lnTo>
                    <a:lnTo>
                      <a:pt x="442" y="122"/>
                    </a:lnTo>
                    <a:lnTo>
                      <a:pt x="444" y="115"/>
                    </a:lnTo>
                    <a:lnTo>
                      <a:pt x="444" y="115"/>
                    </a:lnTo>
                    <a:lnTo>
                      <a:pt x="444" y="110"/>
                    </a:lnTo>
                    <a:lnTo>
                      <a:pt x="441" y="103"/>
                    </a:lnTo>
                    <a:lnTo>
                      <a:pt x="441" y="103"/>
                    </a:lnTo>
                    <a:lnTo>
                      <a:pt x="419" y="81"/>
                    </a:lnTo>
                    <a:lnTo>
                      <a:pt x="395" y="63"/>
                    </a:lnTo>
                    <a:lnTo>
                      <a:pt x="372" y="46"/>
                    </a:lnTo>
                    <a:lnTo>
                      <a:pt x="345" y="31"/>
                    </a:lnTo>
                    <a:lnTo>
                      <a:pt x="318" y="19"/>
                    </a:lnTo>
                    <a:lnTo>
                      <a:pt x="289" y="11"/>
                    </a:lnTo>
                    <a:lnTo>
                      <a:pt x="260" y="4"/>
                    </a:lnTo>
                    <a:lnTo>
                      <a:pt x="230" y="2"/>
                    </a:lnTo>
                    <a:lnTo>
                      <a:pt x="230" y="2"/>
                    </a:lnTo>
                    <a:lnTo>
                      <a:pt x="211" y="0"/>
                    </a:lnTo>
                    <a:lnTo>
                      <a:pt x="211" y="0"/>
                    </a:lnTo>
                    <a:lnTo>
                      <a:pt x="183" y="2"/>
                    </a:lnTo>
                    <a:lnTo>
                      <a:pt x="156" y="5"/>
                    </a:lnTo>
                    <a:lnTo>
                      <a:pt x="129" y="12"/>
                    </a:lnTo>
                    <a:lnTo>
                      <a:pt x="102" y="21"/>
                    </a:lnTo>
                    <a:lnTo>
                      <a:pt x="76" y="32"/>
                    </a:lnTo>
                    <a:lnTo>
                      <a:pt x="51" y="46"/>
                    </a:lnTo>
                    <a:lnTo>
                      <a:pt x="27" y="63"/>
                    </a:lnTo>
                    <a:lnTo>
                      <a:pt x="6" y="81"/>
                    </a:lnTo>
                    <a:lnTo>
                      <a:pt x="6" y="81"/>
                    </a:lnTo>
                    <a:lnTo>
                      <a:pt x="2" y="86"/>
                    </a:lnTo>
                    <a:lnTo>
                      <a:pt x="0" y="92"/>
                    </a:lnTo>
                    <a:lnTo>
                      <a:pt x="2" y="98"/>
                    </a:lnTo>
                    <a:lnTo>
                      <a:pt x="6" y="103"/>
                    </a:lnTo>
                    <a:lnTo>
                      <a:pt x="33" y="134"/>
                    </a:lnTo>
                    <a:close/>
                  </a:path>
                </a:pathLst>
              </a:custGeom>
              <a:grpFill/>
              <a:ln w="9525">
                <a:noFill/>
                <a:round/>
                <a:headEnd/>
                <a:tailEnd/>
              </a:ln>
            </p:spPr>
            <p:txBody>
              <a:bodyPr vert="horz" wrap="square" lIns="68508" tIns="34255" rIns="68508" bIns="34255" numCol="1" anchor="t" anchorCtr="0" compatLnSpc="1">
                <a:prstTxWarp prst="textNoShape">
                  <a:avLst/>
                </a:prstTxWarp>
              </a:bodyPr>
              <a:lstStyle/>
              <a:p>
                <a:pPr algn="ctr"/>
                <a:endParaRPr lang="en-US" altLang="zh-CN" sz="800" dirty="0">
                  <a:latin typeface="Huawei Sans" panose="020C0503030203020204" pitchFamily="34" charset="0"/>
                  <a:cs typeface="Arial" pitchFamily="34" charset="0"/>
                </a:endParaRPr>
              </a:p>
            </p:txBody>
          </p:sp>
          <p:sp>
            <p:nvSpPr>
              <p:cNvPr id="91" name="Freeform 84"/>
              <p:cNvSpPr>
                <a:spLocks/>
              </p:cNvSpPr>
              <p:nvPr/>
            </p:nvSpPr>
            <p:spPr bwMode="auto">
              <a:xfrm>
                <a:off x="2637323" y="2503480"/>
                <a:ext cx="102844" cy="45616"/>
              </a:xfrm>
              <a:custGeom>
                <a:avLst/>
                <a:gdLst/>
                <a:ahLst/>
                <a:cxnLst>
                  <a:cxn ang="0">
                    <a:pos x="130" y="0"/>
                  </a:cxn>
                  <a:cxn ang="0">
                    <a:pos x="130" y="0"/>
                  </a:cxn>
                  <a:cxn ang="0">
                    <a:pos x="120" y="0"/>
                  </a:cxn>
                  <a:cxn ang="0">
                    <a:pos x="120" y="0"/>
                  </a:cxn>
                  <a:cxn ang="0">
                    <a:pos x="103" y="0"/>
                  </a:cxn>
                  <a:cxn ang="0">
                    <a:pos x="88" y="3"/>
                  </a:cxn>
                  <a:cxn ang="0">
                    <a:pos x="73" y="7"/>
                  </a:cxn>
                  <a:cxn ang="0">
                    <a:pos x="58" y="12"/>
                  </a:cxn>
                  <a:cxn ang="0">
                    <a:pos x="44" y="18"/>
                  </a:cxn>
                  <a:cxn ang="0">
                    <a:pos x="31" y="25"/>
                  </a:cxn>
                  <a:cxn ang="0">
                    <a:pos x="17" y="34"/>
                  </a:cxn>
                  <a:cxn ang="0">
                    <a:pos x="5" y="44"/>
                  </a:cxn>
                  <a:cxn ang="0">
                    <a:pos x="5" y="44"/>
                  </a:cxn>
                  <a:cxn ang="0">
                    <a:pos x="2" y="49"/>
                  </a:cxn>
                  <a:cxn ang="0">
                    <a:pos x="0" y="56"/>
                  </a:cxn>
                  <a:cxn ang="0">
                    <a:pos x="2" y="61"/>
                  </a:cxn>
                  <a:cxn ang="0">
                    <a:pos x="4" y="67"/>
                  </a:cxn>
                  <a:cxn ang="0">
                    <a:pos x="32" y="98"/>
                  </a:cxn>
                  <a:cxn ang="0">
                    <a:pos x="32" y="98"/>
                  </a:cxn>
                  <a:cxn ang="0">
                    <a:pos x="37" y="101"/>
                  </a:cxn>
                  <a:cxn ang="0">
                    <a:pos x="44" y="103"/>
                  </a:cxn>
                  <a:cxn ang="0">
                    <a:pos x="44" y="103"/>
                  </a:cxn>
                  <a:cxn ang="0">
                    <a:pos x="49" y="101"/>
                  </a:cxn>
                  <a:cxn ang="0">
                    <a:pos x="54" y="98"/>
                  </a:cxn>
                  <a:cxn ang="0">
                    <a:pos x="54" y="98"/>
                  </a:cxn>
                  <a:cxn ang="0">
                    <a:pos x="69" y="88"/>
                  </a:cxn>
                  <a:cxn ang="0">
                    <a:pos x="85" y="79"/>
                  </a:cxn>
                  <a:cxn ang="0">
                    <a:pos x="101" y="74"/>
                  </a:cxn>
                  <a:cxn ang="0">
                    <a:pos x="120" y="72"/>
                  </a:cxn>
                  <a:cxn ang="0">
                    <a:pos x="120" y="72"/>
                  </a:cxn>
                  <a:cxn ang="0">
                    <a:pos x="125" y="72"/>
                  </a:cxn>
                  <a:cxn ang="0">
                    <a:pos x="125" y="72"/>
                  </a:cxn>
                  <a:cxn ang="0">
                    <a:pos x="144" y="76"/>
                  </a:cxn>
                  <a:cxn ang="0">
                    <a:pos x="161" y="83"/>
                  </a:cxn>
                  <a:cxn ang="0">
                    <a:pos x="177" y="91"/>
                  </a:cxn>
                  <a:cxn ang="0">
                    <a:pos x="191" y="104"/>
                  </a:cxn>
                  <a:cxn ang="0">
                    <a:pos x="191" y="104"/>
                  </a:cxn>
                  <a:cxn ang="0">
                    <a:pos x="196" y="108"/>
                  </a:cxn>
                  <a:cxn ang="0">
                    <a:pos x="203" y="110"/>
                  </a:cxn>
                  <a:cxn ang="0">
                    <a:pos x="203" y="110"/>
                  </a:cxn>
                  <a:cxn ang="0">
                    <a:pos x="208" y="108"/>
                  </a:cxn>
                  <a:cxn ang="0">
                    <a:pos x="213" y="106"/>
                  </a:cxn>
                  <a:cxn ang="0">
                    <a:pos x="245" y="79"/>
                  </a:cxn>
                  <a:cxn ang="0">
                    <a:pos x="245" y="79"/>
                  </a:cxn>
                  <a:cxn ang="0">
                    <a:pos x="248" y="74"/>
                  </a:cxn>
                  <a:cxn ang="0">
                    <a:pos x="250" y="67"/>
                  </a:cxn>
                  <a:cxn ang="0">
                    <a:pos x="250" y="67"/>
                  </a:cxn>
                  <a:cxn ang="0">
                    <a:pos x="248" y="61"/>
                  </a:cxn>
                  <a:cxn ang="0">
                    <a:pos x="247" y="56"/>
                  </a:cxn>
                  <a:cxn ang="0">
                    <a:pos x="247" y="56"/>
                  </a:cxn>
                  <a:cxn ang="0">
                    <a:pos x="235" y="44"/>
                  </a:cxn>
                  <a:cxn ang="0">
                    <a:pos x="221" y="34"/>
                  </a:cxn>
                  <a:cxn ang="0">
                    <a:pos x="208" y="25"/>
                  </a:cxn>
                  <a:cxn ang="0">
                    <a:pos x="193" y="17"/>
                  </a:cxn>
                  <a:cxn ang="0">
                    <a:pos x="177" y="10"/>
                  </a:cxn>
                  <a:cxn ang="0">
                    <a:pos x="162" y="5"/>
                  </a:cxn>
                  <a:cxn ang="0">
                    <a:pos x="147" y="2"/>
                  </a:cxn>
                  <a:cxn ang="0">
                    <a:pos x="130" y="0"/>
                  </a:cxn>
                  <a:cxn ang="0">
                    <a:pos x="130" y="0"/>
                  </a:cxn>
                </a:cxnLst>
                <a:rect l="0" t="0" r="r" b="b"/>
                <a:pathLst>
                  <a:path w="250" h="110">
                    <a:moveTo>
                      <a:pt x="130" y="0"/>
                    </a:moveTo>
                    <a:lnTo>
                      <a:pt x="130" y="0"/>
                    </a:lnTo>
                    <a:lnTo>
                      <a:pt x="120" y="0"/>
                    </a:lnTo>
                    <a:lnTo>
                      <a:pt x="120" y="0"/>
                    </a:lnTo>
                    <a:lnTo>
                      <a:pt x="103" y="0"/>
                    </a:lnTo>
                    <a:lnTo>
                      <a:pt x="88" y="3"/>
                    </a:lnTo>
                    <a:lnTo>
                      <a:pt x="73" y="7"/>
                    </a:lnTo>
                    <a:lnTo>
                      <a:pt x="58" y="12"/>
                    </a:lnTo>
                    <a:lnTo>
                      <a:pt x="44" y="18"/>
                    </a:lnTo>
                    <a:lnTo>
                      <a:pt x="31" y="25"/>
                    </a:lnTo>
                    <a:lnTo>
                      <a:pt x="17" y="34"/>
                    </a:lnTo>
                    <a:lnTo>
                      <a:pt x="5" y="44"/>
                    </a:lnTo>
                    <a:lnTo>
                      <a:pt x="5" y="44"/>
                    </a:lnTo>
                    <a:lnTo>
                      <a:pt x="2" y="49"/>
                    </a:lnTo>
                    <a:lnTo>
                      <a:pt x="0" y="56"/>
                    </a:lnTo>
                    <a:lnTo>
                      <a:pt x="2" y="61"/>
                    </a:lnTo>
                    <a:lnTo>
                      <a:pt x="4" y="67"/>
                    </a:lnTo>
                    <a:lnTo>
                      <a:pt x="32" y="98"/>
                    </a:lnTo>
                    <a:lnTo>
                      <a:pt x="32" y="98"/>
                    </a:lnTo>
                    <a:lnTo>
                      <a:pt x="37" y="101"/>
                    </a:lnTo>
                    <a:lnTo>
                      <a:pt x="44" y="103"/>
                    </a:lnTo>
                    <a:lnTo>
                      <a:pt x="44" y="103"/>
                    </a:lnTo>
                    <a:lnTo>
                      <a:pt x="49" y="101"/>
                    </a:lnTo>
                    <a:lnTo>
                      <a:pt x="54" y="98"/>
                    </a:lnTo>
                    <a:lnTo>
                      <a:pt x="54" y="98"/>
                    </a:lnTo>
                    <a:lnTo>
                      <a:pt x="69" y="88"/>
                    </a:lnTo>
                    <a:lnTo>
                      <a:pt x="85" y="79"/>
                    </a:lnTo>
                    <a:lnTo>
                      <a:pt x="101" y="74"/>
                    </a:lnTo>
                    <a:lnTo>
                      <a:pt x="120" y="72"/>
                    </a:lnTo>
                    <a:lnTo>
                      <a:pt x="120" y="72"/>
                    </a:lnTo>
                    <a:lnTo>
                      <a:pt x="125" y="72"/>
                    </a:lnTo>
                    <a:lnTo>
                      <a:pt x="125" y="72"/>
                    </a:lnTo>
                    <a:lnTo>
                      <a:pt x="144" y="76"/>
                    </a:lnTo>
                    <a:lnTo>
                      <a:pt x="161" y="83"/>
                    </a:lnTo>
                    <a:lnTo>
                      <a:pt x="177" y="91"/>
                    </a:lnTo>
                    <a:lnTo>
                      <a:pt x="191" y="104"/>
                    </a:lnTo>
                    <a:lnTo>
                      <a:pt x="191" y="104"/>
                    </a:lnTo>
                    <a:lnTo>
                      <a:pt x="196" y="108"/>
                    </a:lnTo>
                    <a:lnTo>
                      <a:pt x="203" y="110"/>
                    </a:lnTo>
                    <a:lnTo>
                      <a:pt x="203" y="110"/>
                    </a:lnTo>
                    <a:lnTo>
                      <a:pt x="208" y="108"/>
                    </a:lnTo>
                    <a:lnTo>
                      <a:pt x="213" y="106"/>
                    </a:lnTo>
                    <a:lnTo>
                      <a:pt x="245" y="79"/>
                    </a:lnTo>
                    <a:lnTo>
                      <a:pt x="245" y="79"/>
                    </a:lnTo>
                    <a:lnTo>
                      <a:pt x="248" y="74"/>
                    </a:lnTo>
                    <a:lnTo>
                      <a:pt x="250" y="67"/>
                    </a:lnTo>
                    <a:lnTo>
                      <a:pt x="250" y="67"/>
                    </a:lnTo>
                    <a:lnTo>
                      <a:pt x="248" y="61"/>
                    </a:lnTo>
                    <a:lnTo>
                      <a:pt x="247" y="56"/>
                    </a:lnTo>
                    <a:lnTo>
                      <a:pt x="247" y="56"/>
                    </a:lnTo>
                    <a:lnTo>
                      <a:pt x="235" y="44"/>
                    </a:lnTo>
                    <a:lnTo>
                      <a:pt x="221" y="34"/>
                    </a:lnTo>
                    <a:lnTo>
                      <a:pt x="208" y="25"/>
                    </a:lnTo>
                    <a:lnTo>
                      <a:pt x="193" y="17"/>
                    </a:lnTo>
                    <a:lnTo>
                      <a:pt x="177" y="10"/>
                    </a:lnTo>
                    <a:lnTo>
                      <a:pt x="162" y="5"/>
                    </a:lnTo>
                    <a:lnTo>
                      <a:pt x="147" y="2"/>
                    </a:lnTo>
                    <a:lnTo>
                      <a:pt x="130" y="0"/>
                    </a:lnTo>
                    <a:lnTo>
                      <a:pt x="130" y="0"/>
                    </a:lnTo>
                    <a:close/>
                  </a:path>
                </a:pathLst>
              </a:custGeom>
              <a:grpFill/>
              <a:ln w="9525">
                <a:noFill/>
                <a:round/>
                <a:headEnd/>
                <a:tailEnd/>
              </a:ln>
            </p:spPr>
            <p:txBody>
              <a:bodyPr vert="horz" wrap="square" lIns="68508" tIns="34255" rIns="68508" bIns="34255" numCol="1" anchor="t" anchorCtr="0" compatLnSpc="1">
                <a:prstTxWarp prst="textNoShape">
                  <a:avLst/>
                </a:prstTxWarp>
              </a:bodyPr>
              <a:lstStyle/>
              <a:p>
                <a:pPr algn="ctr"/>
                <a:endParaRPr lang="en-US" altLang="zh-CN" sz="800" dirty="0">
                  <a:latin typeface="Huawei Sans" panose="020C0503030203020204" pitchFamily="34" charset="0"/>
                  <a:cs typeface="Arial" pitchFamily="34" charset="0"/>
                </a:endParaRPr>
              </a:p>
            </p:txBody>
          </p:sp>
        </p:grpSp>
      </p:grpSp>
      <p:sp>
        <p:nvSpPr>
          <p:cNvPr id="92" name="Freeform 5"/>
          <p:cNvSpPr>
            <a:spLocks noEditPoints="1"/>
          </p:cNvSpPr>
          <p:nvPr/>
        </p:nvSpPr>
        <p:spPr bwMode="auto">
          <a:xfrm>
            <a:off x="5607463" y="4539675"/>
            <a:ext cx="305342" cy="273816"/>
          </a:xfrm>
          <a:custGeom>
            <a:avLst/>
            <a:gdLst/>
            <a:ahLst/>
            <a:cxnLst>
              <a:cxn ang="0">
                <a:pos x="11410" y="2"/>
              </a:cxn>
              <a:cxn ang="0">
                <a:pos x="11555" y="20"/>
              </a:cxn>
              <a:cxn ang="0">
                <a:pos x="11692" y="59"/>
              </a:cxn>
              <a:cxn ang="0">
                <a:pos x="11821" y="117"/>
              </a:cxn>
              <a:cxn ang="0">
                <a:pos x="11939" y="193"/>
              </a:cxn>
              <a:cxn ang="0">
                <a:pos x="12044" y="284"/>
              </a:cxn>
              <a:cxn ang="0">
                <a:pos x="12136" y="390"/>
              </a:cxn>
              <a:cxn ang="0">
                <a:pos x="12211" y="508"/>
              </a:cxn>
              <a:cxn ang="0">
                <a:pos x="12270" y="637"/>
              </a:cxn>
              <a:cxn ang="0">
                <a:pos x="12309" y="774"/>
              </a:cxn>
              <a:cxn ang="0">
                <a:pos x="12327" y="919"/>
              </a:cxn>
              <a:cxn ang="0">
                <a:pos x="12327" y="8512"/>
              </a:cxn>
              <a:cxn ang="0">
                <a:pos x="12309" y="8656"/>
              </a:cxn>
              <a:cxn ang="0">
                <a:pos x="12270" y="8795"/>
              </a:cxn>
              <a:cxn ang="0">
                <a:pos x="12211" y="8923"/>
              </a:cxn>
              <a:cxn ang="0">
                <a:pos x="12136" y="9040"/>
              </a:cxn>
              <a:cxn ang="0">
                <a:pos x="12044" y="9146"/>
              </a:cxn>
              <a:cxn ang="0">
                <a:pos x="11939" y="9237"/>
              </a:cxn>
              <a:cxn ang="0">
                <a:pos x="11821" y="9313"/>
              </a:cxn>
              <a:cxn ang="0">
                <a:pos x="11692" y="9371"/>
              </a:cxn>
              <a:cxn ang="0">
                <a:pos x="11555" y="9411"/>
              </a:cxn>
              <a:cxn ang="0">
                <a:pos x="11410" y="9430"/>
              </a:cxn>
              <a:cxn ang="0">
                <a:pos x="8133" y="9818"/>
              </a:cxn>
              <a:cxn ang="0">
                <a:pos x="968" y="9431"/>
              </a:cxn>
              <a:cxn ang="0">
                <a:pos x="821" y="9420"/>
              </a:cxn>
              <a:cxn ang="0">
                <a:pos x="681" y="9387"/>
              </a:cxn>
              <a:cxn ang="0">
                <a:pos x="550" y="9335"/>
              </a:cxn>
              <a:cxn ang="0">
                <a:pos x="428" y="9265"/>
              </a:cxn>
              <a:cxn ang="0">
                <a:pos x="318" y="9179"/>
              </a:cxn>
              <a:cxn ang="0">
                <a:pos x="222" y="9077"/>
              </a:cxn>
              <a:cxn ang="0">
                <a:pos x="140" y="8964"/>
              </a:cxn>
              <a:cxn ang="0">
                <a:pos x="77" y="8838"/>
              </a:cxn>
              <a:cxn ang="0">
                <a:pos x="31" y="8703"/>
              </a:cxn>
              <a:cxn ang="0">
                <a:pos x="5" y="8561"/>
              </a:cxn>
              <a:cxn ang="0">
                <a:pos x="0" y="969"/>
              </a:cxn>
              <a:cxn ang="0">
                <a:pos x="11" y="822"/>
              </a:cxn>
              <a:cxn ang="0">
                <a:pos x="44" y="682"/>
              </a:cxn>
              <a:cxn ang="0">
                <a:pos x="96" y="550"/>
              </a:cxn>
              <a:cxn ang="0">
                <a:pos x="166" y="428"/>
              </a:cxn>
              <a:cxn ang="0">
                <a:pos x="252" y="318"/>
              </a:cxn>
              <a:cxn ang="0">
                <a:pos x="353" y="222"/>
              </a:cxn>
              <a:cxn ang="0">
                <a:pos x="467" y="141"/>
              </a:cxn>
              <a:cxn ang="0">
                <a:pos x="592" y="76"/>
              </a:cxn>
              <a:cxn ang="0">
                <a:pos x="727" y="30"/>
              </a:cxn>
              <a:cxn ang="0">
                <a:pos x="869" y="5"/>
              </a:cxn>
              <a:cxn ang="0">
                <a:pos x="2888" y="10546"/>
              </a:cxn>
              <a:cxn ang="0">
                <a:pos x="9033" y="10200"/>
              </a:cxn>
              <a:cxn ang="0">
                <a:pos x="2888" y="11322"/>
              </a:cxn>
              <a:cxn ang="0">
                <a:pos x="11211" y="969"/>
              </a:cxn>
              <a:cxn ang="0">
                <a:pos x="1117" y="969"/>
              </a:cxn>
            </a:cxnLst>
            <a:rect l="0" t="0" r="r" b="b"/>
            <a:pathLst>
              <a:path w="12329" h="11322">
                <a:moveTo>
                  <a:pt x="968" y="0"/>
                </a:moveTo>
                <a:lnTo>
                  <a:pt x="11361" y="0"/>
                </a:lnTo>
                <a:lnTo>
                  <a:pt x="11410" y="2"/>
                </a:lnTo>
                <a:lnTo>
                  <a:pt x="11459" y="5"/>
                </a:lnTo>
                <a:lnTo>
                  <a:pt x="11507" y="11"/>
                </a:lnTo>
                <a:lnTo>
                  <a:pt x="11555" y="20"/>
                </a:lnTo>
                <a:lnTo>
                  <a:pt x="11601" y="30"/>
                </a:lnTo>
                <a:lnTo>
                  <a:pt x="11647" y="44"/>
                </a:lnTo>
                <a:lnTo>
                  <a:pt x="11692" y="59"/>
                </a:lnTo>
                <a:lnTo>
                  <a:pt x="11736" y="76"/>
                </a:lnTo>
                <a:lnTo>
                  <a:pt x="11779" y="96"/>
                </a:lnTo>
                <a:lnTo>
                  <a:pt x="11821" y="117"/>
                </a:lnTo>
                <a:lnTo>
                  <a:pt x="11861" y="141"/>
                </a:lnTo>
                <a:lnTo>
                  <a:pt x="11901" y="167"/>
                </a:lnTo>
                <a:lnTo>
                  <a:pt x="11939" y="193"/>
                </a:lnTo>
                <a:lnTo>
                  <a:pt x="11975" y="222"/>
                </a:lnTo>
                <a:lnTo>
                  <a:pt x="12011" y="253"/>
                </a:lnTo>
                <a:lnTo>
                  <a:pt x="12044" y="284"/>
                </a:lnTo>
                <a:lnTo>
                  <a:pt x="12076" y="318"/>
                </a:lnTo>
                <a:lnTo>
                  <a:pt x="12107" y="354"/>
                </a:lnTo>
                <a:lnTo>
                  <a:pt x="12136" y="390"/>
                </a:lnTo>
                <a:lnTo>
                  <a:pt x="12162" y="428"/>
                </a:lnTo>
                <a:lnTo>
                  <a:pt x="12188" y="468"/>
                </a:lnTo>
                <a:lnTo>
                  <a:pt x="12211" y="508"/>
                </a:lnTo>
                <a:lnTo>
                  <a:pt x="12233" y="550"/>
                </a:lnTo>
                <a:lnTo>
                  <a:pt x="12252" y="593"/>
                </a:lnTo>
                <a:lnTo>
                  <a:pt x="12270" y="637"/>
                </a:lnTo>
                <a:lnTo>
                  <a:pt x="12285" y="682"/>
                </a:lnTo>
                <a:lnTo>
                  <a:pt x="12298" y="728"/>
                </a:lnTo>
                <a:lnTo>
                  <a:pt x="12309" y="774"/>
                </a:lnTo>
                <a:lnTo>
                  <a:pt x="12318" y="822"/>
                </a:lnTo>
                <a:lnTo>
                  <a:pt x="12324" y="870"/>
                </a:lnTo>
                <a:lnTo>
                  <a:pt x="12327" y="919"/>
                </a:lnTo>
                <a:lnTo>
                  <a:pt x="12329" y="969"/>
                </a:lnTo>
                <a:lnTo>
                  <a:pt x="12329" y="8462"/>
                </a:lnTo>
                <a:lnTo>
                  <a:pt x="12327" y="8512"/>
                </a:lnTo>
                <a:lnTo>
                  <a:pt x="12324" y="8561"/>
                </a:lnTo>
                <a:lnTo>
                  <a:pt x="12318" y="8609"/>
                </a:lnTo>
                <a:lnTo>
                  <a:pt x="12309" y="8656"/>
                </a:lnTo>
                <a:lnTo>
                  <a:pt x="12298" y="8703"/>
                </a:lnTo>
                <a:lnTo>
                  <a:pt x="12285" y="8750"/>
                </a:lnTo>
                <a:lnTo>
                  <a:pt x="12270" y="8795"/>
                </a:lnTo>
                <a:lnTo>
                  <a:pt x="12252" y="8838"/>
                </a:lnTo>
                <a:lnTo>
                  <a:pt x="12233" y="8881"/>
                </a:lnTo>
                <a:lnTo>
                  <a:pt x="12211" y="8923"/>
                </a:lnTo>
                <a:lnTo>
                  <a:pt x="12188" y="8964"/>
                </a:lnTo>
                <a:lnTo>
                  <a:pt x="12162" y="9003"/>
                </a:lnTo>
                <a:lnTo>
                  <a:pt x="12136" y="9040"/>
                </a:lnTo>
                <a:lnTo>
                  <a:pt x="12107" y="9077"/>
                </a:lnTo>
                <a:lnTo>
                  <a:pt x="12076" y="9112"/>
                </a:lnTo>
                <a:lnTo>
                  <a:pt x="12044" y="9146"/>
                </a:lnTo>
                <a:lnTo>
                  <a:pt x="12011" y="9179"/>
                </a:lnTo>
                <a:lnTo>
                  <a:pt x="11975" y="9209"/>
                </a:lnTo>
                <a:lnTo>
                  <a:pt x="11939" y="9237"/>
                </a:lnTo>
                <a:lnTo>
                  <a:pt x="11901" y="9265"/>
                </a:lnTo>
                <a:lnTo>
                  <a:pt x="11861" y="9290"/>
                </a:lnTo>
                <a:lnTo>
                  <a:pt x="11821" y="9313"/>
                </a:lnTo>
                <a:lnTo>
                  <a:pt x="11779" y="9335"/>
                </a:lnTo>
                <a:lnTo>
                  <a:pt x="11736" y="9354"/>
                </a:lnTo>
                <a:lnTo>
                  <a:pt x="11692" y="9371"/>
                </a:lnTo>
                <a:lnTo>
                  <a:pt x="11647" y="9387"/>
                </a:lnTo>
                <a:lnTo>
                  <a:pt x="11601" y="9400"/>
                </a:lnTo>
                <a:lnTo>
                  <a:pt x="11555" y="9411"/>
                </a:lnTo>
                <a:lnTo>
                  <a:pt x="11507" y="9420"/>
                </a:lnTo>
                <a:lnTo>
                  <a:pt x="11459" y="9426"/>
                </a:lnTo>
                <a:lnTo>
                  <a:pt x="11410" y="9430"/>
                </a:lnTo>
                <a:lnTo>
                  <a:pt x="11361" y="9431"/>
                </a:lnTo>
                <a:lnTo>
                  <a:pt x="8133" y="9431"/>
                </a:lnTo>
                <a:lnTo>
                  <a:pt x="8133" y="9818"/>
                </a:lnTo>
                <a:lnTo>
                  <a:pt x="4195" y="9818"/>
                </a:lnTo>
                <a:lnTo>
                  <a:pt x="4195" y="9431"/>
                </a:lnTo>
                <a:lnTo>
                  <a:pt x="968" y="9431"/>
                </a:lnTo>
                <a:lnTo>
                  <a:pt x="918" y="9430"/>
                </a:lnTo>
                <a:lnTo>
                  <a:pt x="869" y="9426"/>
                </a:lnTo>
                <a:lnTo>
                  <a:pt x="821" y="9420"/>
                </a:lnTo>
                <a:lnTo>
                  <a:pt x="774" y="9411"/>
                </a:lnTo>
                <a:lnTo>
                  <a:pt x="727" y="9400"/>
                </a:lnTo>
                <a:lnTo>
                  <a:pt x="681" y="9387"/>
                </a:lnTo>
                <a:lnTo>
                  <a:pt x="636" y="9371"/>
                </a:lnTo>
                <a:lnTo>
                  <a:pt x="592" y="9354"/>
                </a:lnTo>
                <a:lnTo>
                  <a:pt x="550" y="9335"/>
                </a:lnTo>
                <a:lnTo>
                  <a:pt x="508" y="9313"/>
                </a:lnTo>
                <a:lnTo>
                  <a:pt x="467" y="9290"/>
                </a:lnTo>
                <a:lnTo>
                  <a:pt x="428" y="9265"/>
                </a:lnTo>
                <a:lnTo>
                  <a:pt x="390" y="9237"/>
                </a:lnTo>
                <a:lnTo>
                  <a:pt x="353" y="9209"/>
                </a:lnTo>
                <a:lnTo>
                  <a:pt x="318" y="9179"/>
                </a:lnTo>
                <a:lnTo>
                  <a:pt x="285" y="9146"/>
                </a:lnTo>
                <a:lnTo>
                  <a:pt x="252" y="9112"/>
                </a:lnTo>
                <a:lnTo>
                  <a:pt x="222" y="9077"/>
                </a:lnTo>
                <a:lnTo>
                  <a:pt x="192" y="9040"/>
                </a:lnTo>
                <a:lnTo>
                  <a:pt x="166" y="9003"/>
                </a:lnTo>
                <a:lnTo>
                  <a:pt x="140" y="8964"/>
                </a:lnTo>
                <a:lnTo>
                  <a:pt x="117" y="8923"/>
                </a:lnTo>
                <a:lnTo>
                  <a:pt x="96" y="8881"/>
                </a:lnTo>
                <a:lnTo>
                  <a:pt x="77" y="8838"/>
                </a:lnTo>
                <a:lnTo>
                  <a:pt x="59" y="8795"/>
                </a:lnTo>
                <a:lnTo>
                  <a:pt x="44" y="8750"/>
                </a:lnTo>
                <a:lnTo>
                  <a:pt x="31" y="8703"/>
                </a:lnTo>
                <a:lnTo>
                  <a:pt x="19" y="8656"/>
                </a:lnTo>
                <a:lnTo>
                  <a:pt x="11" y="8609"/>
                </a:lnTo>
                <a:lnTo>
                  <a:pt x="5" y="8561"/>
                </a:lnTo>
                <a:lnTo>
                  <a:pt x="1" y="8512"/>
                </a:lnTo>
                <a:lnTo>
                  <a:pt x="0" y="8462"/>
                </a:lnTo>
                <a:lnTo>
                  <a:pt x="0" y="969"/>
                </a:lnTo>
                <a:lnTo>
                  <a:pt x="1" y="919"/>
                </a:lnTo>
                <a:lnTo>
                  <a:pt x="5" y="870"/>
                </a:lnTo>
                <a:lnTo>
                  <a:pt x="11" y="822"/>
                </a:lnTo>
                <a:lnTo>
                  <a:pt x="19" y="774"/>
                </a:lnTo>
                <a:lnTo>
                  <a:pt x="31" y="728"/>
                </a:lnTo>
                <a:lnTo>
                  <a:pt x="44" y="682"/>
                </a:lnTo>
                <a:lnTo>
                  <a:pt x="59" y="637"/>
                </a:lnTo>
                <a:lnTo>
                  <a:pt x="77" y="593"/>
                </a:lnTo>
                <a:lnTo>
                  <a:pt x="96" y="550"/>
                </a:lnTo>
                <a:lnTo>
                  <a:pt x="117" y="508"/>
                </a:lnTo>
                <a:lnTo>
                  <a:pt x="140" y="468"/>
                </a:lnTo>
                <a:lnTo>
                  <a:pt x="166" y="428"/>
                </a:lnTo>
                <a:lnTo>
                  <a:pt x="192" y="390"/>
                </a:lnTo>
                <a:lnTo>
                  <a:pt x="222" y="354"/>
                </a:lnTo>
                <a:lnTo>
                  <a:pt x="252" y="318"/>
                </a:lnTo>
                <a:lnTo>
                  <a:pt x="285" y="284"/>
                </a:lnTo>
                <a:lnTo>
                  <a:pt x="318" y="253"/>
                </a:lnTo>
                <a:lnTo>
                  <a:pt x="353" y="222"/>
                </a:lnTo>
                <a:lnTo>
                  <a:pt x="390" y="193"/>
                </a:lnTo>
                <a:lnTo>
                  <a:pt x="428" y="167"/>
                </a:lnTo>
                <a:lnTo>
                  <a:pt x="467" y="141"/>
                </a:lnTo>
                <a:lnTo>
                  <a:pt x="508" y="117"/>
                </a:lnTo>
                <a:lnTo>
                  <a:pt x="550" y="96"/>
                </a:lnTo>
                <a:lnTo>
                  <a:pt x="592" y="76"/>
                </a:lnTo>
                <a:lnTo>
                  <a:pt x="636" y="59"/>
                </a:lnTo>
                <a:lnTo>
                  <a:pt x="681" y="44"/>
                </a:lnTo>
                <a:lnTo>
                  <a:pt x="727" y="30"/>
                </a:lnTo>
                <a:lnTo>
                  <a:pt x="774" y="20"/>
                </a:lnTo>
                <a:lnTo>
                  <a:pt x="821" y="11"/>
                </a:lnTo>
                <a:lnTo>
                  <a:pt x="869" y="5"/>
                </a:lnTo>
                <a:lnTo>
                  <a:pt x="918" y="2"/>
                </a:lnTo>
                <a:lnTo>
                  <a:pt x="968" y="0"/>
                </a:lnTo>
                <a:close/>
                <a:moveTo>
                  <a:pt x="2888" y="10546"/>
                </a:moveTo>
                <a:lnTo>
                  <a:pt x="2888" y="10546"/>
                </a:lnTo>
                <a:lnTo>
                  <a:pt x="3295" y="10200"/>
                </a:lnTo>
                <a:lnTo>
                  <a:pt x="9033" y="10200"/>
                </a:lnTo>
                <a:lnTo>
                  <a:pt x="9441" y="10546"/>
                </a:lnTo>
                <a:lnTo>
                  <a:pt x="9441" y="11322"/>
                </a:lnTo>
                <a:lnTo>
                  <a:pt x="2888" y="11322"/>
                </a:lnTo>
                <a:lnTo>
                  <a:pt x="2888" y="10546"/>
                </a:lnTo>
                <a:close/>
                <a:moveTo>
                  <a:pt x="1117" y="969"/>
                </a:moveTo>
                <a:lnTo>
                  <a:pt x="11211" y="969"/>
                </a:lnTo>
                <a:lnTo>
                  <a:pt x="11211" y="8462"/>
                </a:lnTo>
                <a:lnTo>
                  <a:pt x="1117" y="8462"/>
                </a:lnTo>
                <a:lnTo>
                  <a:pt x="1117" y="969"/>
                </a:lnTo>
                <a:close/>
              </a:path>
            </a:pathLst>
          </a:custGeom>
          <a:solidFill>
            <a:srgbClr val="00B0F0"/>
          </a:solidFill>
          <a:ln w="9525">
            <a:noFill/>
            <a:prstDash val="dash"/>
            <a:round/>
            <a:headEnd/>
            <a:tailEnd/>
          </a:ln>
        </p:spPr>
        <p:txBody>
          <a:bodyPr vert="horz" wrap="square" lIns="68508" tIns="34255" rIns="68508" bIns="34255" numCol="1" anchor="t" anchorCtr="0" compatLnSpc="1">
            <a:prstTxWarp prst="textNoShape">
              <a:avLst/>
            </a:prstTxWarp>
          </a:bodyPr>
          <a:lstStyle/>
          <a:p>
            <a:pPr algn="ctr"/>
            <a:endParaRPr lang="en-US" altLang="zh-CN" sz="800" dirty="0">
              <a:latin typeface="Huawei Sans" panose="020C0503030203020204" pitchFamily="34" charset="0"/>
              <a:cs typeface="Arial" pitchFamily="34" charset="0"/>
            </a:endParaRPr>
          </a:p>
        </p:txBody>
      </p:sp>
      <p:sp>
        <p:nvSpPr>
          <p:cNvPr id="93" name="矩形 92"/>
          <p:cNvSpPr/>
          <p:nvPr/>
        </p:nvSpPr>
        <p:spPr>
          <a:xfrm>
            <a:off x="5489271" y="4894781"/>
            <a:ext cx="521762" cy="138499"/>
          </a:xfrm>
          <a:prstGeom prst="rect">
            <a:avLst/>
          </a:prstGeom>
          <a:ln>
            <a:noFill/>
          </a:ln>
        </p:spPr>
        <p:txBody>
          <a:bodyPr wrap="square" lIns="0" tIns="0" rIns="0" bIns="0">
            <a:spAutoFit/>
          </a:bodyPr>
          <a:lstStyle/>
          <a:p>
            <a:pPr algn="ctr" defTabSz="469045">
              <a:buClr>
                <a:srgbClr val="990000"/>
              </a:buClr>
              <a:buSzPct val="60000"/>
            </a:pPr>
            <a:r>
              <a:rPr lang="ru-RU" sz="900">
                <a:latin typeface="Huawei Sans" panose="020C0503030203020204" pitchFamily="34" charset="0"/>
              </a:rPr>
              <a:t>Видео HD</a:t>
            </a:r>
          </a:p>
        </p:txBody>
      </p:sp>
      <p:grpSp>
        <p:nvGrpSpPr>
          <p:cNvPr id="94" name="组合 208"/>
          <p:cNvGrpSpPr/>
          <p:nvPr/>
        </p:nvGrpSpPr>
        <p:grpSpPr>
          <a:xfrm>
            <a:off x="6207324" y="4768686"/>
            <a:ext cx="394949" cy="322950"/>
            <a:chOff x="14025563" y="196850"/>
            <a:chExt cx="1201738" cy="984250"/>
          </a:xfrm>
          <a:solidFill>
            <a:srgbClr val="00B0F0"/>
          </a:solidFill>
        </p:grpSpPr>
        <p:sp>
          <p:nvSpPr>
            <p:cNvPr id="95" name="Freeform 49"/>
            <p:cNvSpPr>
              <a:spLocks/>
            </p:cNvSpPr>
            <p:nvPr/>
          </p:nvSpPr>
          <p:spPr bwMode="auto">
            <a:xfrm>
              <a:off x="14025563" y="196850"/>
              <a:ext cx="352425" cy="123825"/>
            </a:xfrm>
            <a:custGeom>
              <a:avLst/>
              <a:gdLst/>
              <a:ahLst/>
              <a:cxnLst>
                <a:cxn ang="0">
                  <a:pos x="32" y="133"/>
                </a:cxn>
                <a:cxn ang="0">
                  <a:pos x="42" y="138"/>
                </a:cxn>
                <a:cxn ang="0">
                  <a:pos x="49" y="138"/>
                </a:cxn>
                <a:cxn ang="0">
                  <a:pos x="54" y="135"/>
                </a:cxn>
                <a:cxn ang="0">
                  <a:pos x="87" y="108"/>
                </a:cxn>
                <a:cxn ang="0">
                  <a:pos x="126" y="89"/>
                </a:cxn>
                <a:cxn ang="0">
                  <a:pos x="167" y="78"/>
                </a:cxn>
                <a:cxn ang="0">
                  <a:pos x="211" y="74"/>
                </a:cxn>
                <a:cxn ang="0">
                  <a:pos x="224" y="74"/>
                </a:cxn>
                <a:cxn ang="0">
                  <a:pos x="248" y="76"/>
                </a:cxn>
                <a:cxn ang="0">
                  <a:pos x="292" y="88"/>
                </a:cxn>
                <a:cxn ang="0">
                  <a:pos x="332" y="108"/>
                </a:cxn>
                <a:cxn ang="0">
                  <a:pos x="367" y="135"/>
                </a:cxn>
                <a:cxn ang="0">
                  <a:pos x="384" y="152"/>
                </a:cxn>
                <a:cxn ang="0">
                  <a:pos x="396" y="157"/>
                </a:cxn>
                <a:cxn ang="0">
                  <a:pos x="401" y="157"/>
                </a:cxn>
                <a:cxn ang="0">
                  <a:pos x="437" y="127"/>
                </a:cxn>
                <a:cxn ang="0">
                  <a:pos x="442" y="121"/>
                </a:cxn>
                <a:cxn ang="0">
                  <a:pos x="443" y="115"/>
                </a:cxn>
                <a:cxn ang="0">
                  <a:pos x="438" y="105"/>
                </a:cxn>
                <a:cxn ang="0">
                  <a:pos x="418" y="83"/>
                </a:cxn>
                <a:cxn ang="0">
                  <a:pos x="369" y="46"/>
                </a:cxn>
                <a:cxn ang="0">
                  <a:pos x="317" y="20"/>
                </a:cxn>
                <a:cxn ang="0">
                  <a:pos x="258" y="5"/>
                </a:cxn>
                <a:cxn ang="0">
                  <a:pos x="227" y="2"/>
                </a:cxn>
                <a:cxn ang="0">
                  <a:pos x="211" y="0"/>
                </a:cxn>
                <a:cxn ang="0">
                  <a:pos x="153" y="7"/>
                </a:cxn>
                <a:cxn ang="0">
                  <a:pos x="99" y="22"/>
                </a:cxn>
                <a:cxn ang="0">
                  <a:pos x="50" y="47"/>
                </a:cxn>
                <a:cxn ang="0">
                  <a:pos x="5" y="81"/>
                </a:cxn>
                <a:cxn ang="0">
                  <a:pos x="1" y="86"/>
                </a:cxn>
                <a:cxn ang="0">
                  <a:pos x="0" y="98"/>
                </a:cxn>
                <a:cxn ang="0">
                  <a:pos x="32" y="133"/>
                </a:cxn>
              </a:cxnLst>
              <a:rect l="0" t="0" r="r" b="b"/>
              <a:pathLst>
                <a:path w="443" h="157">
                  <a:moveTo>
                    <a:pt x="32" y="133"/>
                  </a:moveTo>
                  <a:lnTo>
                    <a:pt x="32" y="133"/>
                  </a:lnTo>
                  <a:lnTo>
                    <a:pt x="37" y="137"/>
                  </a:lnTo>
                  <a:lnTo>
                    <a:pt x="42" y="138"/>
                  </a:lnTo>
                  <a:lnTo>
                    <a:pt x="42" y="138"/>
                  </a:lnTo>
                  <a:lnTo>
                    <a:pt x="49" y="138"/>
                  </a:lnTo>
                  <a:lnTo>
                    <a:pt x="54" y="135"/>
                  </a:lnTo>
                  <a:lnTo>
                    <a:pt x="54" y="135"/>
                  </a:lnTo>
                  <a:lnTo>
                    <a:pt x="71" y="121"/>
                  </a:lnTo>
                  <a:lnTo>
                    <a:pt x="87" y="108"/>
                  </a:lnTo>
                  <a:lnTo>
                    <a:pt x="106" y="98"/>
                  </a:lnTo>
                  <a:lnTo>
                    <a:pt x="126" y="89"/>
                  </a:lnTo>
                  <a:lnTo>
                    <a:pt x="146" y="83"/>
                  </a:lnTo>
                  <a:lnTo>
                    <a:pt x="167" y="78"/>
                  </a:lnTo>
                  <a:lnTo>
                    <a:pt x="189" y="74"/>
                  </a:lnTo>
                  <a:lnTo>
                    <a:pt x="211" y="74"/>
                  </a:lnTo>
                  <a:lnTo>
                    <a:pt x="211" y="74"/>
                  </a:lnTo>
                  <a:lnTo>
                    <a:pt x="224" y="74"/>
                  </a:lnTo>
                  <a:lnTo>
                    <a:pt x="224" y="74"/>
                  </a:lnTo>
                  <a:lnTo>
                    <a:pt x="248" y="76"/>
                  </a:lnTo>
                  <a:lnTo>
                    <a:pt x="270" y="81"/>
                  </a:lnTo>
                  <a:lnTo>
                    <a:pt x="292" y="88"/>
                  </a:lnTo>
                  <a:lnTo>
                    <a:pt x="312" y="96"/>
                  </a:lnTo>
                  <a:lnTo>
                    <a:pt x="332" y="108"/>
                  </a:lnTo>
                  <a:lnTo>
                    <a:pt x="351" y="121"/>
                  </a:lnTo>
                  <a:lnTo>
                    <a:pt x="367" y="135"/>
                  </a:lnTo>
                  <a:lnTo>
                    <a:pt x="384" y="152"/>
                  </a:lnTo>
                  <a:lnTo>
                    <a:pt x="384" y="152"/>
                  </a:lnTo>
                  <a:lnTo>
                    <a:pt x="389" y="155"/>
                  </a:lnTo>
                  <a:lnTo>
                    <a:pt x="396" y="157"/>
                  </a:lnTo>
                  <a:lnTo>
                    <a:pt x="396" y="157"/>
                  </a:lnTo>
                  <a:lnTo>
                    <a:pt x="401" y="157"/>
                  </a:lnTo>
                  <a:lnTo>
                    <a:pt x="406" y="154"/>
                  </a:lnTo>
                  <a:lnTo>
                    <a:pt x="437" y="127"/>
                  </a:lnTo>
                  <a:lnTo>
                    <a:pt x="437" y="127"/>
                  </a:lnTo>
                  <a:lnTo>
                    <a:pt x="442" y="121"/>
                  </a:lnTo>
                  <a:lnTo>
                    <a:pt x="443" y="115"/>
                  </a:lnTo>
                  <a:lnTo>
                    <a:pt x="443" y="115"/>
                  </a:lnTo>
                  <a:lnTo>
                    <a:pt x="442" y="110"/>
                  </a:lnTo>
                  <a:lnTo>
                    <a:pt x="438" y="105"/>
                  </a:lnTo>
                  <a:lnTo>
                    <a:pt x="438" y="105"/>
                  </a:lnTo>
                  <a:lnTo>
                    <a:pt x="418" y="83"/>
                  </a:lnTo>
                  <a:lnTo>
                    <a:pt x="394" y="62"/>
                  </a:lnTo>
                  <a:lnTo>
                    <a:pt x="369" y="46"/>
                  </a:lnTo>
                  <a:lnTo>
                    <a:pt x="344" y="32"/>
                  </a:lnTo>
                  <a:lnTo>
                    <a:pt x="317" y="20"/>
                  </a:lnTo>
                  <a:lnTo>
                    <a:pt x="288" y="10"/>
                  </a:lnTo>
                  <a:lnTo>
                    <a:pt x="258" y="5"/>
                  </a:lnTo>
                  <a:lnTo>
                    <a:pt x="227" y="2"/>
                  </a:lnTo>
                  <a:lnTo>
                    <a:pt x="227" y="2"/>
                  </a:lnTo>
                  <a:lnTo>
                    <a:pt x="211" y="0"/>
                  </a:lnTo>
                  <a:lnTo>
                    <a:pt x="211" y="0"/>
                  </a:lnTo>
                  <a:lnTo>
                    <a:pt x="182" y="2"/>
                  </a:lnTo>
                  <a:lnTo>
                    <a:pt x="153" y="7"/>
                  </a:lnTo>
                  <a:lnTo>
                    <a:pt x="126" y="12"/>
                  </a:lnTo>
                  <a:lnTo>
                    <a:pt x="99" y="22"/>
                  </a:lnTo>
                  <a:lnTo>
                    <a:pt x="74" y="32"/>
                  </a:lnTo>
                  <a:lnTo>
                    <a:pt x="50" y="47"/>
                  </a:lnTo>
                  <a:lnTo>
                    <a:pt x="27" y="62"/>
                  </a:lnTo>
                  <a:lnTo>
                    <a:pt x="5" y="81"/>
                  </a:lnTo>
                  <a:lnTo>
                    <a:pt x="5" y="81"/>
                  </a:lnTo>
                  <a:lnTo>
                    <a:pt x="1" y="86"/>
                  </a:lnTo>
                  <a:lnTo>
                    <a:pt x="0" y="91"/>
                  </a:lnTo>
                  <a:lnTo>
                    <a:pt x="0" y="98"/>
                  </a:lnTo>
                  <a:lnTo>
                    <a:pt x="3" y="103"/>
                  </a:lnTo>
                  <a:lnTo>
                    <a:pt x="32" y="133"/>
                  </a:lnTo>
                  <a:close/>
                </a:path>
              </a:pathLst>
            </a:custGeom>
            <a:grpFill/>
            <a:ln w="9525">
              <a:noFill/>
              <a:round/>
              <a:headEnd/>
              <a:tailEnd/>
            </a:ln>
          </p:spPr>
          <p:txBody>
            <a:bodyPr vert="horz" wrap="square" lIns="68508" tIns="34255" rIns="68508" bIns="34255" numCol="1" anchor="t" anchorCtr="0" compatLnSpc="1">
              <a:prstTxWarp prst="textNoShape">
                <a:avLst/>
              </a:prstTxWarp>
            </a:bodyPr>
            <a:lstStyle/>
            <a:p>
              <a:pPr algn="ctr"/>
              <a:endParaRPr lang="en-US" altLang="zh-CN" sz="800" dirty="0">
                <a:latin typeface="Huawei Sans" panose="020C0503030203020204" pitchFamily="34" charset="0"/>
                <a:cs typeface="Arial" pitchFamily="34" charset="0"/>
              </a:endParaRPr>
            </a:p>
          </p:txBody>
        </p:sp>
        <p:sp>
          <p:nvSpPr>
            <p:cNvPr id="96" name="Freeform 50"/>
            <p:cNvSpPr>
              <a:spLocks/>
            </p:cNvSpPr>
            <p:nvPr/>
          </p:nvSpPr>
          <p:spPr bwMode="auto">
            <a:xfrm>
              <a:off x="14100175" y="293688"/>
              <a:ext cx="196850" cy="87313"/>
            </a:xfrm>
            <a:custGeom>
              <a:avLst/>
              <a:gdLst/>
              <a:ahLst/>
              <a:cxnLst>
                <a:cxn ang="0">
                  <a:pos x="129" y="0"/>
                </a:cxn>
                <a:cxn ang="0">
                  <a:pos x="129" y="0"/>
                </a:cxn>
                <a:cxn ang="0">
                  <a:pos x="119" y="0"/>
                </a:cxn>
                <a:cxn ang="0">
                  <a:pos x="119" y="0"/>
                </a:cxn>
                <a:cxn ang="0">
                  <a:pos x="103" y="2"/>
                </a:cxn>
                <a:cxn ang="0">
                  <a:pos x="88" y="4"/>
                </a:cxn>
                <a:cxn ang="0">
                  <a:pos x="73" y="7"/>
                </a:cxn>
                <a:cxn ang="0">
                  <a:pos x="58" y="12"/>
                </a:cxn>
                <a:cxn ang="0">
                  <a:pos x="44" y="19"/>
                </a:cxn>
                <a:cxn ang="0">
                  <a:pos x="29" y="26"/>
                </a:cxn>
                <a:cxn ang="0">
                  <a:pos x="17" y="36"/>
                </a:cxn>
                <a:cxn ang="0">
                  <a:pos x="6" y="46"/>
                </a:cxn>
                <a:cxn ang="0">
                  <a:pos x="6" y="46"/>
                </a:cxn>
                <a:cxn ang="0">
                  <a:pos x="0" y="51"/>
                </a:cxn>
                <a:cxn ang="0">
                  <a:pos x="0" y="56"/>
                </a:cxn>
                <a:cxn ang="0">
                  <a:pos x="0" y="63"/>
                </a:cxn>
                <a:cxn ang="0">
                  <a:pos x="4" y="68"/>
                </a:cxn>
                <a:cxn ang="0">
                  <a:pos x="33" y="98"/>
                </a:cxn>
                <a:cxn ang="0">
                  <a:pos x="33" y="98"/>
                </a:cxn>
                <a:cxn ang="0">
                  <a:pos x="38" y="102"/>
                </a:cxn>
                <a:cxn ang="0">
                  <a:pos x="43" y="103"/>
                </a:cxn>
                <a:cxn ang="0">
                  <a:pos x="43" y="103"/>
                </a:cxn>
                <a:cxn ang="0">
                  <a:pos x="49" y="102"/>
                </a:cxn>
                <a:cxn ang="0">
                  <a:pos x="54" y="98"/>
                </a:cxn>
                <a:cxn ang="0">
                  <a:pos x="54" y="98"/>
                </a:cxn>
                <a:cxn ang="0">
                  <a:pos x="68" y="88"/>
                </a:cxn>
                <a:cxn ang="0">
                  <a:pos x="85" y="80"/>
                </a:cxn>
                <a:cxn ang="0">
                  <a:pos x="102" y="76"/>
                </a:cxn>
                <a:cxn ang="0">
                  <a:pos x="119" y="75"/>
                </a:cxn>
                <a:cxn ang="0">
                  <a:pos x="119" y="75"/>
                </a:cxn>
                <a:cxn ang="0">
                  <a:pos x="125" y="75"/>
                </a:cxn>
                <a:cxn ang="0">
                  <a:pos x="125" y="75"/>
                </a:cxn>
                <a:cxn ang="0">
                  <a:pos x="144" y="76"/>
                </a:cxn>
                <a:cxn ang="0">
                  <a:pos x="161" y="83"/>
                </a:cxn>
                <a:cxn ang="0">
                  <a:pos x="176" y="93"/>
                </a:cxn>
                <a:cxn ang="0">
                  <a:pos x="191" y="105"/>
                </a:cxn>
                <a:cxn ang="0">
                  <a:pos x="191" y="105"/>
                </a:cxn>
                <a:cxn ang="0">
                  <a:pos x="196" y="108"/>
                </a:cxn>
                <a:cxn ang="0">
                  <a:pos x="203" y="110"/>
                </a:cxn>
                <a:cxn ang="0">
                  <a:pos x="203" y="110"/>
                </a:cxn>
                <a:cxn ang="0">
                  <a:pos x="208" y="110"/>
                </a:cxn>
                <a:cxn ang="0">
                  <a:pos x="213" y="107"/>
                </a:cxn>
                <a:cxn ang="0">
                  <a:pos x="243" y="80"/>
                </a:cxn>
                <a:cxn ang="0">
                  <a:pos x="243" y="80"/>
                </a:cxn>
                <a:cxn ang="0">
                  <a:pos x="247" y="75"/>
                </a:cxn>
                <a:cxn ang="0">
                  <a:pos x="248" y="68"/>
                </a:cxn>
                <a:cxn ang="0">
                  <a:pos x="248" y="68"/>
                </a:cxn>
                <a:cxn ang="0">
                  <a:pos x="248" y="63"/>
                </a:cxn>
                <a:cxn ang="0">
                  <a:pos x="245" y="58"/>
                </a:cxn>
                <a:cxn ang="0">
                  <a:pos x="245" y="58"/>
                </a:cxn>
                <a:cxn ang="0">
                  <a:pos x="233" y="46"/>
                </a:cxn>
                <a:cxn ang="0">
                  <a:pos x="221" y="34"/>
                </a:cxn>
                <a:cxn ang="0">
                  <a:pos x="208" y="26"/>
                </a:cxn>
                <a:cxn ang="0">
                  <a:pos x="193" y="17"/>
                </a:cxn>
                <a:cxn ang="0">
                  <a:pos x="178" y="11"/>
                </a:cxn>
                <a:cxn ang="0">
                  <a:pos x="162" y="7"/>
                </a:cxn>
                <a:cxn ang="0">
                  <a:pos x="146" y="4"/>
                </a:cxn>
                <a:cxn ang="0">
                  <a:pos x="129" y="0"/>
                </a:cxn>
                <a:cxn ang="0">
                  <a:pos x="129" y="0"/>
                </a:cxn>
              </a:cxnLst>
              <a:rect l="0" t="0" r="r" b="b"/>
              <a:pathLst>
                <a:path w="248" h="110">
                  <a:moveTo>
                    <a:pt x="129" y="0"/>
                  </a:moveTo>
                  <a:lnTo>
                    <a:pt x="129" y="0"/>
                  </a:lnTo>
                  <a:lnTo>
                    <a:pt x="119" y="0"/>
                  </a:lnTo>
                  <a:lnTo>
                    <a:pt x="119" y="0"/>
                  </a:lnTo>
                  <a:lnTo>
                    <a:pt x="103" y="2"/>
                  </a:lnTo>
                  <a:lnTo>
                    <a:pt x="88" y="4"/>
                  </a:lnTo>
                  <a:lnTo>
                    <a:pt x="73" y="7"/>
                  </a:lnTo>
                  <a:lnTo>
                    <a:pt x="58" y="12"/>
                  </a:lnTo>
                  <a:lnTo>
                    <a:pt x="44" y="19"/>
                  </a:lnTo>
                  <a:lnTo>
                    <a:pt x="29" y="26"/>
                  </a:lnTo>
                  <a:lnTo>
                    <a:pt x="17" y="36"/>
                  </a:lnTo>
                  <a:lnTo>
                    <a:pt x="6" y="46"/>
                  </a:lnTo>
                  <a:lnTo>
                    <a:pt x="6" y="46"/>
                  </a:lnTo>
                  <a:lnTo>
                    <a:pt x="0" y="51"/>
                  </a:lnTo>
                  <a:lnTo>
                    <a:pt x="0" y="56"/>
                  </a:lnTo>
                  <a:lnTo>
                    <a:pt x="0" y="63"/>
                  </a:lnTo>
                  <a:lnTo>
                    <a:pt x="4" y="68"/>
                  </a:lnTo>
                  <a:lnTo>
                    <a:pt x="33" y="98"/>
                  </a:lnTo>
                  <a:lnTo>
                    <a:pt x="33" y="98"/>
                  </a:lnTo>
                  <a:lnTo>
                    <a:pt x="38" y="102"/>
                  </a:lnTo>
                  <a:lnTo>
                    <a:pt x="43" y="103"/>
                  </a:lnTo>
                  <a:lnTo>
                    <a:pt x="43" y="103"/>
                  </a:lnTo>
                  <a:lnTo>
                    <a:pt x="49" y="102"/>
                  </a:lnTo>
                  <a:lnTo>
                    <a:pt x="54" y="98"/>
                  </a:lnTo>
                  <a:lnTo>
                    <a:pt x="54" y="98"/>
                  </a:lnTo>
                  <a:lnTo>
                    <a:pt x="68" y="88"/>
                  </a:lnTo>
                  <a:lnTo>
                    <a:pt x="85" y="80"/>
                  </a:lnTo>
                  <a:lnTo>
                    <a:pt x="102" y="76"/>
                  </a:lnTo>
                  <a:lnTo>
                    <a:pt x="119" y="75"/>
                  </a:lnTo>
                  <a:lnTo>
                    <a:pt x="119" y="75"/>
                  </a:lnTo>
                  <a:lnTo>
                    <a:pt x="125" y="75"/>
                  </a:lnTo>
                  <a:lnTo>
                    <a:pt x="125" y="75"/>
                  </a:lnTo>
                  <a:lnTo>
                    <a:pt x="144" y="76"/>
                  </a:lnTo>
                  <a:lnTo>
                    <a:pt x="161" y="83"/>
                  </a:lnTo>
                  <a:lnTo>
                    <a:pt x="176" y="93"/>
                  </a:lnTo>
                  <a:lnTo>
                    <a:pt x="191" y="105"/>
                  </a:lnTo>
                  <a:lnTo>
                    <a:pt x="191" y="105"/>
                  </a:lnTo>
                  <a:lnTo>
                    <a:pt x="196" y="108"/>
                  </a:lnTo>
                  <a:lnTo>
                    <a:pt x="203" y="110"/>
                  </a:lnTo>
                  <a:lnTo>
                    <a:pt x="203" y="110"/>
                  </a:lnTo>
                  <a:lnTo>
                    <a:pt x="208" y="110"/>
                  </a:lnTo>
                  <a:lnTo>
                    <a:pt x="213" y="107"/>
                  </a:lnTo>
                  <a:lnTo>
                    <a:pt x="243" y="80"/>
                  </a:lnTo>
                  <a:lnTo>
                    <a:pt x="243" y="80"/>
                  </a:lnTo>
                  <a:lnTo>
                    <a:pt x="247" y="75"/>
                  </a:lnTo>
                  <a:lnTo>
                    <a:pt x="248" y="68"/>
                  </a:lnTo>
                  <a:lnTo>
                    <a:pt x="248" y="68"/>
                  </a:lnTo>
                  <a:lnTo>
                    <a:pt x="248" y="63"/>
                  </a:lnTo>
                  <a:lnTo>
                    <a:pt x="245" y="58"/>
                  </a:lnTo>
                  <a:lnTo>
                    <a:pt x="245" y="58"/>
                  </a:lnTo>
                  <a:lnTo>
                    <a:pt x="233" y="46"/>
                  </a:lnTo>
                  <a:lnTo>
                    <a:pt x="221" y="34"/>
                  </a:lnTo>
                  <a:lnTo>
                    <a:pt x="208" y="26"/>
                  </a:lnTo>
                  <a:lnTo>
                    <a:pt x="193" y="17"/>
                  </a:lnTo>
                  <a:lnTo>
                    <a:pt x="178" y="11"/>
                  </a:lnTo>
                  <a:lnTo>
                    <a:pt x="162" y="7"/>
                  </a:lnTo>
                  <a:lnTo>
                    <a:pt x="146" y="4"/>
                  </a:lnTo>
                  <a:lnTo>
                    <a:pt x="129" y="0"/>
                  </a:lnTo>
                  <a:lnTo>
                    <a:pt x="129" y="0"/>
                  </a:lnTo>
                  <a:close/>
                </a:path>
              </a:pathLst>
            </a:custGeom>
            <a:grpFill/>
            <a:ln w="9525">
              <a:noFill/>
              <a:round/>
              <a:headEnd/>
              <a:tailEnd/>
            </a:ln>
          </p:spPr>
          <p:txBody>
            <a:bodyPr vert="horz" wrap="square" lIns="68508" tIns="34255" rIns="68508" bIns="34255" numCol="1" anchor="t" anchorCtr="0" compatLnSpc="1">
              <a:prstTxWarp prst="textNoShape">
                <a:avLst/>
              </a:prstTxWarp>
            </a:bodyPr>
            <a:lstStyle/>
            <a:p>
              <a:pPr algn="ctr"/>
              <a:endParaRPr lang="en-US" altLang="zh-CN" sz="800" dirty="0">
                <a:latin typeface="Huawei Sans" panose="020C0503030203020204" pitchFamily="34" charset="0"/>
                <a:cs typeface="Arial" pitchFamily="34" charset="0"/>
              </a:endParaRPr>
            </a:p>
          </p:txBody>
        </p:sp>
        <p:sp>
          <p:nvSpPr>
            <p:cNvPr id="97" name="Freeform 51"/>
            <p:cNvSpPr>
              <a:spLocks noEditPoints="1"/>
            </p:cNvSpPr>
            <p:nvPr/>
          </p:nvSpPr>
          <p:spPr bwMode="auto">
            <a:xfrm>
              <a:off x="14025563" y="415925"/>
              <a:ext cx="1201738" cy="765175"/>
            </a:xfrm>
            <a:custGeom>
              <a:avLst/>
              <a:gdLst/>
              <a:ahLst/>
              <a:cxnLst>
                <a:cxn ang="0">
                  <a:pos x="1477" y="175"/>
                </a:cxn>
                <a:cxn ang="0">
                  <a:pos x="1464" y="165"/>
                </a:cxn>
                <a:cxn ang="0">
                  <a:pos x="1445" y="165"/>
                </a:cxn>
                <a:cxn ang="0">
                  <a:pos x="1400" y="199"/>
                </a:cxn>
                <a:cxn ang="0">
                  <a:pos x="1390" y="187"/>
                </a:cxn>
                <a:cxn ang="0">
                  <a:pos x="1378" y="189"/>
                </a:cxn>
                <a:cxn ang="0">
                  <a:pos x="1032" y="454"/>
                </a:cxn>
                <a:cxn ang="0">
                  <a:pos x="852" y="592"/>
                </a:cxn>
                <a:cxn ang="0">
                  <a:pos x="821" y="690"/>
                </a:cxn>
                <a:cxn ang="0">
                  <a:pos x="819" y="700"/>
                </a:cxn>
                <a:cxn ang="0">
                  <a:pos x="825" y="708"/>
                </a:cxn>
                <a:cxn ang="0">
                  <a:pos x="835" y="715"/>
                </a:cxn>
                <a:cxn ang="0">
                  <a:pos x="932" y="710"/>
                </a:cxn>
                <a:cxn ang="0">
                  <a:pos x="1032" y="641"/>
                </a:cxn>
                <a:cxn ang="0">
                  <a:pos x="1032" y="777"/>
                </a:cxn>
                <a:cxn ang="0">
                  <a:pos x="1024" y="794"/>
                </a:cxn>
                <a:cxn ang="0">
                  <a:pos x="1007" y="803"/>
                </a:cxn>
                <a:cxn ang="0">
                  <a:pos x="195" y="803"/>
                </a:cxn>
                <a:cxn ang="0">
                  <a:pos x="178" y="798"/>
                </a:cxn>
                <a:cxn ang="0">
                  <a:pos x="167" y="784"/>
                </a:cxn>
                <a:cxn ang="0">
                  <a:pos x="165" y="256"/>
                </a:cxn>
                <a:cxn ang="0">
                  <a:pos x="167" y="244"/>
                </a:cxn>
                <a:cxn ang="0">
                  <a:pos x="178" y="231"/>
                </a:cxn>
                <a:cxn ang="0">
                  <a:pos x="195" y="226"/>
                </a:cxn>
                <a:cxn ang="0">
                  <a:pos x="1007" y="227"/>
                </a:cxn>
                <a:cxn ang="0">
                  <a:pos x="1024" y="236"/>
                </a:cxn>
                <a:cxn ang="0">
                  <a:pos x="1032" y="251"/>
                </a:cxn>
                <a:cxn ang="0">
                  <a:pos x="1197" y="229"/>
                </a:cxn>
                <a:cxn ang="0">
                  <a:pos x="1196" y="71"/>
                </a:cxn>
                <a:cxn ang="0">
                  <a:pos x="1186" y="50"/>
                </a:cxn>
                <a:cxn ang="0">
                  <a:pos x="1164" y="39"/>
                </a:cxn>
                <a:cxn ang="0">
                  <a:pos x="285" y="39"/>
                </a:cxn>
                <a:cxn ang="0">
                  <a:pos x="276" y="17"/>
                </a:cxn>
                <a:cxn ang="0">
                  <a:pos x="259" y="3"/>
                </a:cxn>
                <a:cxn ang="0">
                  <a:pos x="185" y="0"/>
                </a:cxn>
                <a:cxn ang="0">
                  <a:pos x="170" y="3"/>
                </a:cxn>
                <a:cxn ang="0">
                  <a:pos x="152" y="17"/>
                </a:cxn>
                <a:cxn ang="0">
                  <a:pos x="145" y="39"/>
                </a:cxn>
                <a:cxn ang="0">
                  <a:pos x="32" y="39"/>
                </a:cxn>
                <a:cxn ang="0">
                  <a:pos x="11" y="50"/>
                </a:cxn>
                <a:cxn ang="0">
                  <a:pos x="0" y="71"/>
                </a:cxn>
                <a:cxn ang="0">
                  <a:pos x="0" y="808"/>
                </a:cxn>
                <a:cxn ang="0">
                  <a:pos x="6" y="853"/>
                </a:cxn>
                <a:cxn ang="0">
                  <a:pos x="25" y="896"/>
                </a:cxn>
                <a:cxn ang="0">
                  <a:pos x="55" y="928"/>
                </a:cxn>
                <a:cxn ang="0">
                  <a:pos x="94" y="951"/>
                </a:cxn>
                <a:cxn ang="0">
                  <a:pos x="140" y="963"/>
                </a:cxn>
                <a:cxn ang="0">
                  <a:pos x="1049" y="963"/>
                </a:cxn>
                <a:cxn ang="0">
                  <a:pos x="1093" y="956"/>
                </a:cxn>
                <a:cxn ang="0">
                  <a:pos x="1132" y="938"/>
                </a:cxn>
                <a:cxn ang="0">
                  <a:pos x="1164" y="911"/>
                </a:cxn>
                <a:cxn ang="0">
                  <a:pos x="1186" y="874"/>
                </a:cxn>
                <a:cxn ang="0">
                  <a:pos x="1196" y="831"/>
                </a:cxn>
                <a:cxn ang="0">
                  <a:pos x="1405" y="357"/>
                </a:cxn>
                <a:cxn ang="0">
                  <a:pos x="1474" y="303"/>
                </a:cxn>
                <a:cxn ang="0">
                  <a:pos x="1472" y="292"/>
                </a:cxn>
                <a:cxn ang="0">
                  <a:pos x="1501" y="254"/>
                </a:cxn>
                <a:cxn ang="0">
                  <a:pos x="1511" y="241"/>
                </a:cxn>
                <a:cxn ang="0">
                  <a:pos x="1511" y="222"/>
                </a:cxn>
                <a:cxn ang="0">
                  <a:pos x="1489" y="190"/>
                </a:cxn>
                <a:cxn ang="0">
                  <a:pos x="639" y="172"/>
                </a:cxn>
              </a:cxnLst>
              <a:rect l="0" t="0" r="r" b="b"/>
              <a:pathLst>
                <a:path w="1513" h="963">
                  <a:moveTo>
                    <a:pt x="1489" y="190"/>
                  </a:moveTo>
                  <a:lnTo>
                    <a:pt x="1477" y="175"/>
                  </a:lnTo>
                  <a:lnTo>
                    <a:pt x="1477" y="175"/>
                  </a:lnTo>
                  <a:lnTo>
                    <a:pt x="1474" y="172"/>
                  </a:lnTo>
                  <a:lnTo>
                    <a:pt x="1469" y="168"/>
                  </a:lnTo>
                  <a:lnTo>
                    <a:pt x="1464" y="165"/>
                  </a:lnTo>
                  <a:lnTo>
                    <a:pt x="1457" y="165"/>
                  </a:lnTo>
                  <a:lnTo>
                    <a:pt x="1452" y="163"/>
                  </a:lnTo>
                  <a:lnTo>
                    <a:pt x="1445" y="165"/>
                  </a:lnTo>
                  <a:lnTo>
                    <a:pt x="1440" y="167"/>
                  </a:lnTo>
                  <a:lnTo>
                    <a:pt x="1435" y="170"/>
                  </a:lnTo>
                  <a:lnTo>
                    <a:pt x="1400" y="199"/>
                  </a:lnTo>
                  <a:lnTo>
                    <a:pt x="1393" y="190"/>
                  </a:lnTo>
                  <a:lnTo>
                    <a:pt x="1393" y="190"/>
                  </a:lnTo>
                  <a:lnTo>
                    <a:pt x="1390" y="187"/>
                  </a:lnTo>
                  <a:lnTo>
                    <a:pt x="1386" y="185"/>
                  </a:lnTo>
                  <a:lnTo>
                    <a:pt x="1381" y="187"/>
                  </a:lnTo>
                  <a:lnTo>
                    <a:pt x="1378" y="189"/>
                  </a:lnTo>
                  <a:lnTo>
                    <a:pt x="1314" y="239"/>
                  </a:lnTo>
                  <a:lnTo>
                    <a:pt x="1197" y="327"/>
                  </a:lnTo>
                  <a:lnTo>
                    <a:pt x="1032" y="454"/>
                  </a:lnTo>
                  <a:lnTo>
                    <a:pt x="858" y="585"/>
                  </a:lnTo>
                  <a:lnTo>
                    <a:pt x="858" y="585"/>
                  </a:lnTo>
                  <a:lnTo>
                    <a:pt x="852" y="592"/>
                  </a:lnTo>
                  <a:lnTo>
                    <a:pt x="848" y="602"/>
                  </a:lnTo>
                  <a:lnTo>
                    <a:pt x="840" y="626"/>
                  </a:lnTo>
                  <a:lnTo>
                    <a:pt x="821" y="690"/>
                  </a:lnTo>
                  <a:lnTo>
                    <a:pt x="821" y="690"/>
                  </a:lnTo>
                  <a:lnTo>
                    <a:pt x="819" y="695"/>
                  </a:lnTo>
                  <a:lnTo>
                    <a:pt x="819" y="700"/>
                  </a:lnTo>
                  <a:lnTo>
                    <a:pt x="821" y="703"/>
                  </a:lnTo>
                  <a:lnTo>
                    <a:pt x="825" y="708"/>
                  </a:lnTo>
                  <a:lnTo>
                    <a:pt x="825" y="708"/>
                  </a:lnTo>
                  <a:lnTo>
                    <a:pt x="828" y="712"/>
                  </a:lnTo>
                  <a:lnTo>
                    <a:pt x="831" y="713"/>
                  </a:lnTo>
                  <a:lnTo>
                    <a:pt x="835" y="715"/>
                  </a:lnTo>
                  <a:lnTo>
                    <a:pt x="840" y="715"/>
                  </a:lnTo>
                  <a:lnTo>
                    <a:pt x="932" y="710"/>
                  </a:lnTo>
                  <a:lnTo>
                    <a:pt x="932" y="710"/>
                  </a:lnTo>
                  <a:lnTo>
                    <a:pt x="943" y="708"/>
                  </a:lnTo>
                  <a:lnTo>
                    <a:pt x="951" y="703"/>
                  </a:lnTo>
                  <a:lnTo>
                    <a:pt x="1032" y="641"/>
                  </a:lnTo>
                  <a:lnTo>
                    <a:pt x="1032" y="772"/>
                  </a:lnTo>
                  <a:lnTo>
                    <a:pt x="1032" y="772"/>
                  </a:lnTo>
                  <a:lnTo>
                    <a:pt x="1032" y="777"/>
                  </a:lnTo>
                  <a:lnTo>
                    <a:pt x="1030" y="784"/>
                  </a:lnTo>
                  <a:lnTo>
                    <a:pt x="1027" y="789"/>
                  </a:lnTo>
                  <a:lnTo>
                    <a:pt x="1024" y="794"/>
                  </a:lnTo>
                  <a:lnTo>
                    <a:pt x="1019" y="798"/>
                  </a:lnTo>
                  <a:lnTo>
                    <a:pt x="1013" y="799"/>
                  </a:lnTo>
                  <a:lnTo>
                    <a:pt x="1007" y="803"/>
                  </a:lnTo>
                  <a:lnTo>
                    <a:pt x="1002" y="803"/>
                  </a:lnTo>
                  <a:lnTo>
                    <a:pt x="195" y="803"/>
                  </a:lnTo>
                  <a:lnTo>
                    <a:pt x="195" y="803"/>
                  </a:lnTo>
                  <a:lnTo>
                    <a:pt x="189" y="803"/>
                  </a:lnTo>
                  <a:lnTo>
                    <a:pt x="184" y="799"/>
                  </a:lnTo>
                  <a:lnTo>
                    <a:pt x="178" y="798"/>
                  </a:lnTo>
                  <a:lnTo>
                    <a:pt x="173" y="794"/>
                  </a:lnTo>
                  <a:lnTo>
                    <a:pt x="170" y="789"/>
                  </a:lnTo>
                  <a:lnTo>
                    <a:pt x="167" y="784"/>
                  </a:lnTo>
                  <a:lnTo>
                    <a:pt x="165" y="777"/>
                  </a:lnTo>
                  <a:lnTo>
                    <a:pt x="165" y="772"/>
                  </a:lnTo>
                  <a:lnTo>
                    <a:pt x="165" y="256"/>
                  </a:lnTo>
                  <a:lnTo>
                    <a:pt x="165" y="256"/>
                  </a:lnTo>
                  <a:lnTo>
                    <a:pt x="165" y="251"/>
                  </a:lnTo>
                  <a:lnTo>
                    <a:pt x="167" y="244"/>
                  </a:lnTo>
                  <a:lnTo>
                    <a:pt x="170" y="239"/>
                  </a:lnTo>
                  <a:lnTo>
                    <a:pt x="173" y="236"/>
                  </a:lnTo>
                  <a:lnTo>
                    <a:pt x="178" y="231"/>
                  </a:lnTo>
                  <a:lnTo>
                    <a:pt x="184" y="229"/>
                  </a:lnTo>
                  <a:lnTo>
                    <a:pt x="189" y="227"/>
                  </a:lnTo>
                  <a:lnTo>
                    <a:pt x="195" y="226"/>
                  </a:lnTo>
                  <a:lnTo>
                    <a:pt x="1002" y="226"/>
                  </a:lnTo>
                  <a:lnTo>
                    <a:pt x="1002" y="226"/>
                  </a:lnTo>
                  <a:lnTo>
                    <a:pt x="1007" y="227"/>
                  </a:lnTo>
                  <a:lnTo>
                    <a:pt x="1013" y="229"/>
                  </a:lnTo>
                  <a:lnTo>
                    <a:pt x="1019" y="231"/>
                  </a:lnTo>
                  <a:lnTo>
                    <a:pt x="1024" y="236"/>
                  </a:lnTo>
                  <a:lnTo>
                    <a:pt x="1027" y="239"/>
                  </a:lnTo>
                  <a:lnTo>
                    <a:pt x="1030" y="244"/>
                  </a:lnTo>
                  <a:lnTo>
                    <a:pt x="1032" y="251"/>
                  </a:lnTo>
                  <a:lnTo>
                    <a:pt x="1032" y="256"/>
                  </a:lnTo>
                  <a:lnTo>
                    <a:pt x="1032" y="359"/>
                  </a:lnTo>
                  <a:lnTo>
                    <a:pt x="1197" y="229"/>
                  </a:lnTo>
                  <a:lnTo>
                    <a:pt x="1197" y="79"/>
                  </a:lnTo>
                  <a:lnTo>
                    <a:pt x="1197" y="79"/>
                  </a:lnTo>
                  <a:lnTo>
                    <a:pt x="1196" y="71"/>
                  </a:lnTo>
                  <a:lnTo>
                    <a:pt x="1194" y="64"/>
                  </a:lnTo>
                  <a:lnTo>
                    <a:pt x="1191" y="57"/>
                  </a:lnTo>
                  <a:lnTo>
                    <a:pt x="1186" y="50"/>
                  </a:lnTo>
                  <a:lnTo>
                    <a:pt x="1179" y="45"/>
                  </a:lnTo>
                  <a:lnTo>
                    <a:pt x="1172" y="42"/>
                  </a:lnTo>
                  <a:lnTo>
                    <a:pt x="1164" y="39"/>
                  </a:lnTo>
                  <a:lnTo>
                    <a:pt x="1157" y="39"/>
                  </a:lnTo>
                  <a:lnTo>
                    <a:pt x="285" y="39"/>
                  </a:lnTo>
                  <a:lnTo>
                    <a:pt x="285" y="39"/>
                  </a:lnTo>
                  <a:lnTo>
                    <a:pt x="283" y="30"/>
                  </a:lnTo>
                  <a:lnTo>
                    <a:pt x="280" y="23"/>
                  </a:lnTo>
                  <a:lnTo>
                    <a:pt x="276" y="17"/>
                  </a:lnTo>
                  <a:lnTo>
                    <a:pt x="271" y="12"/>
                  </a:lnTo>
                  <a:lnTo>
                    <a:pt x="266" y="6"/>
                  </a:lnTo>
                  <a:lnTo>
                    <a:pt x="259" y="3"/>
                  </a:lnTo>
                  <a:lnTo>
                    <a:pt x="251" y="1"/>
                  </a:lnTo>
                  <a:lnTo>
                    <a:pt x="243" y="0"/>
                  </a:lnTo>
                  <a:lnTo>
                    <a:pt x="185" y="0"/>
                  </a:lnTo>
                  <a:lnTo>
                    <a:pt x="185" y="0"/>
                  </a:lnTo>
                  <a:lnTo>
                    <a:pt x="177" y="1"/>
                  </a:lnTo>
                  <a:lnTo>
                    <a:pt x="170" y="3"/>
                  </a:lnTo>
                  <a:lnTo>
                    <a:pt x="163" y="6"/>
                  </a:lnTo>
                  <a:lnTo>
                    <a:pt x="157" y="12"/>
                  </a:lnTo>
                  <a:lnTo>
                    <a:pt x="152" y="17"/>
                  </a:lnTo>
                  <a:lnTo>
                    <a:pt x="148" y="23"/>
                  </a:lnTo>
                  <a:lnTo>
                    <a:pt x="145" y="30"/>
                  </a:lnTo>
                  <a:lnTo>
                    <a:pt x="145" y="39"/>
                  </a:lnTo>
                  <a:lnTo>
                    <a:pt x="40" y="39"/>
                  </a:lnTo>
                  <a:lnTo>
                    <a:pt x="40" y="39"/>
                  </a:lnTo>
                  <a:lnTo>
                    <a:pt x="32" y="39"/>
                  </a:lnTo>
                  <a:lnTo>
                    <a:pt x="25" y="42"/>
                  </a:lnTo>
                  <a:lnTo>
                    <a:pt x="17" y="45"/>
                  </a:lnTo>
                  <a:lnTo>
                    <a:pt x="11" y="50"/>
                  </a:lnTo>
                  <a:lnTo>
                    <a:pt x="6" y="57"/>
                  </a:lnTo>
                  <a:lnTo>
                    <a:pt x="3" y="64"/>
                  </a:lnTo>
                  <a:lnTo>
                    <a:pt x="0" y="71"/>
                  </a:lnTo>
                  <a:lnTo>
                    <a:pt x="0" y="79"/>
                  </a:lnTo>
                  <a:lnTo>
                    <a:pt x="0" y="808"/>
                  </a:lnTo>
                  <a:lnTo>
                    <a:pt x="0" y="808"/>
                  </a:lnTo>
                  <a:lnTo>
                    <a:pt x="0" y="823"/>
                  </a:lnTo>
                  <a:lnTo>
                    <a:pt x="3" y="840"/>
                  </a:lnTo>
                  <a:lnTo>
                    <a:pt x="6" y="853"/>
                  </a:lnTo>
                  <a:lnTo>
                    <a:pt x="11" y="869"/>
                  </a:lnTo>
                  <a:lnTo>
                    <a:pt x="18" y="882"/>
                  </a:lnTo>
                  <a:lnTo>
                    <a:pt x="25" y="896"/>
                  </a:lnTo>
                  <a:lnTo>
                    <a:pt x="35" y="907"/>
                  </a:lnTo>
                  <a:lnTo>
                    <a:pt x="45" y="917"/>
                  </a:lnTo>
                  <a:lnTo>
                    <a:pt x="55" y="928"/>
                  </a:lnTo>
                  <a:lnTo>
                    <a:pt x="67" y="938"/>
                  </a:lnTo>
                  <a:lnTo>
                    <a:pt x="81" y="944"/>
                  </a:lnTo>
                  <a:lnTo>
                    <a:pt x="94" y="951"/>
                  </a:lnTo>
                  <a:lnTo>
                    <a:pt x="109" y="956"/>
                  </a:lnTo>
                  <a:lnTo>
                    <a:pt x="123" y="961"/>
                  </a:lnTo>
                  <a:lnTo>
                    <a:pt x="140" y="963"/>
                  </a:lnTo>
                  <a:lnTo>
                    <a:pt x="155" y="963"/>
                  </a:lnTo>
                  <a:lnTo>
                    <a:pt x="1049" y="963"/>
                  </a:lnTo>
                  <a:lnTo>
                    <a:pt x="1049" y="963"/>
                  </a:lnTo>
                  <a:lnTo>
                    <a:pt x="1064" y="963"/>
                  </a:lnTo>
                  <a:lnTo>
                    <a:pt x="1079" y="961"/>
                  </a:lnTo>
                  <a:lnTo>
                    <a:pt x="1093" y="956"/>
                  </a:lnTo>
                  <a:lnTo>
                    <a:pt x="1106" y="953"/>
                  </a:lnTo>
                  <a:lnTo>
                    <a:pt x="1120" y="946"/>
                  </a:lnTo>
                  <a:lnTo>
                    <a:pt x="1132" y="938"/>
                  </a:lnTo>
                  <a:lnTo>
                    <a:pt x="1143" y="929"/>
                  </a:lnTo>
                  <a:lnTo>
                    <a:pt x="1153" y="921"/>
                  </a:lnTo>
                  <a:lnTo>
                    <a:pt x="1164" y="911"/>
                  </a:lnTo>
                  <a:lnTo>
                    <a:pt x="1172" y="899"/>
                  </a:lnTo>
                  <a:lnTo>
                    <a:pt x="1179" y="887"/>
                  </a:lnTo>
                  <a:lnTo>
                    <a:pt x="1186" y="874"/>
                  </a:lnTo>
                  <a:lnTo>
                    <a:pt x="1191" y="860"/>
                  </a:lnTo>
                  <a:lnTo>
                    <a:pt x="1194" y="845"/>
                  </a:lnTo>
                  <a:lnTo>
                    <a:pt x="1196" y="831"/>
                  </a:lnTo>
                  <a:lnTo>
                    <a:pt x="1197" y="816"/>
                  </a:lnTo>
                  <a:lnTo>
                    <a:pt x="1197" y="516"/>
                  </a:lnTo>
                  <a:lnTo>
                    <a:pt x="1405" y="357"/>
                  </a:lnTo>
                  <a:lnTo>
                    <a:pt x="1471" y="305"/>
                  </a:lnTo>
                  <a:lnTo>
                    <a:pt x="1471" y="305"/>
                  </a:lnTo>
                  <a:lnTo>
                    <a:pt x="1474" y="303"/>
                  </a:lnTo>
                  <a:lnTo>
                    <a:pt x="1474" y="298"/>
                  </a:lnTo>
                  <a:lnTo>
                    <a:pt x="1474" y="295"/>
                  </a:lnTo>
                  <a:lnTo>
                    <a:pt x="1472" y="292"/>
                  </a:lnTo>
                  <a:lnTo>
                    <a:pt x="1466" y="283"/>
                  </a:lnTo>
                  <a:lnTo>
                    <a:pt x="1501" y="254"/>
                  </a:lnTo>
                  <a:lnTo>
                    <a:pt x="1501" y="254"/>
                  </a:lnTo>
                  <a:lnTo>
                    <a:pt x="1506" y="251"/>
                  </a:lnTo>
                  <a:lnTo>
                    <a:pt x="1509" y="246"/>
                  </a:lnTo>
                  <a:lnTo>
                    <a:pt x="1511" y="241"/>
                  </a:lnTo>
                  <a:lnTo>
                    <a:pt x="1513" y="234"/>
                  </a:lnTo>
                  <a:lnTo>
                    <a:pt x="1513" y="229"/>
                  </a:lnTo>
                  <a:lnTo>
                    <a:pt x="1511" y="222"/>
                  </a:lnTo>
                  <a:lnTo>
                    <a:pt x="1509" y="217"/>
                  </a:lnTo>
                  <a:lnTo>
                    <a:pt x="1506" y="212"/>
                  </a:lnTo>
                  <a:lnTo>
                    <a:pt x="1489" y="190"/>
                  </a:lnTo>
                  <a:close/>
                  <a:moveTo>
                    <a:pt x="556" y="143"/>
                  </a:moveTo>
                  <a:lnTo>
                    <a:pt x="639" y="143"/>
                  </a:lnTo>
                  <a:lnTo>
                    <a:pt x="639" y="172"/>
                  </a:lnTo>
                  <a:lnTo>
                    <a:pt x="556" y="172"/>
                  </a:lnTo>
                  <a:lnTo>
                    <a:pt x="556" y="143"/>
                  </a:lnTo>
                  <a:close/>
                </a:path>
              </a:pathLst>
            </a:custGeom>
            <a:grpFill/>
            <a:ln w="9525">
              <a:noFill/>
              <a:round/>
              <a:headEnd/>
              <a:tailEnd/>
            </a:ln>
          </p:spPr>
          <p:txBody>
            <a:bodyPr vert="horz" wrap="square" lIns="68508" tIns="34255" rIns="68508" bIns="34255" numCol="1" anchor="t" anchorCtr="0" compatLnSpc="1">
              <a:prstTxWarp prst="textNoShape">
                <a:avLst/>
              </a:prstTxWarp>
            </a:bodyPr>
            <a:lstStyle/>
            <a:p>
              <a:pPr algn="ctr"/>
              <a:endParaRPr lang="en-US" altLang="zh-CN" sz="800" dirty="0">
                <a:latin typeface="Huawei Sans" panose="020C0503030203020204" pitchFamily="34" charset="0"/>
                <a:cs typeface="Arial" pitchFamily="34" charset="0"/>
              </a:endParaRPr>
            </a:p>
          </p:txBody>
        </p:sp>
      </p:grpSp>
      <p:sp>
        <p:nvSpPr>
          <p:cNvPr id="98" name="矩形 97"/>
          <p:cNvSpPr/>
          <p:nvPr/>
        </p:nvSpPr>
        <p:spPr>
          <a:xfrm>
            <a:off x="5931420" y="5175454"/>
            <a:ext cx="834678" cy="276999"/>
          </a:xfrm>
          <a:prstGeom prst="rect">
            <a:avLst/>
          </a:prstGeom>
          <a:ln>
            <a:noFill/>
          </a:ln>
        </p:spPr>
        <p:txBody>
          <a:bodyPr wrap="square" lIns="0" tIns="0" rIns="0" bIns="0">
            <a:spAutoFit/>
          </a:bodyPr>
          <a:lstStyle/>
          <a:p>
            <a:pPr algn="ctr" defTabSz="469045">
              <a:buClr>
                <a:srgbClr val="990000"/>
              </a:buClr>
              <a:buSzPct val="60000"/>
            </a:pPr>
            <a:r>
              <a:rPr lang="ru-RU" sz="900" dirty="0">
                <a:latin typeface="Huawei Sans" panose="020C0503030203020204" pitchFamily="34" charset="0"/>
              </a:rPr>
              <a:t>Электронные классы</a:t>
            </a:r>
          </a:p>
        </p:txBody>
      </p:sp>
      <p:sp>
        <p:nvSpPr>
          <p:cNvPr id="99" name="矩形 98"/>
          <p:cNvSpPr/>
          <p:nvPr/>
        </p:nvSpPr>
        <p:spPr>
          <a:xfrm>
            <a:off x="6671735" y="4958281"/>
            <a:ext cx="1052173" cy="276999"/>
          </a:xfrm>
          <a:prstGeom prst="rect">
            <a:avLst/>
          </a:prstGeom>
          <a:ln>
            <a:noFill/>
          </a:ln>
        </p:spPr>
        <p:txBody>
          <a:bodyPr wrap="square" lIns="0" tIns="0" rIns="0" bIns="0">
            <a:spAutoFit/>
          </a:bodyPr>
          <a:lstStyle/>
          <a:p>
            <a:pPr algn="ctr" defTabSz="469045">
              <a:buClr>
                <a:srgbClr val="990000"/>
              </a:buClr>
              <a:buSzPct val="60000"/>
            </a:pPr>
            <a:r>
              <a:rPr lang="ru-RU" sz="900" dirty="0" err="1">
                <a:latin typeface="Huawei Sans" panose="020C0503030203020204" pitchFamily="34" charset="0"/>
              </a:rPr>
              <a:t>Видеоконференц</a:t>
            </a:r>
            <a:r>
              <a:rPr lang="en-US" sz="900" dirty="0">
                <a:latin typeface="Huawei Sans" panose="020C0503030203020204" pitchFamily="34" charset="0"/>
              </a:rPr>
              <a:t>-</a:t>
            </a:r>
            <a:r>
              <a:rPr lang="ru-RU" sz="900" dirty="0">
                <a:latin typeface="Huawei Sans" panose="020C0503030203020204" pitchFamily="34" charset="0"/>
              </a:rPr>
              <a:t>связь</a:t>
            </a:r>
          </a:p>
        </p:txBody>
      </p:sp>
      <p:grpSp>
        <p:nvGrpSpPr>
          <p:cNvPr id="100" name="组合 224"/>
          <p:cNvGrpSpPr/>
          <p:nvPr/>
        </p:nvGrpSpPr>
        <p:grpSpPr>
          <a:xfrm>
            <a:off x="6957509" y="4506225"/>
            <a:ext cx="329256" cy="395239"/>
            <a:chOff x="15649575" y="185738"/>
            <a:chExt cx="925513" cy="981075"/>
          </a:xfrm>
          <a:solidFill>
            <a:srgbClr val="00B0F0"/>
          </a:solidFill>
        </p:grpSpPr>
        <p:sp>
          <p:nvSpPr>
            <p:cNvPr id="101" name="Freeform 79"/>
            <p:cNvSpPr>
              <a:spLocks/>
            </p:cNvSpPr>
            <p:nvPr/>
          </p:nvSpPr>
          <p:spPr bwMode="auto">
            <a:xfrm>
              <a:off x="16202025" y="185738"/>
              <a:ext cx="352425" cy="123825"/>
            </a:xfrm>
            <a:custGeom>
              <a:avLst/>
              <a:gdLst/>
              <a:ahLst/>
              <a:cxnLst>
                <a:cxn ang="0">
                  <a:pos x="386" y="150"/>
                </a:cxn>
                <a:cxn ang="0">
                  <a:pos x="398" y="155"/>
                </a:cxn>
                <a:cxn ang="0">
                  <a:pos x="403" y="155"/>
                </a:cxn>
                <a:cxn ang="0">
                  <a:pos x="438" y="124"/>
                </a:cxn>
                <a:cxn ang="0">
                  <a:pos x="442" y="119"/>
                </a:cxn>
                <a:cxn ang="0">
                  <a:pos x="443" y="114"/>
                </a:cxn>
                <a:cxn ang="0">
                  <a:pos x="440" y="102"/>
                </a:cxn>
                <a:cxn ang="0">
                  <a:pos x="418" y="81"/>
                </a:cxn>
                <a:cxn ang="0">
                  <a:pos x="371" y="43"/>
                </a:cxn>
                <a:cxn ang="0">
                  <a:pos x="317" y="18"/>
                </a:cxn>
                <a:cxn ang="0">
                  <a:pos x="260" y="3"/>
                </a:cxn>
                <a:cxn ang="0">
                  <a:pos x="229" y="0"/>
                </a:cxn>
                <a:cxn ang="0">
                  <a:pos x="211" y="0"/>
                </a:cxn>
                <a:cxn ang="0">
                  <a:pos x="155" y="5"/>
                </a:cxn>
                <a:cxn ang="0">
                  <a:pos x="101" y="20"/>
                </a:cxn>
                <a:cxn ang="0">
                  <a:pos x="50" y="45"/>
                </a:cxn>
                <a:cxn ang="0">
                  <a:pos x="6" y="79"/>
                </a:cxn>
                <a:cxn ang="0">
                  <a:pos x="1" y="84"/>
                </a:cxn>
                <a:cxn ang="0">
                  <a:pos x="1" y="96"/>
                </a:cxn>
                <a:cxn ang="0">
                  <a:pos x="32" y="131"/>
                </a:cxn>
                <a:cxn ang="0">
                  <a:pos x="37" y="136"/>
                </a:cxn>
                <a:cxn ang="0">
                  <a:pos x="44" y="136"/>
                </a:cxn>
                <a:cxn ang="0">
                  <a:pos x="55" y="133"/>
                </a:cxn>
                <a:cxn ang="0">
                  <a:pos x="71" y="119"/>
                </a:cxn>
                <a:cxn ang="0">
                  <a:pos x="108" y="96"/>
                </a:cxn>
                <a:cxn ang="0">
                  <a:pos x="148" y="81"/>
                </a:cxn>
                <a:cxn ang="0">
                  <a:pos x="190" y="72"/>
                </a:cxn>
                <a:cxn ang="0">
                  <a:pos x="211" y="72"/>
                </a:cxn>
                <a:cxn ang="0">
                  <a:pos x="226" y="72"/>
                </a:cxn>
                <a:cxn ang="0">
                  <a:pos x="271" y="79"/>
                </a:cxn>
                <a:cxn ang="0">
                  <a:pos x="313" y="96"/>
                </a:cxn>
                <a:cxn ang="0">
                  <a:pos x="352" y="119"/>
                </a:cxn>
                <a:cxn ang="0">
                  <a:pos x="386" y="150"/>
                </a:cxn>
              </a:cxnLst>
              <a:rect l="0" t="0" r="r" b="b"/>
              <a:pathLst>
                <a:path w="443" h="155">
                  <a:moveTo>
                    <a:pt x="386" y="150"/>
                  </a:moveTo>
                  <a:lnTo>
                    <a:pt x="386" y="150"/>
                  </a:lnTo>
                  <a:lnTo>
                    <a:pt x="391" y="155"/>
                  </a:lnTo>
                  <a:lnTo>
                    <a:pt x="398" y="155"/>
                  </a:lnTo>
                  <a:lnTo>
                    <a:pt x="398" y="155"/>
                  </a:lnTo>
                  <a:lnTo>
                    <a:pt x="403" y="155"/>
                  </a:lnTo>
                  <a:lnTo>
                    <a:pt x="408" y="151"/>
                  </a:lnTo>
                  <a:lnTo>
                    <a:pt x="438" y="124"/>
                  </a:lnTo>
                  <a:lnTo>
                    <a:pt x="438" y="124"/>
                  </a:lnTo>
                  <a:lnTo>
                    <a:pt x="442" y="119"/>
                  </a:lnTo>
                  <a:lnTo>
                    <a:pt x="443" y="114"/>
                  </a:lnTo>
                  <a:lnTo>
                    <a:pt x="443" y="114"/>
                  </a:lnTo>
                  <a:lnTo>
                    <a:pt x="443" y="108"/>
                  </a:lnTo>
                  <a:lnTo>
                    <a:pt x="440" y="102"/>
                  </a:lnTo>
                  <a:lnTo>
                    <a:pt x="440" y="102"/>
                  </a:lnTo>
                  <a:lnTo>
                    <a:pt x="418" y="81"/>
                  </a:lnTo>
                  <a:lnTo>
                    <a:pt x="396" y="60"/>
                  </a:lnTo>
                  <a:lnTo>
                    <a:pt x="371" y="43"/>
                  </a:lnTo>
                  <a:lnTo>
                    <a:pt x="346" y="30"/>
                  </a:lnTo>
                  <a:lnTo>
                    <a:pt x="317" y="18"/>
                  </a:lnTo>
                  <a:lnTo>
                    <a:pt x="290" y="10"/>
                  </a:lnTo>
                  <a:lnTo>
                    <a:pt x="260" y="3"/>
                  </a:lnTo>
                  <a:lnTo>
                    <a:pt x="229" y="0"/>
                  </a:lnTo>
                  <a:lnTo>
                    <a:pt x="229" y="0"/>
                  </a:lnTo>
                  <a:lnTo>
                    <a:pt x="211" y="0"/>
                  </a:lnTo>
                  <a:lnTo>
                    <a:pt x="211" y="0"/>
                  </a:lnTo>
                  <a:lnTo>
                    <a:pt x="184" y="0"/>
                  </a:lnTo>
                  <a:lnTo>
                    <a:pt x="155" y="5"/>
                  </a:lnTo>
                  <a:lnTo>
                    <a:pt x="128" y="11"/>
                  </a:lnTo>
                  <a:lnTo>
                    <a:pt x="101" y="20"/>
                  </a:lnTo>
                  <a:lnTo>
                    <a:pt x="76" y="32"/>
                  </a:lnTo>
                  <a:lnTo>
                    <a:pt x="50" y="45"/>
                  </a:lnTo>
                  <a:lnTo>
                    <a:pt x="28" y="60"/>
                  </a:lnTo>
                  <a:lnTo>
                    <a:pt x="6" y="79"/>
                  </a:lnTo>
                  <a:lnTo>
                    <a:pt x="6" y="79"/>
                  </a:lnTo>
                  <a:lnTo>
                    <a:pt x="1" y="84"/>
                  </a:lnTo>
                  <a:lnTo>
                    <a:pt x="0" y="91"/>
                  </a:lnTo>
                  <a:lnTo>
                    <a:pt x="1" y="96"/>
                  </a:lnTo>
                  <a:lnTo>
                    <a:pt x="5" y="101"/>
                  </a:lnTo>
                  <a:lnTo>
                    <a:pt x="32" y="131"/>
                  </a:lnTo>
                  <a:lnTo>
                    <a:pt x="32" y="131"/>
                  </a:lnTo>
                  <a:lnTo>
                    <a:pt x="37" y="136"/>
                  </a:lnTo>
                  <a:lnTo>
                    <a:pt x="44" y="136"/>
                  </a:lnTo>
                  <a:lnTo>
                    <a:pt x="44" y="136"/>
                  </a:lnTo>
                  <a:lnTo>
                    <a:pt x="50" y="136"/>
                  </a:lnTo>
                  <a:lnTo>
                    <a:pt x="55" y="133"/>
                  </a:lnTo>
                  <a:lnTo>
                    <a:pt x="55" y="133"/>
                  </a:lnTo>
                  <a:lnTo>
                    <a:pt x="71" y="119"/>
                  </a:lnTo>
                  <a:lnTo>
                    <a:pt x="89" y="106"/>
                  </a:lnTo>
                  <a:lnTo>
                    <a:pt x="108" y="96"/>
                  </a:lnTo>
                  <a:lnTo>
                    <a:pt x="128" y="87"/>
                  </a:lnTo>
                  <a:lnTo>
                    <a:pt x="148" y="81"/>
                  </a:lnTo>
                  <a:lnTo>
                    <a:pt x="168" y="75"/>
                  </a:lnTo>
                  <a:lnTo>
                    <a:pt x="190" y="72"/>
                  </a:lnTo>
                  <a:lnTo>
                    <a:pt x="211" y="72"/>
                  </a:lnTo>
                  <a:lnTo>
                    <a:pt x="211" y="72"/>
                  </a:lnTo>
                  <a:lnTo>
                    <a:pt x="226" y="72"/>
                  </a:lnTo>
                  <a:lnTo>
                    <a:pt x="226" y="72"/>
                  </a:lnTo>
                  <a:lnTo>
                    <a:pt x="248" y="75"/>
                  </a:lnTo>
                  <a:lnTo>
                    <a:pt x="271" y="79"/>
                  </a:lnTo>
                  <a:lnTo>
                    <a:pt x="292" y="86"/>
                  </a:lnTo>
                  <a:lnTo>
                    <a:pt x="313" y="96"/>
                  </a:lnTo>
                  <a:lnTo>
                    <a:pt x="332" y="106"/>
                  </a:lnTo>
                  <a:lnTo>
                    <a:pt x="352" y="119"/>
                  </a:lnTo>
                  <a:lnTo>
                    <a:pt x="369" y="133"/>
                  </a:lnTo>
                  <a:lnTo>
                    <a:pt x="386" y="150"/>
                  </a:lnTo>
                  <a:lnTo>
                    <a:pt x="386" y="150"/>
                  </a:lnTo>
                  <a:close/>
                </a:path>
              </a:pathLst>
            </a:custGeom>
            <a:grpFill/>
            <a:ln w="9525">
              <a:noFill/>
              <a:round/>
              <a:headEnd/>
              <a:tailEnd/>
            </a:ln>
          </p:spPr>
          <p:txBody>
            <a:bodyPr vert="horz" wrap="square" lIns="91368" tIns="45684" rIns="91368" bIns="45684" numCol="1" anchor="t" anchorCtr="0" compatLnSpc="1">
              <a:prstTxWarp prst="textNoShape">
                <a:avLst/>
              </a:prstTxWarp>
            </a:bodyPr>
            <a:lstStyle/>
            <a:p>
              <a:pPr algn="ctr"/>
              <a:endParaRPr lang="en-US" altLang="zh-CN" sz="800" dirty="0">
                <a:latin typeface="Huawei Sans" panose="020C0503030203020204" pitchFamily="34" charset="0"/>
              </a:endParaRPr>
            </a:p>
          </p:txBody>
        </p:sp>
        <p:sp>
          <p:nvSpPr>
            <p:cNvPr id="102" name="Freeform 80"/>
            <p:cNvSpPr>
              <a:spLocks/>
            </p:cNvSpPr>
            <p:nvPr/>
          </p:nvSpPr>
          <p:spPr bwMode="auto">
            <a:xfrm>
              <a:off x="16275050" y="282575"/>
              <a:ext cx="198438" cy="85725"/>
            </a:xfrm>
            <a:custGeom>
              <a:avLst/>
              <a:gdLst/>
              <a:ahLst/>
              <a:cxnLst>
                <a:cxn ang="0">
                  <a:pos x="129" y="0"/>
                </a:cxn>
                <a:cxn ang="0">
                  <a:pos x="129" y="0"/>
                </a:cxn>
                <a:cxn ang="0">
                  <a:pos x="119" y="0"/>
                </a:cxn>
                <a:cxn ang="0">
                  <a:pos x="119" y="0"/>
                </a:cxn>
                <a:cxn ang="0">
                  <a:pos x="104" y="0"/>
                </a:cxn>
                <a:cxn ang="0">
                  <a:pos x="89" y="2"/>
                </a:cxn>
                <a:cxn ang="0">
                  <a:pos x="74" y="5"/>
                </a:cxn>
                <a:cxn ang="0">
                  <a:pos x="59" y="10"/>
                </a:cxn>
                <a:cxn ang="0">
                  <a:pos x="43" y="17"/>
                </a:cxn>
                <a:cxn ang="0">
                  <a:pos x="30" y="25"/>
                </a:cxn>
                <a:cxn ang="0">
                  <a:pos x="18" y="34"/>
                </a:cxn>
                <a:cxn ang="0">
                  <a:pos x="5" y="44"/>
                </a:cxn>
                <a:cxn ang="0">
                  <a:pos x="5" y="44"/>
                </a:cxn>
                <a:cxn ang="0">
                  <a:pos x="1" y="49"/>
                </a:cxn>
                <a:cxn ang="0">
                  <a:pos x="0" y="54"/>
                </a:cxn>
                <a:cxn ang="0">
                  <a:pos x="1" y="61"/>
                </a:cxn>
                <a:cxn ang="0">
                  <a:pos x="5" y="66"/>
                </a:cxn>
                <a:cxn ang="0">
                  <a:pos x="32" y="96"/>
                </a:cxn>
                <a:cxn ang="0">
                  <a:pos x="32" y="96"/>
                </a:cxn>
                <a:cxn ang="0">
                  <a:pos x="37" y="100"/>
                </a:cxn>
                <a:cxn ang="0">
                  <a:pos x="43" y="101"/>
                </a:cxn>
                <a:cxn ang="0">
                  <a:pos x="43" y="101"/>
                </a:cxn>
                <a:cxn ang="0">
                  <a:pos x="50" y="101"/>
                </a:cxn>
                <a:cxn ang="0">
                  <a:pos x="55" y="98"/>
                </a:cxn>
                <a:cxn ang="0">
                  <a:pos x="55" y="98"/>
                </a:cxn>
                <a:cxn ang="0">
                  <a:pos x="69" y="86"/>
                </a:cxn>
                <a:cxn ang="0">
                  <a:pos x="86" y="79"/>
                </a:cxn>
                <a:cxn ang="0">
                  <a:pos x="102" y="74"/>
                </a:cxn>
                <a:cxn ang="0">
                  <a:pos x="119" y="73"/>
                </a:cxn>
                <a:cxn ang="0">
                  <a:pos x="119" y="73"/>
                </a:cxn>
                <a:cxn ang="0">
                  <a:pos x="126" y="73"/>
                </a:cxn>
                <a:cxn ang="0">
                  <a:pos x="126" y="73"/>
                </a:cxn>
                <a:cxn ang="0">
                  <a:pos x="143" y="76"/>
                </a:cxn>
                <a:cxn ang="0">
                  <a:pos x="161" y="81"/>
                </a:cxn>
                <a:cxn ang="0">
                  <a:pos x="177" y="91"/>
                </a:cxn>
                <a:cxn ang="0">
                  <a:pos x="190" y="103"/>
                </a:cxn>
                <a:cxn ang="0">
                  <a:pos x="190" y="103"/>
                </a:cxn>
                <a:cxn ang="0">
                  <a:pos x="195" y="106"/>
                </a:cxn>
                <a:cxn ang="0">
                  <a:pos x="202" y="108"/>
                </a:cxn>
                <a:cxn ang="0">
                  <a:pos x="202" y="108"/>
                </a:cxn>
                <a:cxn ang="0">
                  <a:pos x="209" y="108"/>
                </a:cxn>
                <a:cxn ang="0">
                  <a:pos x="212" y="105"/>
                </a:cxn>
                <a:cxn ang="0">
                  <a:pos x="244" y="78"/>
                </a:cxn>
                <a:cxn ang="0">
                  <a:pos x="244" y="78"/>
                </a:cxn>
                <a:cxn ang="0">
                  <a:pos x="247" y="73"/>
                </a:cxn>
                <a:cxn ang="0">
                  <a:pos x="249" y="66"/>
                </a:cxn>
                <a:cxn ang="0">
                  <a:pos x="249" y="66"/>
                </a:cxn>
                <a:cxn ang="0">
                  <a:pos x="249" y="61"/>
                </a:cxn>
                <a:cxn ang="0">
                  <a:pos x="246" y="56"/>
                </a:cxn>
                <a:cxn ang="0">
                  <a:pos x="246" y="56"/>
                </a:cxn>
                <a:cxn ang="0">
                  <a:pos x="234" y="44"/>
                </a:cxn>
                <a:cxn ang="0">
                  <a:pos x="220" y="34"/>
                </a:cxn>
                <a:cxn ang="0">
                  <a:pos x="207" y="24"/>
                </a:cxn>
                <a:cxn ang="0">
                  <a:pos x="193" y="15"/>
                </a:cxn>
                <a:cxn ang="0">
                  <a:pos x="178" y="10"/>
                </a:cxn>
                <a:cxn ang="0">
                  <a:pos x="163" y="5"/>
                </a:cxn>
                <a:cxn ang="0">
                  <a:pos x="146" y="2"/>
                </a:cxn>
                <a:cxn ang="0">
                  <a:pos x="129" y="0"/>
                </a:cxn>
                <a:cxn ang="0">
                  <a:pos x="129" y="0"/>
                </a:cxn>
              </a:cxnLst>
              <a:rect l="0" t="0" r="r" b="b"/>
              <a:pathLst>
                <a:path w="249" h="108">
                  <a:moveTo>
                    <a:pt x="129" y="0"/>
                  </a:moveTo>
                  <a:lnTo>
                    <a:pt x="129" y="0"/>
                  </a:lnTo>
                  <a:lnTo>
                    <a:pt x="119" y="0"/>
                  </a:lnTo>
                  <a:lnTo>
                    <a:pt x="119" y="0"/>
                  </a:lnTo>
                  <a:lnTo>
                    <a:pt x="104" y="0"/>
                  </a:lnTo>
                  <a:lnTo>
                    <a:pt x="89" y="2"/>
                  </a:lnTo>
                  <a:lnTo>
                    <a:pt x="74" y="5"/>
                  </a:lnTo>
                  <a:lnTo>
                    <a:pt x="59" y="10"/>
                  </a:lnTo>
                  <a:lnTo>
                    <a:pt x="43" y="17"/>
                  </a:lnTo>
                  <a:lnTo>
                    <a:pt x="30" y="25"/>
                  </a:lnTo>
                  <a:lnTo>
                    <a:pt x="18" y="34"/>
                  </a:lnTo>
                  <a:lnTo>
                    <a:pt x="5" y="44"/>
                  </a:lnTo>
                  <a:lnTo>
                    <a:pt x="5" y="44"/>
                  </a:lnTo>
                  <a:lnTo>
                    <a:pt x="1" y="49"/>
                  </a:lnTo>
                  <a:lnTo>
                    <a:pt x="0" y="54"/>
                  </a:lnTo>
                  <a:lnTo>
                    <a:pt x="1" y="61"/>
                  </a:lnTo>
                  <a:lnTo>
                    <a:pt x="5" y="66"/>
                  </a:lnTo>
                  <a:lnTo>
                    <a:pt x="32" y="96"/>
                  </a:lnTo>
                  <a:lnTo>
                    <a:pt x="32" y="96"/>
                  </a:lnTo>
                  <a:lnTo>
                    <a:pt x="37" y="100"/>
                  </a:lnTo>
                  <a:lnTo>
                    <a:pt x="43" y="101"/>
                  </a:lnTo>
                  <a:lnTo>
                    <a:pt x="43" y="101"/>
                  </a:lnTo>
                  <a:lnTo>
                    <a:pt x="50" y="101"/>
                  </a:lnTo>
                  <a:lnTo>
                    <a:pt x="55" y="98"/>
                  </a:lnTo>
                  <a:lnTo>
                    <a:pt x="55" y="98"/>
                  </a:lnTo>
                  <a:lnTo>
                    <a:pt x="69" y="86"/>
                  </a:lnTo>
                  <a:lnTo>
                    <a:pt x="86" y="79"/>
                  </a:lnTo>
                  <a:lnTo>
                    <a:pt x="102" y="74"/>
                  </a:lnTo>
                  <a:lnTo>
                    <a:pt x="119" y="73"/>
                  </a:lnTo>
                  <a:lnTo>
                    <a:pt x="119" y="73"/>
                  </a:lnTo>
                  <a:lnTo>
                    <a:pt x="126" y="73"/>
                  </a:lnTo>
                  <a:lnTo>
                    <a:pt x="126" y="73"/>
                  </a:lnTo>
                  <a:lnTo>
                    <a:pt x="143" y="76"/>
                  </a:lnTo>
                  <a:lnTo>
                    <a:pt x="161" y="81"/>
                  </a:lnTo>
                  <a:lnTo>
                    <a:pt x="177" y="91"/>
                  </a:lnTo>
                  <a:lnTo>
                    <a:pt x="190" y="103"/>
                  </a:lnTo>
                  <a:lnTo>
                    <a:pt x="190" y="103"/>
                  </a:lnTo>
                  <a:lnTo>
                    <a:pt x="195" y="106"/>
                  </a:lnTo>
                  <a:lnTo>
                    <a:pt x="202" y="108"/>
                  </a:lnTo>
                  <a:lnTo>
                    <a:pt x="202" y="108"/>
                  </a:lnTo>
                  <a:lnTo>
                    <a:pt x="209" y="108"/>
                  </a:lnTo>
                  <a:lnTo>
                    <a:pt x="212" y="105"/>
                  </a:lnTo>
                  <a:lnTo>
                    <a:pt x="244" y="78"/>
                  </a:lnTo>
                  <a:lnTo>
                    <a:pt x="244" y="78"/>
                  </a:lnTo>
                  <a:lnTo>
                    <a:pt x="247" y="73"/>
                  </a:lnTo>
                  <a:lnTo>
                    <a:pt x="249" y="66"/>
                  </a:lnTo>
                  <a:lnTo>
                    <a:pt x="249" y="66"/>
                  </a:lnTo>
                  <a:lnTo>
                    <a:pt x="249" y="61"/>
                  </a:lnTo>
                  <a:lnTo>
                    <a:pt x="246" y="56"/>
                  </a:lnTo>
                  <a:lnTo>
                    <a:pt x="246" y="56"/>
                  </a:lnTo>
                  <a:lnTo>
                    <a:pt x="234" y="44"/>
                  </a:lnTo>
                  <a:lnTo>
                    <a:pt x="220" y="34"/>
                  </a:lnTo>
                  <a:lnTo>
                    <a:pt x="207" y="24"/>
                  </a:lnTo>
                  <a:lnTo>
                    <a:pt x="193" y="15"/>
                  </a:lnTo>
                  <a:lnTo>
                    <a:pt x="178" y="10"/>
                  </a:lnTo>
                  <a:lnTo>
                    <a:pt x="163" y="5"/>
                  </a:lnTo>
                  <a:lnTo>
                    <a:pt x="146" y="2"/>
                  </a:lnTo>
                  <a:lnTo>
                    <a:pt x="129" y="0"/>
                  </a:lnTo>
                  <a:lnTo>
                    <a:pt x="129" y="0"/>
                  </a:lnTo>
                  <a:close/>
                </a:path>
              </a:pathLst>
            </a:custGeom>
            <a:grpFill/>
            <a:ln w="9525">
              <a:noFill/>
              <a:round/>
              <a:headEnd/>
              <a:tailEnd/>
            </a:ln>
          </p:spPr>
          <p:txBody>
            <a:bodyPr vert="horz" wrap="square" lIns="91368" tIns="45684" rIns="91368" bIns="45684" numCol="1" anchor="t" anchorCtr="0" compatLnSpc="1">
              <a:prstTxWarp prst="textNoShape">
                <a:avLst/>
              </a:prstTxWarp>
            </a:bodyPr>
            <a:lstStyle/>
            <a:p>
              <a:pPr algn="ctr"/>
              <a:endParaRPr lang="en-US" altLang="zh-CN" sz="800" dirty="0">
                <a:latin typeface="Huawei Sans" panose="020C0503030203020204" pitchFamily="34" charset="0"/>
              </a:endParaRPr>
            </a:p>
          </p:txBody>
        </p:sp>
        <p:sp>
          <p:nvSpPr>
            <p:cNvPr id="103" name="Freeform 81"/>
            <p:cNvSpPr>
              <a:spLocks/>
            </p:cNvSpPr>
            <p:nvPr/>
          </p:nvSpPr>
          <p:spPr bwMode="auto">
            <a:xfrm>
              <a:off x="15922625" y="1025525"/>
              <a:ext cx="376238" cy="141288"/>
            </a:xfrm>
            <a:custGeom>
              <a:avLst/>
              <a:gdLst/>
              <a:ahLst/>
              <a:cxnLst>
                <a:cxn ang="0">
                  <a:pos x="464" y="177"/>
                </a:cxn>
                <a:cxn ang="0">
                  <a:pos x="464" y="177"/>
                </a:cxn>
                <a:cxn ang="0">
                  <a:pos x="469" y="176"/>
                </a:cxn>
                <a:cxn ang="0">
                  <a:pos x="472" y="172"/>
                </a:cxn>
                <a:cxn ang="0">
                  <a:pos x="474" y="169"/>
                </a:cxn>
                <a:cxn ang="0">
                  <a:pos x="472" y="164"/>
                </a:cxn>
                <a:cxn ang="0">
                  <a:pos x="388" y="14"/>
                </a:cxn>
                <a:cxn ang="0">
                  <a:pos x="388" y="14"/>
                </a:cxn>
                <a:cxn ang="0">
                  <a:pos x="384" y="9"/>
                </a:cxn>
                <a:cxn ang="0">
                  <a:pos x="379" y="4"/>
                </a:cxn>
                <a:cxn ang="0">
                  <a:pos x="373" y="0"/>
                </a:cxn>
                <a:cxn ang="0">
                  <a:pos x="366" y="0"/>
                </a:cxn>
                <a:cxn ang="0">
                  <a:pos x="106" y="0"/>
                </a:cxn>
                <a:cxn ang="0">
                  <a:pos x="106" y="0"/>
                </a:cxn>
                <a:cxn ang="0">
                  <a:pos x="99" y="0"/>
                </a:cxn>
                <a:cxn ang="0">
                  <a:pos x="94" y="4"/>
                </a:cxn>
                <a:cxn ang="0">
                  <a:pos x="88" y="9"/>
                </a:cxn>
                <a:cxn ang="0">
                  <a:pos x="84" y="14"/>
                </a:cxn>
                <a:cxn ang="0">
                  <a:pos x="0" y="164"/>
                </a:cxn>
                <a:cxn ang="0">
                  <a:pos x="0" y="164"/>
                </a:cxn>
                <a:cxn ang="0">
                  <a:pos x="0" y="169"/>
                </a:cxn>
                <a:cxn ang="0">
                  <a:pos x="0" y="172"/>
                </a:cxn>
                <a:cxn ang="0">
                  <a:pos x="3" y="176"/>
                </a:cxn>
                <a:cxn ang="0">
                  <a:pos x="8" y="177"/>
                </a:cxn>
                <a:cxn ang="0">
                  <a:pos x="464" y="177"/>
                </a:cxn>
              </a:cxnLst>
              <a:rect l="0" t="0" r="r" b="b"/>
              <a:pathLst>
                <a:path w="474" h="177">
                  <a:moveTo>
                    <a:pt x="464" y="177"/>
                  </a:moveTo>
                  <a:lnTo>
                    <a:pt x="464" y="177"/>
                  </a:lnTo>
                  <a:lnTo>
                    <a:pt x="469" y="176"/>
                  </a:lnTo>
                  <a:lnTo>
                    <a:pt x="472" y="172"/>
                  </a:lnTo>
                  <a:lnTo>
                    <a:pt x="474" y="169"/>
                  </a:lnTo>
                  <a:lnTo>
                    <a:pt x="472" y="164"/>
                  </a:lnTo>
                  <a:lnTo>
                    <a:pt x="388" y="14"/>
                  </a:lnTo>
                  <a:lnTo>
                    <a:pt x="388" y="14"/>
                  </a:lnTo>
                  <a:lnTo>
                    <a:pt x="384" y="9"/>
                  </a:lnTo>
                  <a:lnTo>
                    <a:pt x="379" y="4"/>
                  </a:lnTo>
                  <a:lnTo>
                    <a:pt x="373" y="0"/>
                  </a:lnTo>
                  <a:lnTo>
                    <a:pt x="366" y="0"/>
                  </a:lnTo>
                  <a:lnTo>
                    <a:pt x="106" y="0"/>
                  </a:lnTo>
                  <a:lnTo>
                    <a:pt x="106" y="0"/>
                  </a:lnTo>
                  <a:lnTo>
                    <a:pt x="99" y="0"/>
                  </a:lnTo>
                  <a:lnTo>
                    <a:pt x="94" y="4"/>
                  </a:lnTo>
                  <a:lnTo>
                    <a:pt x="88" y="9"/>
                  </a:lnTo>
                  <a:lnTo>
                    <a:pt x="84" y="14"/>
                  </a:lnTo>
                  <a:lnTo>
                    <a:pt x="0" y="164"/>
                  </a:lnTo>
                  <a:lnTo>
                    <a:pt x="0" y="164"/>
                  </a:lnTo>
                  <a:lnTo>
                    <a:pt x="0" y="169"/>
                  </a:lnTo>
                  <a:lnTo>
                    <a:pt x="0" y="172"/>
                  </a:lnTo>
                  <a:lnTo>
                    <a:pt x="3" y="176"/>
                  </a:lnTo>
                  <a:lnTo>
                    <a:pt x="8" y="177"/>
                  </a:lnTo>
                  <a:lnTo>
                    <a:pt x="464" y="177"/>
                  </a:lnTo>
                  <a:close/>
                </a:path>
              </a:pathLst>
            </a:custGeom>
            <a:grpFill/>
            <a:ln w="9525">
              <a:noFill/>
              <a:round/>
              <a:headEnd/>
              <a:tailEnd/>
            </a:ln>
          </p:spPr>
          <p:txBody>
            <a:bodyPr vert="horz" wrap="square" lIns="91368" tIns="45684" rIns="91368" bIns="45684" numCol="1" anchor="t" anchorCtr="0" compatLnSpc="1">
              <a:prstTxWarp prst="textNoShape">
                <a:avLst/>
              </a:prstTxWarp>
            </a:bodyPr>
            <a:lstStyle/>
            <a:p>
              <a:pPr algn="ctr"/>
              <a:endParaRPr lang="en-US" altLang="zh-CN" sz="800" dirty="0">
                <a:latin typeface="Huawei Sans" panose="020C0503030203020204" pitchFamily="34" charset="0"/>
              </a:endParaRPr>
            </a:p>
          </p:txBody>
        </p:sp>
        <p:sp>
          <p:nvSpPr>
            <p:cNvPr id="104" name="Freeform 82"/>
            <p:cNvSpPr>
              <a:spLocks noEditPoints="1"/>
            </p:cNvSpPr>
            <p:nvPr/>
          </p:nvSpPr>
          <p:spPr bwMode="auto">
            <a:xfrm>
              <a:off x="15649575" y="417513"/>
              <a:ext cx="925513" cy="566738"/>
            </a:xfrm>
            <a:custGeom>
              <a:avLst/>
              <a:gdLst/>
              <a:ahLst/>
              <a:cxnLst>
                <a:cxn ang="0">
                  <a:pos x="1138" y="0"/>
                </a:cxn>
                <a:cxn ang="0">
                  <a:pos x="27" y="0"/>
                </a:cxn>
                <a:cxn ang="0">
                  <a:pos x="27" y="0"/>
                </a:cxn>
                <a:cxn ang="0">
                  <a:pos x="22" y="0"/>
                </a:cxn>
                <a:cxn ang="0">
                  <a:pos x="17" y="2"/>
                </a:cxn>
                <a:cxn ang="0">
                  <a:pos x="12" y="5"/>
                </a:cxn>
                <a:cxn ang="0">
                  <a:pos x="8" y="9"/>
                </a:cxn>
                <a:cxn ang="0">
                  <a:pos x="5" y="12"/>
                </a:cxn>
                <a:cxn ang="0">
                  <a:pos x="1" y="17"/>
                </a:cxn>
                <a:cxn ang="0">
                  <a:pos x="0" y="22"/>
                </a:cxn>
                <a:cxn ang="0">
                  <a:pos x="0" y="27"/>
                </a:cxn>
                <a:cxn ang="0">
                  <a:pos x="0" y="631"/>
                </a:cxn>
                <a:cxn ang="0">
                  <a:pos x="0" y="631"/>
                </a:cxn>
                <a:cxn ang="0">
                  <a:pos x="0" y="636"/>
                </a:cxn>
                <a:cxn ang="0">
                  <a:pos x="1" y="641"/>
                </a:cxn>
                <a:cxn ang="0">
                  <a:pos x="5" y="647"/>
                </a:cxn>
                <a:cxn ang="0">
                  <a:pos x="8" y="650"/>
                </a:cxn>
                <a:cxn ang="0">
                  <a:pos x="12" y="653"/>
                </a:cxn>
                <a:cxn ang="0">
                  <a:pos x="17" y="657"/>
                </a:cxn>
                <a:cxn ang="0">
                  <a:pos x="22" y="658"/>
                </a:cxn>
                <a:cxn ang="0">
                  <a:pos x="27" y="658"/>
                </a:cxn>
                <a:cxn ang="0">
                  <a:pos x="492" y="658"/>
                </a:cxn>
                <a:cxn ang="0">
                  <a:pos x="492" y="699"/>
                </a:cxn>
                <a:cxn ang="0">
                  <a:pos x="492" y="699"/>
                </a:cxn>
                <a:cxn ang="0">
                  <a:pos x="492" y="704"/>
                </a:cxn>
                <a:cxn ang="0">
                  <a:pos x="496" y="709"/>
                </a:cxn>
                <a:cxn ang="0">
                  <a:pos x="501" y="712"/>
                </a:cxn>
                <a:cxn ang="0">
                  <a:pos x="508" y="714"/>
                </a:cxn>
                <a:cxn ang="0">
                  <a:pos x="669" y="714"/>
                </a:cxn>
                <a:cxn ang="0">
                  <a:pos x="669" y="714"/>
                </a:cxn>
                <a:cxn ang="0">
                  <a:pos x="674" y="712"/>
                </a:cxn>
                <a:cxn ang="0">
                  <a:pos x="680" y="709"/>
                </a:cxn>
                <a:cxn ang="0">
                  <a:pos x="683" y="704"/>
                </a:cxn>
                <a:cxn ang="0">
                  <a:pos x="685" y="699"/>
                </a:cxn>
                <a:cxn ang="0">
                  <a:pos x="685" y="658"/>
                </a:cxn>
                <a:cxn ang="0">
                  <a:pos x="1138" y="658"/>
                </a:cxn>
                <a:cxn ang="0">
                  <a:pos x="1138" y="658"/>
                </a:cxn>
                <a:cxn ang="0">
                  <a:pos x="1143" y="658"/>
                </a:cxn>
                <a:cxn ang="0">
                  <a:pos x="1148" y="657"/>
                </a:cxn>
                <a:cxn ang="0">
                  <a:pos x="1154" y="653"/>
                </a:cxn>
                <a:cxn ang="0">
                  <a:pos x="1157" y="650"/>
                </a:cxn>
                <a:cxn ang="0">
                  <a:pos x="1160" y="647"/>
                </a:cxn>
                <a:cxn ang="0">
                  <a:pos x="1164" y="641"/>
                </a:cxn>
                <a:cxn ang="0">
                  <a:pos x="1165" y="636"/>
                </a:cxn>
                <a:cxn ang="0">
                  <a:pos x="1165" y="631"/>
                </a:cxn>
                <a:cxn ang="0">
                  <a:pos x="1165" y="27"/>
                </a:cxn>
                <a:cxn ang="0">
                  <a:pos x="1165" y="27"/>
                </a:cxn>
                <a:cxn ang="0">
                  <a:pos x="1165" y="22"/>
                </a:cxn>
                <a:cxn ang="0">
                  <a:pos x="1164" y="17"/>
                </a:cxn>
                <a:cxn ang="0">
                  <a:pos x="1160" y="12"/>
                </a:cxn>
                <a:cxn ang="0">
                  <a:pos x="1157" y="9"/>
                </a:cxn>
                <a:cxn ang="0">
                  <a:pos x="1154" y="5"/>
                </a:cxn>
                <a:cxn ang="0">
                  <a:pos x="1148" y="2"/>
                </a:cxn>
                <a:cxn ang="0">
                  <a:pos x="1143" y="0"/>
                </a:cxn>
                <a:cxn ang="0">
                  <a:pos x="1138" y="0"/>
                </a:cxn>
                <a:cxn ang="0">
                  <a:pos x="1138" y="0"/>
                </a:cxn>
                <a:cxn ang="0">
                  <a:pos x="1044" y="537"/>
                </a:cxn>
                <a:cxn ang="0">
                  <a:pos x="121" y="537"/>
                </a:cxn>
                <a:cxn ang="0">
                  <a:pos x="121" y="122"/>
                </a:cxn>
                <a:cxn ang="0">
                  <a:pos x="1044" y="122"/>
                </a:cxn>
                <a:cxn ang="0">
                  <a:pos x="1044" y="537"/>
                </a:cxn>
              </a:cxnLst>
              <a:rect l="0" t="0" r="r" b="b"/>
              <a:pathLst>
                <a:path w="1165" h="714">
                  <a:moveTo>
                    <a:pt x="1138" y="0"/>
                  </a:moveTo>
                  <a:lnTo>
                    <a:pt x="27" y="0"/>
                  </a:lnTo>
                  <a:lnTo>
                    <a:pt x="27" y="0"/>
                  </a:lnTo>
                  <a:lnTo>
                    <a:pt x="22" y="0"/>
                  </a:lnTo>
                  <a:lnTo>
                    <a:pt x="17" y="2"/>
                  </a:lnTo>
                  <a:lnTo>
                    <a:pt x="12" y="5"/>
                  </a:lnTo>
                  <a:lnTo>
                    <a:pt x="8" y="9"/>
                  </a:lnTo>
                  <a:lnTo>
                    <a:pt x="5" y="12"/>
                  </a:lnTo>
                  <a:lnTo>
                    <a:pt x="1" y="17"/>
                  </a:lnTo>
                  <a:lnTo>
                    <a:pt x="0" y="22"/>
                  </a:lnTo>
                  <a:lnTo>
                    <a:pt x="0" y="27"/>
                  </a:lnTo>
                  <a:lnTo>
                    <a:pt x="0" y="631"/>
                  </a:lnTo>
                  <a:lnTo>
                    <a:pt x="0" y="631"/>
                  </a:lnTo>
                  <a:lnTo>
                    <a:pt x="0" y="636"/>
                  </a:lnTo>
                  <a:lnTo>
                    <a:pt x="1" y="641"/>
                  </a:lnTo>
                  <a:lnTo>
                    <a:pt x="5" y="647"/>
                  </a:lnTo>
                  <a:lnTo>
                    <a:pt x="8" y="650"/>
                  </a:lnTo>
                  <a:lnTo>
                    <a:pt x="12" y="653"/>
                  </a:lnTo>
                  <a:lnTo>
                    <a:pt x="17" y="657"/>
                  </a:lnTo>
                  <a:lnTo>
                    <a:pt x="22" y="658"/>
                  </a:lnTo>
                  <a:lnTo>
                    <a:pt x="27" y="658"/>
                  </a:lnTo>
                  <a:lnTo>
                    <a:pt x="492" y="658"/>
                  </a:lnTo>
                  <a:lnTo>
                    <a:pt x="492" y="699"/>
                  </a:lnTo>
                  <a:lnTo>
                    <a:pt x="492" y="699"/>
                  </a:lnTo>
                  <a:lnTo>
                    <a:pt x="492" y="704"/>
                  </a:lnTo>
                  <a:lnTo>
                    <a:pt x="496" y="709"/>
                  </a:lnTo>
                  <a:lnTo>
                    <a:pt x="501" y="712"/>
                  </a:lnTo>
                  <a:lnTo>
                    <a:pt x="508" y="714"/>
                  </a:lnTo>
                  <a:lnTo>
                    <a:pt x="669" y="714"/>
                  </a:lnTo>
                  <a:lnTo>
                    <a:pt x="669" y="714"/>
                  </a:lnTo>
                  <a:lnTo>
                    <a:pt x="674" y="712"/>
                  </a:lnTo>
                  <a:lnTo>
                    <a:pt x="680" y="709"/>
                  </a:lnTo>
                  <a:lnTo>
                    <a:pt x="683" y="704"/>
                  </a:lnTo>
                  <a:lnTo>
                    <a:pt x="685" y="699"/>
                  </a:lnTo>
                  <a:lnTo>
                    <a:pt x="685" y="658"/>
                  </a:lnTo>
                  <a:lnTo>
                    <a:pt x="1138" y="658"/>
                  </a:lnTo>
                  <a:lnTo>
                    <a:pt x="1138" y="658"/>
                  </a:lnTo>
                  <a:lnTo>
                    <a:pt x="1143" y="658"/>
                  </a:lnTo>
                  <a:lnTo>
                    <a:pt x="1148" y="657"/>
                  </a:lnTo>
                  <a:lnTo>
                    <a:pt x="1154" y="653"/>
                  </a:lnTo>
                  <a:lnTo>
                    <a:pt x="1157" y="650"/>
                  </a:lnTo>
                  <a:lnTo>
                    <a:pt x="1160" y="647"/>
                  </a:lnTo>
                  <a:lnTo>
                    <a:pt x="1164" y="641"/>
                  </a:lnTo>
                  <a:lnTo>
                    <a:pt x="1165" y="636"/>
                  </a:lnTo>
                  <a:lnTo>
                    <a:pt x="1165" y="631"/>
                  </a:lnTo>
                  <a:lnTo>
                    <a:pt x="1165" y="27"/>
                  </a:lnTo>
                  <a:lnTo>
                    <a:pt x="1165" y="27"/>
                  </a:lnTo>
                  <a:lnTo>
                    <a:pt x="1165" y="22"/>
                  </a:lnTo>
                  <a:lnTo>
                    <a:pt x="1164" y="17"/>
                  </a:lnTo>
                  <a:lnTo>
                    <a:pt x="1160" y="12"/>
                  </a:lnTo>
                  <a:lnTo>
                    <a:pt x="1157" y="9"/>
                  </a:lnTo>
                  <a:lnTo>
                    <a:pt x="1154" y="5"/>
                  </a:lnTo>
                  <a:lnTo>
                    <a:pt x="1148" y="2"/>
                  </a:lnTo>
                  <a:lnTo>
                    <a:pt x="1143" y="0"/>
                  </a:lnTo>
                  <a:lnTo>
                    <a:pt x="1138" y="0"/>
                  </a:lnTo>
                  <a:lnTo>
                    <a:pt x="1138" y="0"/>
                  </a:lnTo>
                  <a:close/>
                  <a:moveTo>
                    <a:pt x="1044" y="537"/>
                  </a:moveTo>
                  <a:lnTo>
                    <a:pt x="121" y="537"/>
                  </a:lnTo>
                  <a:lnTo>
                    <a:pt x="121" y="122"/>
                  </a:lnTo>
                  <a:lnTo>
                    <a:pt x="1044" y="122"/>
                  </a:lnTo>
                  <a:lnTo>
                    <a:pt x="1044" y="537"/>
                  </a:lnTo>
                  <a:close/>
                </a:path>
              </a:pathLst>
            </a:custGeom>
            <a:grpFill/>
            <a:ln w="9525">
              <a:noFill/>
              <a:round/>
              <a:headEnd/>
              <a:tailEnd/>
            </a:ln>
          </p:spPr>
          <p:txBody>
            <a:bodyPr vert="horz" wrap="square" lIns="91368" tIns="45684" rIns="91368" bIns="45684" numCol="1" anchor="t" anchorCtr="0" compatLnSpc="1">
              <a:prstTxWarp prst="textNoShape">
                <a:avLst/>
              </a:prstTxWarp>
            </a:bodyPr>
            <a:lstStyle/>
            <a:p>
              <a:pPr algn="ctr"/>
              <a:endParaRPr lang="en-US" altLang="zh-CN" sz="800" dirty="0">
                <a:latin typeface="Huawei Sans" panose="020C0503030203020204" pitchFamily="34" charset="0"/>
              </a:endParaRPr>
            </a:p>
          </p:txBody>
        </p:sp>
      </p:grpSp>
      <p:sp>
        <p:nvSpPr>
          <p:cNvPr id="105" name="圆角矩形 104"/>
          <p:cNvSpPr/>
          <p:nvPr/>
        </p:nvSpPr>
        <p:spPr>
          <a:xfrm>
            <a:off x="7763148" y="4423322"/>
            <a:ext cx="3325291" cy="1080000"/>
          </a:xfrm>
          <a:prstGeom prst="roundRect">
            <a:avLst>
              <a:gd name="adj" fmla="val 603"/>
            </a:avLst>
          </a:prstGeom>
          <a:noFill/>
          <a:ln w="6350">
            <a:solidFill>
              <a:srgbClr val="00B0F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68" tIns="45684" rIns="91368" bIns="45684" numCol="1" spcCol="0" rtlCol="0" fromWordArt="0" anchor="ctr" anchorCtr="0" forceAA="0" compatLnSpc="1">
            <a:prstTxWarp prst="textNoShape">
              <a:avLst/>
            </a:prstTxWarp>
            <a:noAutofit/>
          </a:bodyPr>
          <a:lstStyle/>
          <a:p>
            <a:pPr algn="ctr"/>
            <a:endParaRPr lang="en-US" altLang="zh-CN" sz="800" dirty="0">
              <a:solidFill>
                <a:schemeClr val="tx1"/>
              </a:solidFill>
              <a:latin typeface="Huawei Sans" panose="020C0503030203020204" pitchFamily="34" charset="0"/>
            </a:endParaRPr>
          </a:p>
        </p:txBody>
      </p:sp>
      <p:sp>
        <p:nvSpPr>
          <p:cNvPr id="106" name="Freeform 292"/>
          <p:cNvSpPr>
            <a:spLocks noChangeAspect="1" noEditPoints="1"/>
          </p:cNvSpPr>
          <p:nvPr/>
        </p:nvSpPr>
        <p:spPr bwMode="auto">
          <a:xfrm>
            <a:off x="9314126" y="4829976"/>
            <a:ext cx="340630" cy="277456"/>
          </a:xfrm>
          <a:custGeom>
            <a:avLst/>
            <a:gdLst>
              <a:gd name="T0" fmla="*/ 88 w 232"/>
              <a:gd name="T1" fmla="*/ 172 h 189"/>
              <a:gd name="T2" fmla="*/ 156 w 232"/>
              <a:gd name="T3" fmla="*/ 168 h 189"/>
              <a:gd name="T4" fmla="*/ 183 w 232"/>
              <a:gd name="T5" fmla="*/ 172 h 189"/>
              <a:gd name="T6" fmla="*/ 62 w 232"/>
              <a:gd name="T7" fmla="*/ 189 h 189"/>
              <a:gd name="T8" fmla="*/ 123 w 232"/>
              <a:gd name="T9" fmla="*/ 99 h 189"/>
              <a:gd name="T10" fmla="*/ 90 w 232"/>
              <a:gd name="T11" fmla="*/ 110 h 189"/>
              <a:gd name="T12" fmla="*/ 123 w 232"/>
              <a:gd name="T13" fmla="*/ 119 h 189"/>
              <a:gd name="T14" fmla="*/ 113 w 232"/>
              <a:gd name="T15" fmla="*/ 84 h 189"/>
              <a:gd name="T16" fmla="*/ 117 w 232"/>
              <a:gd name="T17" fmla="*/ 65 h 189"/>
              <a:gd name="T18" fmla="*/ 128 w 232"/>
              <a:gd name="T19" fmla="*/ 84 h 189"/>
              <a:gd name="T20" fmla="*/ 52 w 232"/>
              <a:gd name="T21" fmla="*/ 84 h 189"/>
              <a:gd name="T22" fmla="*/ 48 w 232"/>
              <a:gd name="T23" fmla="*/ 65 h 189"/>
              <a:gd name="T24" fmla="*/ 37 w 232"/>
              <a:gd name="T25" fmla="*/ 84 h 189"/>
              <a:gd name="T26" fmla="*/ 37 w 232"/>
              <a:gd name="T27" fmla="*/ 88 h 189"/>
              <a:gd name="T28" fmla="*/ 134 w 232"/>
              <a:gd name="T29" fmla="*/ 93 h 189"/>
              <a:gd name="T30" fmla="*/ 134 w 232"/>
              <a:gd name="T31" fmla="*/ 124 h 189"/>
              <a:gd name="T32" fmla="*/ 103 w 232"/>
              <a:gd name="T33" fmla="*/ 129 h 189"/>
              <a:gd name="T34" fmla="*/ 63 w 232"/>
              <a:gd name="T35" fmla="*/ 129 h 189"/>
              <a:gd name="T36" fmla="*/ 31 w 232"/>
              <a:gd name="T37" fmla="*/ 124 h 189"/>
              <a:gd name="T38" fmla="*/ 31 w 232"/>
              <a:gd name="T39" fmla="*/ 93 h 189"/>
              <a:gd name="T40" fmla="*/ 75 w 232"/>
              <a:gd name="T41" fmla="*/ 99 h 189"/>
              <a:gd name="T42" fmla="*/ 42 w 232"/>
              <a:gd name="T43" fmla="*/ 119 h 189"/>
              <a:gd name="T44" fmla="*/ 75 w 232"/>
              <a:gd name="T45" fmla="*/ 110 h 189"/>
              <a:gd name="T46" fmla="*/ 157 w 232"/>
              <a:gd name="T47" fmla="*/ 0 h 189"/>
              <a:gd name="T48" fmla="*/ 129 w 232"/>
              <a:gd name="T49" fmla="*/ 63 h 189"/>
              <a:gd name="T50" fmla="*/ 203 w 232"/>
              <a:gd name="T51" fmla="*/ 77 h 189"/>
              <a:gd name="T52" fmla="*/ 231 w 232"/>
              <a:gd name="T53" fmla="*/ 14 h 189"/>
              <a:gd name="T54" fmla="*/ 157 w 232"/>
              <a:gd name="T55" fmla="*/ 0 h 189"/>
              <a:gd name="T56" fmla="*/ 161 w 232"/>
              <a:gd name="T57" fmla="*/ 43 h 189"/>
              <a:gd name="T58" fmla="*/ 160 w 232"/>
              <a:gd name="T59" fmla="*/ 58 h 189"/>
              <a:gd name="T60" fmla="*/ 166 w 232"/>
              <a:gd name="T61" fmla="*/ 43 h 189"/>
              <a:gd name="T62" fmla="*/ 161 w 232"/>
              <a:gd name="T63" fmla="*/ 39 h 189"/>
              <a:gd name="T64" fmla="*/ 169 w 232"/>
              <a:gd name="T65" fmla="*/ 30 h 189"/>
              <a:gd name="T66" fmla="*/ 169 w 232"/>
              <a:gd name="T67" fmla="*/ 18 h 189"/>
              <a:gd name="T68" fmla="*/ 164 w 232"/>
              <a:gd name="T69" fmla="*/ 30 h 189"/>
              <a:gd name="T70" fmla="*/ 156 w 232"/>
              <a:gd name="T71" fmla="*/ 20 h 189"/>
              <a:gd name="T72" fmla="*/ 181 w 232"/>
              <a:gd name="T73" fmla="*/ 12 h 189"/>
              <a:gd name="T74" fmla="*/ 181 w 232"/>
              <a:gd name="T75" fmla="*/ 27 h 189"/>
              <a:gd name="T76" fmla="*/ 177 w 232"/>
              <a:gd name="T77" fmla="*/ 47 h 189"/>
              <a:gd name="T78" fmla="*/ 159 w 232"/>
              <a:gd name="T79" fmla="*/ 67 h 189"/>
              <a:gd name="T80" fmla="*/ 150 w 232"/>
              <a:gd name="T81" fmla="*/ 43 h 189"/>
              <a:gd name="T82" fmla="*/ 187 w 232"/>
              <a:gd name="T83" fmla="*/ 10 h 189"/>
              <a:gd name="T84" fmla="*/ 211 w 232"/>
              <a:gd name="T85" fmla="*/ 13 h 189"/>
              <a:gd name="T86" fmla="*/ 205 w 232"/>
              <a:gd name="T87" fmla="*/ 55 h 189"/>
              <a:gd name="T88" fmla="*/ 190 w 232"/>
              <a:gd name="T89" fmla="*/ 66 h 189"/>
              <a:gd name="T90" fmla="*/ 193 w 232"/>
              <a:gd name="T91" fmla="*/ 56 h 189"/>
              <a:gd name="T92" fmla="*/ 198 w 232"/>
              <a:gd name="T93" fmla="*/ 18 h 189"/>
              <a:gd name="T94" fmla="*/ 193 w 232"/>
              <a:gd name="T95" fmla="*/ 56 h 189"/>
              <a:gd name="T96" fmla="*/ 131 w 232"/>
              <a:gd name="T97" fmla="*/ 14 h 189"/>
              <a:gd name="T98" fmla="*/ 21 w 232"/>
              <a:gd name="T99" fmla="*/ 35 h 189"/>
              <a:gd name="T100" fmla="*/ 210 w 232"/>
              <a:gd name="T101" fmla="*/ 141 h 189"/>
              <a:gd name="T102" fmla="*/ 228 w 232"/>
              <a:gd name="T103" fmla="*/ 64 h 189"/>
              <a:gd name="T104" fmla="*/ 232 w 232"/>
              <a:gd name="T105" fmla="*/ 152 h 189"/>
              <a:gd name="T106" fmla="*/ 221 w 232"/>
              <a:gd name="T107" fmla="*/ 163 h 189"/>
              <a:gd name="T108" fmla="*/ 0 w 232"/>
              <a:gd name="T109" fmla="*/ 163 h 189"/>
              <a:gd name="T110" fmla="*/ 0 w 232"/>
              <a:gd name="T111" fmla="*/ 24 h 189"/>
              <a:gd name="T112" fmla="*/ 10 w 232"/>
              <a:gd name="T113" fmla="*/ 14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32" h="189">
                <a:moveTo>
                  <a:pt x="62" y="172"/>
                </a:moveTo>
                <a:cubicBezTo>
                  <a:pt x="88" y="172"/>
                  <a:pt x="88" y="172"/>
                  <a:pt x="88" y="172"/>
                </a:cubicBezTo>
                <a:cubicBezTo>
                  <a:pt x="88" y="168"/>
                  <a:pt x="88" y="168"/>
                  <a:pt x="88" y="168"/>
                </a:cubicBezTo>
                <a:cubicBezTo>
                  <a:pt x="156" y="168"/>
                  <a:pt x="156" y="168"/>
                  <a:pt x="156" y="168"/>
                </a:cubicBezTo>
                <a:cubicBezTo>
                  <a:pt x="156" y="172"/>
                  <a:pt x="156" y="172"/>
                  <a:pt x="156" y="172"/>
                </a:cubicBezTo>
                <a:cubicBezTo>
                  <a:pt x="183" y="172"/>
                  <a:pt x="183" y="172"/>
                  <a:pt x="183" y="172"/>
                </a:cubicBezTo>
                <a:cubicBezTo>
                  <a:pt x="183" y="189"/>
                  <a:pt x="183" y="189"/>
                  <a:pt x="183" y="189"/>
                </a:cubicBezTo>
                <a:cubicBezTo>
                  <a:pt x="62" y="189"/>
                  <a:pt x="62" y="189"/>
                  <a:pt x="62" y="189"/>
                </a:cubicBezTo>
                <a:cubicBezTo>
                  <a:pt x="62" y="172"/>
                  <a:pt x="62" y="172"/>
                  <a:pt x="62" y="172"/>
                </a:cubicBezTo>
                <a:close/>
                <a:moveTo>
                  <a:pt x="123" y="99"/>
                </a:moveTo>
                <a:cubicBezTo>
                  <a:pt x="90" y="99"/>
                  <a:pt x="90" y="99"/>
                  <a:pt x="90" y="99"/>
                </a:cubicBezTo>
                <a:cubicBezTo>
                  <a:pt x="90" y="110"/>
                  <a:pt x="90" y="110"/>
                  <a:pt x="90" y="110"/>
                </a:cubicBezTo>
                <a:cubicBezTo>
                  <a:pt x="94" y="115"/>
                  <a:pt x="99" y="117"/>
                  <a:pt x="105" y="118"/>
                </a:cubicBezTo>
                <a:cubicBezTo>
                  <a:pt x="110" y="120"/>
                  <a:pt x="116" y="120"/>
                  <a:pt x="123" y="119"/>
                </a:cubicBezTo>
                <a:cubicBezTo>
                  <a:pt x="123" y="99"/>
                  <a:pt x="123" y="99"/>
                  <a:pt x="123" y="99"/>
                </a:cubicBezTo>
                <a:close/>
                <a:moveTo>
                  <a:pt x="113" y="84"/>
                </a:moveTo>
                <a:cubicBezTo>
                  <a:pt x="108" y="65"/>
                  <a:pt x="108" y="65"/>
                  <a:pt x="108" y="65"/>
                </a:cubicBezTo>
                <a:cubicBezTo>
                  <a:pt x="117" y="65"/>
                  <a:pt x="117" y="65"/>
                  <a:pt x="117" y="65"/>
                </a:cubicBezTo>
                <a:cubicBezTo>
                  <a:pt x="131" y="85"/>
                  <a:pt x="131" y="85"/>
                  <a:pt x="131" y="85"/>
                </a:cubicBezTo>
                <a:cubicBezTo>
                  <a:pt x="130" y="85"/>
                  <a:pt x="129" y="84"/>
                  <a:pt x="128" y="84"/>
                </a:cubicBezTo>
                <a:cubicBezTo>
                  <a:pt x="113" y="84"/>
                  <a:pt x="113" y="84"/>
                  <a:pt x="113" y="84"/>
                </a:cubicBezTo>
                <a:close/>
                <a:moveTo>
                  <a:pt x="52" y="84"/>
                </a:moveTo>
                <a:cubicBezTo>
                  <a:pt x="57" y="65"/>
                  <a:pt x="57" y="65"/>
                  <a:pt x="57" y="65"/>
                </a:cubicBezTo>
                <a:cubicBezTo>
                  <a:pt x="48" y="65"/>
                  <a:pt x="48" y="65"/>
                  <a:pt x="48" y="65"/>
                </a:cubicBezTo>
                <a:cubicBezTo>
                  <a:pt x="34" y="85"/>
                  <a:pt x="34" y="85"/>
                  <a:pt x="34" y="85"/>
                </a:cubicBezTo>
                <a:cubicBezTo>
                  <a:pt x="35" y="85"/>
                  <a:pt x="36" y="84"/>
                  <a:pt x="37" y="84"/>
                </a:cubicBezTo>
                <a:cubicBezTo>
                  <a:pt x="52" y="84"/>
                  <a:pt x="52" y="84"/>
                  <a:pt x="52" y="84"/>
                </a:cubicBezTo>
                <a:close/>
                <a:moveTo>
                  <a:pt x="37" y="88"/>
                </a:moveTo>
                <a:cubicBezTo>
                  <a:pt x="67" y="88"/>
                  <a:pt x="98" y="88"/>
                  <a:pt x="128" y="88"/>
                </a:cubicBezTo>
                <a:cubicBezTo>
                  <a:pt x="131" y="88"/>
                  <a:pt x="134" y="90"/>
                  <a:pt x="134" y="93"/>
                </a:cubicBezTo>
                <a:cubicBezTo>
                  <a:pt x="134" y="124"/>
                  <a:pt x="134" y="124"/>
                  <a:pt x="134" y="124"/>
                </a:cubicBezTo>
                <a:cubicBezTo>
                  <a:pt x="134" y="124"/>
                  <a:pt x="134" y="124"/>
                  <a:pt x="134" y="124"/>
                </a:cubicBezTo>
                <a:cubicBezTo>
                  <a:pt x="134" y="126"/>
                  <a:pt x="132" y="129"/>
                  <a:pt x="129" y="129"/>
                </a:cubicBezTo>
                <a:cubicBezTo>
                  <a:pt x="120" y="131"/>
                  <a:pt x="111" y="131"/>
                  <a:pt x="103" y="129"/>
                </a:cubicBezTo>
                <a:cubicBezTo>
                  <a:pt x="95" y="127"/>
                  <a:pt x="88" y="124"/>
                  <a:pt x="83" y="118"/>
                </a:cubicBezTo>
                <a:cubicBezTo>
                  <a:pt x="77" y="124"/>
                  <a:pt x="70" y="127"/>
                  <a:pt x="63" y="129"/>
                </a:cubicBezTo>
                <a:cubicBezTo>
                  <a:pt x="54" y="131"/>
                  <a:pt x="45" y="131"/>
                  <a:pt x="36" y="129"/>
                </a:cubicBezTo>
                <a:cubicBezTo>
                  <a:pt x="33" y="129"/>
                  <a:pt x="31" y="126"/>
                  <a:pt x="31" y="124"/>
                </a:cubicBezTo>
                <a:cubicBezTo>
                  <a:pt x="31" y="124"/>
                  <a:pt x="31" y="124"/>
                  <a:pt x="31" y="124"/>
                </a:cubicBezTo>
                <a:cubicBezTo>
                  <a:pt x="31" y="93"/>
                  <a:pt x="31" y="93"/>
                  <a:pt x="31" y="93"/>
                </a:cubicBezTo>
                <a:cubicBezTo>
                  <a:pt x="31" y="90"/>
                  <a:pt x="34" y="88"/>
                  <a:pt x="37" y="88"/>
                </a:cubicBezTo>
                <a:close/>
                <a:moveTo>
                  <a:pt x="75" y="99"/>
                </a:moveTo>
                <a:cubicBezTo>
                  <a:pt x="42" y="99"/>
                  <a:pt x="42" y="99"/>
                  <a:pt x="42" y="99"/>
                </a:cubicBezTo>
                <a:cubicBezTo>
                  <a:pt x="42" y="119"/>
                  <a:pt x="42" y="119"/>
                  <a:pt x="42" y="119"/>
                </a:cubicBezTo>
                <a:cubicBezTo>
                  <a:pt x="49" y="120"/>
                  <a:pt x="55" y="120"/>
                  <a:pt x="60" y="118"/>
                </a:cubicBezTo>
                <a:cubicBezTo>
                  <a:pt x="66" y="117"/>
                  <a:pt x="71" y="115"/>
                  <a:pt x="75" y="110"/>
                </a:cubicBezTo>
                <a:cubicBezTo>
                  <a:pt x="75" y="99"/>
                  <a:pt x="75" y="99"/>
                  <a:pt x="75" y="99"/>
                </a:cubicBezTo>
                <a:close/>
                <a:moveTo>
                  <a:pt x="157" y="0"/>
                </a:moveTo>
                <a:cubicBezTo>
                  <a:pt x="149" y="0"/>
                  <a:pt x="141" y="6"/>
                  <a:pt x="139" y="14"/>
                </a:cubicBezTo>
                <a:cubicBezTo>
                  <a:pt x="129" y="63"/>
                  <a:pt x="129" y="63"/>
                  <a:pt x="129" y="63"/>
                </a:cubicBezTo>
                <a:cubicBezTo>
                  <a:pt x="127" y="71"/>
                  <a:pt x="132" y="77"/>
                  <a:pt x="140" y="77"/>
                </a:cubicBezTo>
                <a:cubicBezTo>
                  <a:pt x="203" y="77"/>
                  <a:pt x="203" y="77"/>
                  <a:pt x="203" y="77"/>
                </a:cubicBezTo>
                <a:cubicBezTo>
                  <a:pt x="211" y="77"/>
                  <a:pt x="219" y="71"/>
                  <a:pt x="221" y="63"/>
                </a:cubicBezTo>
                <a:cubicBezTo>
                  <a:pt x="231" y="14"/>
                  <a:pt x="231" y="14"/>
                  <a:pt x="231" y="14"/>
                </a:cubicBezTo>
                <a:cubicBezTo>
                  <a:pt x="232" y="6"/>
                  <a:pt x="227" y="0"/>
                  <a:pt x="219" y="0"/>
                </a:cubicBezTo>
                <a:cubicBezTo>
                  <a:pt x="157" y="0"/>
                  <a:pt x="157" y="0"/>
                  <a:pt x="157" y="0"/>
                </a:cubicBezTo>
                <a:close/>
                <a:moveTo>
                  <a:pt x="150" y="43"/>
                </a:moveTo>
                <a:cubicBezTo>
                  <a:pt x="161" y="43"/>
                  <a:pt x="161" y="43"/>
                  <a:pt x="161" y="43"/>
                </a:cubicBezTo>
                <a:cubicBezTo>
                  <a:pt x="158" y="56"/>
                  <a:pt x="158" y="56"/>
                  <a:pt x="158" y="56"/>
                </a:cubicBezTo>
                <a:cubicBezTo>
                  <a:pt x="158" y="57"/>
                  <a:pt x="159" y="58"/>
                  <a:pt x="160" y="58"/>
                </a:cubicBezTo>
                <a:cubicBezTo>
                  <a:pt x="162" y="58"/>
                  <a:pt x="163" y="57"/>
                  <a:pt x="163" y="56"/>
                </a:cubicBezTo>
                <a:cubicBezTo>
                  <a:pt x="166" y="43"/>
                  <a:pt x="166" y="43"/>
                  <a:pt x="166" y="43"/>
                </a:cubicBezTo>
                <a:cubicBezTo>
                  <a:pt x="166" y="42"/>
                  <a:pt x="166" y="41"/>
                  <a:pt x="165" y="40"/>
                </a:cubicBezTo>
                <a:cubicBezTo>
                  <a:pt x="165" y="40"/>
                  <a:pt x="163" y="39"/>
                  <a:pt x="161" y="39"/>
                </a:cubicBezTo>
                <a:cubicBezTo>
                  <a:pt x="163" y="33"/>
                  <a:pt x="163" y="33"/>
                  <a:pt x="163" y="33"/>
                </a:cubicBezTo>
                <a:cubicBezTo>
                  <a:pt x="166" y="33"/>
                  <a:pt x="168" y="32"/>
                  <a:pt x="169" y="30"/>
                </a:cubicBezTo>
                <a:cubicBezTo>
                  <a:pt x="171" y="20"/>
                  <a:pt x="171" y="20"/>
                  <a:pt x="171" y="20"/>
                </a:cubicBezTo>
                <a:cubicBezTo>
                  <a:pt x="171" y="19"/>
                  <a:pt x="171" y="18"/>
                  <a:pt x="169" y="18"/>
                </a:cubicBezTo>
                <a:cubicBezTo>
                  <a:pt x="168" y="18"/>
                  <a:pt x="167" y="19"/>
                  <a:pt x="166" y="20"/>
                </a:cubicBezTo>
                <a:cubicBezTo>
                  <a:pt x="164" y="30"/>
                  <a:pt x="164" y="30"/>
                  <a:pt x="164" y="30"/>
                </a:cubicBezTo>
                <a:cubicBezTo>
                  <a:pt x="153" y="30"/>
                  <a:pt x="153" y="30"/>
                  <a:pt x="153" y="30"/>
                </a:cubicBezTo>
                <a:cubicBezTo>
                  <a:pt x="156" y="20"/>
                  <a:pt x="156" y="20"/>
                  <a:pt x="156" y="20"/>
                </a:cubicBezTo>
                <a:cubicBezTo>
                  <a:pt x="157" y="13"/>
                  <a:pt x="162" y="10"/>
                  <a:pt x="172" y="10"/>
                </a:cubicBezTo>
                <a:cubicBezTo>
                  <a:pt x="175" y="10"/>
                  <a:pt x="178" y="11"/>
                  <a:pt x="181" y="12"/>
                </a:cubicBezTo>
                <a:cubicBezTo>
                  <a:pt x="183" y="14"/>
                  <a:pt x="184" y="16"/>
                  <a:pt x="183" y="20"/>
                </a:cubicBezTo>
                <a:cubicBezTo>
                  <a:pt x="181" y="27"/>
                  <a:pt x="181" y="27"/>
                  <a:pt x="181" y="27"/>
                </a:cubicBezTo>
                <a:cubicBezTo>
                  <a:pt x="180" y="32"/>
                  <a:pt x="177" y="35"/>
                  <a:pt x="173" y="36"/>
                </a:cubicBezTo>
                <a:cubicBezTo>
                  <a:pt x="177" y="38"/>
                  <a:pt x="178" y="41"/>
                  <a:pt x="177" y="47"/>
                </a:cubicBezTo>
                <a:cubicBezTo>
                  <a:pt x="175" y="55"/>
                  <a:pt x="175" y="55"/>
                  <a:pt x="175" y="55"/>
                </a:cubicBezTo>
                <a:cubicBezTo>
                  <a:pt x="173" y="63"/>
                  <a:pt x="168" y="67"/>
                  <a:pt x="159" y="67"/>
                </a:cubicBezTo>
                <a:cubicBezTo>
                  <a:pt x="150" y="67"/>
                  <a:pt x="146" y="63"/>
                  <a:pt x="147" y="56"/>
                </a:cubicBezTo>
                <a:cubicBezTo>
                  <a:pt x="150" y="43"/>
                  <a:pt x="150" y="43"/>
                  <a:pt x="150" y="43"/>
                </a:cubicBezTo>
                <a:close/>
                <a:moveTo>
                  <a:pt x="175" y="66"/>
                </a:moveTo>
                <a:cubicBezTo>
                  <a:pt x="187" y="10"/>
                  <a:pt x="187" y="10"/>
                  <a:pt x="187" y="10"/>
                </a:cubicBezTo>
                <a:cubicBezTo>
                  <a:pt x="203" y="10"/>
                  <a:pt x="203" y="10"/>
                  <a:pt x="203" y="10"/>
                </a:cubicBezTo>
                <a:cubicBezTo>
                  <a:pt x="206" y="10"/>
                  <a:pt x="209" y="11"/>
                  <a:pt x="211" y="13"/>
                </a:cubicBezTo>
                <a:cubicBezTo>
                  <a:pt x="213" y="15"/>
                  <a:pt x="214" y="18"/>
                  <a:pt x="213" y="21"/>
                </a:cubicBezTo>
                <a:cubicBezTo>
                  <a:pt x="205" y="55"/>
                  <a:pt x="205" y="55"/>
                  <a:pt x="205" y="55"/>
                </a:cubicBezTo>
                <a:cubicBezTo>
                  <a:pt x="205" y="59"/>
                  <a:pt x="203" y="61"/>
                  <a:pt x="200" y="63"/>
                </a:cubicBezTo>
                <a:cubicBezTo>
                  <a:pt x="197" y="65"/>
                  <a:pt x="194" y="66"/>
                  <a:pt x="190" y="66"/>
                </a:cubicBezTo>
                <a:cubicBezTo>
                  <a:pt x="175" y="66"/>
                  <a:pt x="175" y="66"/>
                  <a:pt x="175" y="66"/>
                </a:cubicBezTo>
                <a:close/>
                <a:moveTo>
                  <a:pt x="193" y="56"/>
                </a:moveTo>
                <a:cubicBezTo>
                  <a:pt x="193" y="58"/>
                  <a:pt x="191" y="59"/>
                  <a:pt x="189" y="59"/>
                </a:cubicBezTo>
                <a:cubicBezTo>
                  <a:pt x="198" y="18"/>
                  <a:pt x="198" y="18"/>
                  <a:pt x="198" y="18"/>
                </a:cubicBezTo>
                <a:cubicBezTo>
                  <a:pt x="200" y="18"/>
                  <a:pt x="201" y="18"/>
                  <a:pt x="201" y="20"/>
                </a:cubicBezTo>
                <a:cubicBezTo>
                  <a:pt x="193" y="56"/>
                  <a:pt x="193" y="56"/>
                  <a:pt x="193" y="56"/>
                </a:cubicBezTo>
                <a:close/>
                <a:moveTo>
                  <a:pt x="10" y="14"/>
                </a:moveTo>
                <a:cubicBezTo>
                  <a:pt x="131" y="14"/>
                  <a:pt x="131" y="14"/>
                  <a:pt x="131" y="14"/>
                </a:cubicBezTo>
                <a:cubicBezTo>
                  <a:pt x="126" y="35"/>
                  <a:pt x="126" y="35"/>
                  <a:pt x="126" y="35"/>
                </a:cubicBezTo>
                <a:cubicBezTo>
                  <a:pt x="21" y="35"/>
                  <a:pt x="21" y="35"/>
                  <a:pt x="21" y="35"/>
                </a:cubicBezTo>
                <a:cubicBezTo>
                  <a:pt x="21" y="141"/>
                  <a:pt x="21" y="141"/>
                  <a:pt x="21" y="141"/>
                </a:cubicBezTo>
                <a:cubicBezTo>
                  <a:pt x="210" y="141"/>
                  <a:pt x="210" y="141"/>
                  <a:pt x="210" y="141"/>
                </a:cubicBezTo>
                <a:cubicBezTo>
                  <a:pt x="210" y="84"/>
                  <a:pt x="210" y="84"/>
                  <a:pt x="210" y="84"/>
                </a:cubicBezTo>
                <a:cubicBezTo>
                  <a:pt x="219" y="82"/>
                  <a:pt x="226" y="74"/>
                  <a:pt x="228" y="64"/>
                </a:cubicBezTo>
                <a:cubicBezTo>
                  <a:pt x="232" y="49"/>
                  <a:pt x="232" y="49"/>
                  <a:pt x="232" y="49"/>
                </a:cubicBezTo>
                <a:cubicBezTo>
                  <a:pt x="232" y="152"/>
                  <a:pt x="232" y="152"/>
                  <a:pt x="232" y="152"/>
                </a:cubicBezTo>
                <a:cubicBezTo>
                  <a:pt x="232" y="163"/>
                  <a:pt x="232" y="163"/>
                  <a:pt x="232" y="163"/>
                </a:cubicBezTo>
                <a:cubicBezTo>
                  <a:pt x="221" y="163"/>
                  <a:pt x="221" y="163"/>
                  <a:pt x="221" y="163"/>
                </a:cubicBezTo>
                <a:cubicBezTo>
                  <a:pt x="10" y="163"/>
                  <a:pt x="10" y="163"/>
                  <a:pt x="10" y="163"/>
                </a:cubicBezTo>
                <a:cubicBezTo>
                  <a:pt x="0" y="163"/>
                  <a:pt x="0" y="163"/>
                  <a:pt x="0" y="163"/>
                </a:cubicBezTo>
                <a:cubicBezTo>
                  <a:pt x="0" y="152"/>
                  <a:pt x="0" y="152"/>
                  <a:pt x="0" y="152"/>
                </a:cubicBezTo>
                <a:cubicBezTo>
                  <a:pt x="0" y="24"/>
                  <a:pt x="0" y="24"/>
                  <a:pt x="0" y="24"/>
                </a:cubicBezTo>
                <a:cubicBezTo>
                  <a:pt x="0" y="14"/>
                  <a:pt x="0" y="14"/>
                  <a:pt x="0" y="14"/>
                </a:cubicBezTo>
                <a:lnTo>
                  <a:pt x="10" y="14"/>
                </a:lnTo>
                <a:close/>
              </a:path>
            </a:pathLst>
          </a:custGeom>
          <a:solidFill>
            <a:srgbClr val="00B0F0"/>
          </a:solidFill>
          <a:ln w="19050">
            <a:noFill/>
          </a:ln>
          <a:effectLst/>
        </p:spPr>
        <p:txBody>
          <a:bodyPr wrap="square" lIns="134859" rIns="134859" anchor="ctr"/>
          <a:lstStyle/>
          <a:p>
            <a:pPr algn="ctr">
              <a:spcAft>
                <a:spcPts val="450"/>
              </a:spcAft>
              <a:buSzPct val="60000"/>
              <a:defRPr/>
            </a:pPr>
            <a:endParaRPr lang="en-US" altLang="zh-CN" sz="800" dirty="0">
              <a:latin typeface="Huawei Sans" panose="020C0503030203020204" pitchFamily="34" charset="0"/>
              <a:cs typeface="Arial" panose="020B0604020202020204" pitchFamily="34" charset="0"/>
            </a:endParaRPr>
          </a:p>
        </p:txBody>
      </p:sp>
      <p:sp>
        <p:nvSpPr>
          <p:cNvPr id="107" name="矩形 106"/>
          <p:cNvSpPr/>
          <p:nvPr/>
        </p:nvSpPr>
        <p:spPr>
          <a:xfrm>
            <a:off x="7927599" y="4948422"/>
            <a:ext cx="1165413" cy="276999"/>
          </a:xfrm>
          <a:prstGeom prst="rect">
            <a:avLst/>
          </a:prstGeom>
          <a:ln>
            <a:noFill/>
          </a:ln>
        </p:spPr>
        <p:txBody>
          <a:bodyPr wrap="square" lIns="0" tIns="0" rIns="0" bIns="0">
            <a:spAutoFit/>
          </a:bodyPr>
          <a:lstStyle/>
          <a:p>
            <a:pPr algn="ctr" defTabSz="469045">
              <a:buClr>
                <a:srgbClr val="990000"/>
              </a:buClr>
              <a:buSzPct val="60000"/>
            </a:pPr>
            <a:r>
              <a:rPr lang="ru-RU" sz="900" dirty="0">
                <a:latin typeface="Huawei Sans" panose="020C0503030203020204" pitchFamily="34" charset="0"/>
              </a:rPr>
              <a:t>Видеоконференция 4K</a:t>
            </a:r>
          </a:p>
        </p:txBody>
      </p:sp>
      <p:sp>
        <p:nvSpPr>
          <p:cNvPr id="108" name="矩形 107"/>
          <p:cNvSpPr/>
          <p:nvPr/>
        </p:nvSpPr>
        <p:spPr>
          <a:xfrm>
            <a:off x="9076002" y="5189596"/>
            <a:ext cx="894476" cy="138499"/>
          </a:xfrm>
          <a:prstGeom prst="rect">
            <a:avLst/>
          </a:prstGeom>
          <a:ln>
            <a:noFill/>
          </a:ln>
        </p:spPr>
        <p:txBody>
          <a:bodyPr wrap="square" lIns="0" tIns="0" rIns="0" bIns="0">
            <a:spAutoFit/>
          </a:bodyPr>
          <a:lstStyle/>
          <a:p>
            <a:pPr algn="ctr" defTabSz="469045">
              <a:buClr>
                <a:srgbClr val="990000"/>
              </a:buClr>
              <a:buSzPct val="60000"/>
            </a:pPr>
            <a:r>
              <a:rPr lang="ru-RU" sz="900">
                <a:latin typeface="Huawei Sans" panose="020C0503030203020204" pitchFamily="34" charset="0"/>
              </a:rPr>
              <a:t>Диагностика 3D</a:t>
            </a:r>
          </a:p>
        </p:txBody>
      </p:sp>
      <p:sp>
        <p:nvSpPr>
          <p:cNvPr id="109" name="文本框 108"/>
          <p:cNvSpPr txBox="1"/>
          <p:nvPr/>
        </p:nvSpPr>
        <p:spPr>
          <a:xfrm>
            <a:off x="7927599" y="5558928"/>
            <a:ext cx="3273801" cy="523220"/>
          </a:xfrm>
          <a:prstGeom prst="rect">
            <a:avLst/>
          </a:prstGeom>
          <a:noFill/>
        </p:spPr>
        <p:txBody>
          <a:bodyPr wrap="square" rtlCol="0">
            <a:spAutoFit/>
          </a:bodyPr>
          <a:lstStyle/>
          <a:p>
            <a:r>
              <a:rPr lang="ru-RU" sz="1400" b="1" dirty="0">
                <a:solidFill>
                  <a:srgbClr val="EC7061"/>
                </a:solidFill>
                <a:latin typeface="Huawei Sans" panose="020C0503030203020204" pitchFamily="34" charset="0"/>
              </a:rPr>
              <a:t>Пропускная способность на пользователя &gt; 50 Мбит/с</a:t>
            </a:r>
          </a:p>
          <a:p>
            <a:r>
              <a:rPr lang="ru-RU" sz="1400" b="1" dirty="0">
                <a:solidFill>
                  <a:srgbClr val="EC7061"/>
                </a:solidFill>
                <a:latin typeface="Huawei Sans" panose="020C0503030203020204" pitchFamily="34" charset="0"/>
              </a:rPr>
              <a:t>Задержка &lt; 10 </a:t>
            </a:r>
            <a:r>
              <a:rPr lang="ru-RU" sz="1400" b="1" dirty="0" err="1">
                <a:solidFill>
                  <a:srgbClr val="EC7061"/>
                </a:solidFill>
                <a:latin typeface="Huawei Sans" panose="020C0503030203020204" pitchFamily="34" charset="0"/>
              </a:rPr>
              <a:t>мс</a:t>
            </a:r>
            <a:endParaRPr lang="ru-RU" sz="1400" b="1" dirty="0">
              <a:solidFill>
                <a:srgbClr val="EC7061"/>
              </a:solidFill>
              <a:latin typeface="Huawei Sans" panose="020C0503030203020204" pitchFamily="34" charset="0"/>
            </a:endParaRPr>
          </a:p>
        </p:txBody>
      </p:sp>
      <p:grpSp>
        <p:nvGrpSpPr>
          <p:cNvPr id="110" name="组合 109"/>
          <p:cNvGrpSpPr/>
          <p:nvPr/>
        </p:nvGrpSpPr>
        <p:grpSpPr>
          <a:xfrm>
            <a:off x="8397798" y="4612484"/>
            <a:ext cx="352730" cy="278409"/>
            <a:chOff x="6066351" y="3391341"/>
            <a:chExt cx="320915" cy="278626"/>
          </a:xfrm>
        </p:grpSpPr>
        <p:sp>
          <p:nvSpPr>
            <p:cNvPr id="111" name="Freeform 5"/>
            <p:cNvSpPr>
              <a:spLocks noEditPoints="1"/>
            </p:cNvSpPr>
            <p:nvPr/>
          </p:nvSpPr>
          <p:spPr bwMode="auto">
            <a:xfrm>
              <a:off x="6081686" y="3395937"/>
              <a:ext cx="305580" cy="274030"/>
            </a:xfrm>
            <a:custGeom>
              <a:avLst/>
              <a:gdLst/>
              <a:ahLst/>
              <a:cxnLst>
                <a:cxn ang="0">
                  <a:pos x="11410" y="2"/>
                </a:cxn>
                <a:cxn ang="0">
                  <a:pos x="11555" y="20"/>
                </a:cxn>
                <a:cxn ang="0">
                  <a:pos x="11692" y="59"/>
                </a:cxn>
                <a:cxn ang="0">
                  <a:pos x="11821" y="117"/>
                </a:cxn>
                <a:cxn ang="0">
                  <a:pos x="11939" y="193"/>
                </a:cxn>
                <a:cxn ang="0">
                  <a:pos x="12044" y="284"/>
                </a:cxn>
                <a:cxn ang="0">
                  <a:pos x="12136" y="390"/>
                </a:cxn>
                <a:cxn ang="0">
                  <a:pos x="12211" y="508"/>
                </a:cxn>
                <a:cxn ang="0">
                  <a:pos x="12270" y="637"/>
                </a:cxn>
                <a:cxn ang="0">
                  <a:pos x="12309" y="774"/>
                </a:cxn>
                <a:cxn ang="0">
                  <a:pos x="12327" y="919"/>
                </a:cxn>
                <a:cxn ang="0">
                  <a:pos x="12327" y="8512"/>
                </a:cxn>
                <a:cxn ang="0">
                  <a:pos x="12309" y="8656"/>
                </a:cxn>
                <a:cxn ang="0">
                  <a:pos x="12270" y="8795"/>
                </a:cxn>
                <a:cxn ang="0">
                  <a:pos x="12211" y="8923"/>
                </a:cxn>
                <a:cxn ang="0">
                  <a:pos x="12136" y="9040"/>
                </a:cxn>
                <a:cxn ang="0">
                  <a:pos x="12044" y="9146"/>
                </a:cxn>
                <a:cxn ang="0">
                  <a:pos x="11939" y="9237"/>
                </a:cxn>
                <a:cxn ang="0">
                  <a:pos x="11821" y="9313"/>
                </a:cxn>
                <a:cxn ang="0">
                  <a:pos x="11692" y="9371"/>
                </a:cxn>
                <a:cxn ang="0">
                  <a:pos x="11555" y="9411"/>
                </a:cxn>
                <a:cxn ang="0">
                  <a:pos x="11410" y="9430"/>
                </a:cxn>
                <a:cxn ang="0">
                  <a:pos x="8133" y="9818"/>
                </a:cxn>
                <a:cxn ang="0">
                  <a:pos x="968" y="9431"/>
                </a:cxn>
                <a:cxn ang="0">
                  <a:pos x="821" y="9420"/>
                </a:cxn>
                <a:cxn ang="0">
                  <a:pos x="681" y="9387"/>
                </a:cxn>
                <a:cxn ang="0">
                  <a:pos x="550" y="9335"/>
                </a:cxn>
                <a:cxn ang="0">
                  <a:pos x="428" y="9265"/>
                </a:cxn>
                <a:cxn ang="0">
                  <a:pos x="318" y="9179"/>
                </a:cxn>
                <a:cxn ang="0">
                  <a:pos x="222" y="9077"/>
                </a:cxn>
                <a:cxn ang="0">
                  <a:pos x="140" y="8964"/>
                </a:cxn>
                <a:cxn ang="0">
                  <a:pos x="77" y="8838"/>
                </a:cxn>
                <a:cxn ang="0">
                  <a:pos x="31" y="8703"/>
                </a:cxn>
                <a:cxn ang="0">
                  <a:pos x="5" y="8561"/>
                </a:cxn>
                <a:cxn ang="0">
                  <a:pos x="0" y="969"/>
                </a:cxn>
                <a:cxn ang="0">
                  <a:pos x="11" y="822"/>
                </a:cxn>
                <a:cxn ang="0">
                  <a:pos x="44" y="682"/>
                </a:cxn>
                <a:cxn ang="0">
                  <a:pos x="96" y="550"/>
                </a:cxn>
                <a:cxn ang="0">
                  <a:pos x="166" y="428"/>
                </a:cxn>
                <a:cxn ang="0">
                  <a:pos x="252" y="318"/>
                </a:cxn>
                <a:cxn ang="0">
                  <a:pos x="353" y="222"/>
                </a:cxn>
                <a:cxn ang="0">
                  <a:pos x="467" y="141"/>
                </a:cxn>
                <a:cxn ang="0">
                  <a:pos x="592" y="76"/>
                </a:cxn>
                <a:cxn ang="0">
                  <a:pos x="727" y="30"/>
                </a:cxn>
                <a:cxn ang="0">
                  <a:pos x="869" y="5"/>
                </a:cxn>
                <a:cxn ang="0">
                  <a:pos x="2888" y="10546"/>
                </a:cxn>
                <a:cxn ang="0">
                  <a:pos x="9033" y="10200"/>
                </a:cxn>
                <a:cxn ang="0">
                  <a:pos x="2888" y="11322"/>
                </a:cxn>
                <a:cxn ang="0">
                  <a:pos x="11211" y="969"/>
                </a:cxn>
                <a:cxn ang="0">
                  <a:pos x="1117" y="969"/>
                </a:cxn>
              </a:cxnLst>
              <a:rect l="0" t="0" r="r" b="b"/>
              <a:pathLst>
                <a:path w="12329" h="11322">
                  <a:moveTo>
                    <a:pt x="968" y="0"/>
                  </a:moveTo>
                  <a:lnTo>
                    <a:pt x="11361" y="0"/>
                  </a:lnTo>
                  <a:lnTo>
                    <a:pt x="11410" y="2"/>
                  </a:lnTo>
                  <a:lnTo>
                    <a:pt x="11459" y="5"/>
                  </a:lnTo>
                  <a:lnTo>
                    <a:pt x="11507" y="11"/>
                  </a:lnTo>
                  <a:lnTo>
                    <a:pt x="11555" y="20"/>
                  </a:lnTo>
                  <a:lnTo>
                    <a:pt x="11601" y="30"/>
                  </a:lnTo>
                  <a:lnTo>
                    <a:pt x="11647" y="44"/>
                  </a:lnTo>
                  <a:lnTo>
                    <a:pt x="11692" y="59"/>
                  </a:lnTo>
                  <a:lnTo>
                    <a:pt x="11736" y="76"/>
                  </a:lnTo>
                  <a:lnTo>
                    <a:pt x="11779" y="96"/>
                  </a:lnTo>
                  <a:lnTo>
                    <a:pt x="11821" y="117"/>
                  </a:lnTo>
                  <a:lnTo>
                    <a:pt x="11861" y="141"/>
                  </a:lnTo>
                  <a:lnTo>
                    <a:pt x="11901" y="167"/>
                  </a:lnTo>
                  <a:lnTo>
                    <a:pt x="11939" y="193"/>
                  </a:lnTo>
                  <a:lnTo>
                    <a:pt x="11975" y="222"/>
                  </a:lnTo>
                  <a:lnTo>
                    <a:pt x="12011" y="253"/>
                  </a:lnTo>
                  <a:lnTo>
                    <a:pt x="12044" y="284"/>
                  </a:lnTo>
                  <a:lnTo>
                    <a:pt x="12076" y="318"/>
                  </a:lnTo>
                  <a:lnTo>
                    <a:pt x="12107" y="354"/>
                  </a:lnTo>
                  <a:lnTo>
                    <a:pt x="12136" y="390"/>
                  </a:lnTo>
                  <a:lnTo>
                    <a:pt x="12162" y="428"/>
                  </a:lnTo>
                  <a:lnTo>
                    <a:pt x="12188" y="468"/>
                  </a:lnTo>
                  <a:lnTo>
                    <a:pt x="12211" y="508"/>
                  </a:lnTo>
                  <a:lnTo>
                    <a:pt x="12233" y="550"/>
                  </a:lnTo>
                  <a:lnTo>
                    <a:pt x="12252" y="593"/>
                  </a:lnTo>
                  <a:lnTo>
                    <a:pt x="12270" y="637"/>
                  </a:lnTo>
                  <a:lnTo>
                    <a:pt x="12285" y="682"/>
                  </a:lnTo>
                  <a:lnTo>
                    <a:pt x="12298" y="728"/>
                  </a:lnTo>
                  <a:lnTo>
                    <a:pt x="12309" y="774"/>
                  </a:lnTo>
                  <a:lnTo>
                    <a:pt x="12318" y="822"/>
                  </a:lnTo>
                  <a:lnTo>
                    <a:pt x="12324" y="870"/>
                  </a:lnTo>
                  <a:lnTo>
                    <a:pt x="12327" y="919"/>
                  </a:lnTo>
                  <a:lnTo>
                    <a:pt x="12329" y="969"/>
                  </a:lnTo>
                  <a:lnTo>
                    <a:pt x="12329" y="8462"/>
                  </a:lnTo>
                  <a:lnTo>
                    <a:pt x="12327" y="8512"/>
                  </a:lnTo>
                  <a:lnTo>
                    <a:pt x="12324" y="8561"/>
                  </a:lnTo>
                  <a:lnTo>
                    <a:pt x="12318" y="8609"/>
                  </a:lnTo>
                  <a:lnTo>
                    <a:pt x="12309" y="8656"/>
                  </a:lnTo>
                  <a:lnTo>
                    <a:pt x="12298" y="8703"/>
                  </a:lnTo>
                  <a:lnTo>
                    <a:pt x="12285" y="8750"/>
                  </a:lnTo>
                  <a:lnTo>
                    <a:pt x="12270" y="8795"/>
                  </a:lnTo>
                  <a:lnTo>
                    <a:pt x="12252" y="8838"/>
                  </a:lnTo>
                  <a:lnTo>
                    <a:pt x="12233" y="8881"/>
                  </a:lnTo>
                  <a:lnTo>
                    <a:pt x="12211" y="8923"/>
                  </a:lnTo>
                  <a:lnTo>
                    <a:pt x="12188" y="8964"/>
                  </a:lnTo>
                  <a:lnTo>
                    <a:pt x="12162" y="9003"/>
                  </a:lnTo>
                  <a:lnTo>
                    <a:pt x="12136" y="9040"/>
                  </a:lnTo>
                  <a:lnTo>
                    <a:pt x="12107" y="9077"/>
                  </a:lnTo>
                  <a:lnTo>
                    <a:pt x="12076" y="9112"/>
                  </a:lnTo>
                  <a:lnTo>
                    <a:pt x="12044" y="9146"/>
                  </a:lnTo>
                  <a:lnTo>
                    <a:pt x="12011" y="9179"/>
                  </a:lnTo>
                  <a:lnTo>
                    <a:pt x="11975" y="9209"/>
                  </a:lnTo>
                  <a:lnTo>
                    <a:pt x="11939" y="9237"/>
                  </a:lnTo>
                  <a:lnTo>
                    <a:pt x="11901" y="9265"/>
                  </a:lnTo>
                  <a:lnTo>
                    <a:pt x="11861" y="9290"/>
                  </a:lnTo>
                  <a:lnTo>
                    <a:pt x="11821" y="9313"/>
                  </a:lnTo>
                  <a:lnTo>
                    <a:pt x="11779" y="9335"/>
                  </a:lnTo>
                  <a:lnTo>
                    <a:pt x="11736" y="9354"/>
                  </a:lnTo>
                  <a:lnTo>
                    <a:pt x="11692" y="9371"/>
                  </a:lnTo>
                  <a:lnTo>
                    <a:pt x="11647" y="9387"/>
                  </a:lnTo>
                  <a:lnTo>
                    <a:pt x="11601" y="9400"/>
                  </a:lnTo>
                  <a:lnTo>
                    <a:pt x="11555" y="9411"/>
                  </a:lnTo>
                  <a:lnTo>
                    <a:pt x="11507" y="9420"/>
                  </a:lnTo>
                  <a:lnTo>
                    <a:pt x="11459" y="9426"/>
                  </a:lnTo>
                  <a:lnTo>
                    <a:pt x="11410" y="9430"/>
                  </a:lnTo>
                  <a:lnTo>
                    <a:pt x="11361" y="9431"/>
                  </a:lnTo>
                  <a:lnTo>
                    <a:pt x="8133" y="9431"/>
                  </a:lnTo>
                  <a:lnTo>
                    <a:pt x="8133" y="9818"/>
                  </a:lnTo>
                  <a:lnTo>
                    <a:pt x="4195" y="9818"/>
                  </a:lnTo>
                  <a:lnTo>
                    <a:pt x="4195" y="9431"/>
                  </a:lnTo>
                  <a:lnTo>
                    <a:pt x="968" y="9431"/>
                  </a:lnTo>
                  <a:lnTo>
                    <a:pt x="918" y="9430"/>
                  </a:lnTo>
                  <a:lnTo>
                    <a:pt x="869" y="9426"/>
                  </a:lnTo>
                  <a:lnTo>
                    <a:pt x="821" y="9420"/>
                  </a:lnTo>
                  <a:lnTo>
                    <a:pt x="774" y="9411"/>
                  </a:lnTo>
                  <a:lnTo>
                    <a:pt x="727" y="9400"/>
                  </a:lnTo>
                  <a:lnTo>
                    <a:pt x="681" y="9387"/>
                  </a:lnTo>
                  <a:lnTo>
                    <a:pt x="636" y="9371"/>
                  </a:lnTo>
                  <a:lnTo>
                    <a:pt x="592" y="9354"/>
                  </a:lnTo>
                  <a:lnTo>
                    <a:pt x="550" y="9335"/>
                  </a:lnTo>
                  <a:lnTo>
                    <a:pt x="508" y="9313"/>
                  </a:lnTo>
                  <a:lnTo>
                    <a:pt x="467" y="9290"/>
                  </a:lnTo>
                  <a:lnTo>
                    <a:pt x="428" y="9265"/>
                  </a:lnTo>
                  <a:lnTo>
                    <a:pt x="390" y="9237"/>
                  </a:lnTo>
                  <a:lnTo>
                    <a:pt x="353" y="9209"/>
                  </a:lnTo>
                  <a:lnTo>
                    <a:pt x="318" y="9179"/>
                  </a:lnTo>
                  <a:lnTo>
                    <a:pt x="285" y="9146"/>
                  </a:lnTo>
                  <a:lnTo>
                    <a:pt x="252" y="9112"/>
                  </a:lnTo>
                  <a:lnTo>
                    <a:pt x="222" y="9077"/>
                  </a:lnTo>
                  <a:lnTo>
                    <a:pt x="192" y="9040"/>
                  </a:lnTo>
                  <a:lnTo>
                    <a:pt x="166" y="9003"/>
                  </a:lnTo>
                  <a:lnTo>
                    <a:pt x="140" y="8964"/>
                  </a:lnTo>
                  <a:lnTo>
                    <a:pt x="117" y="8923"/>
                  </a:lnTo>
                  <a:lnTo>
                    <a:pt x="96" y="8881"/>
                  </a:lnTo>
                  <a:lnTo>
                    <a:pt x="77" y="8838"/>
                  </a:lnTo>
                  <a:lnTo>
                    <a:pt x="59" y="8795"/>
                  </a:lnTo>
                  <a:lnTo>
                    <a:pt x="44" y="8750"/>
                  </a:lnTo>
                  <a:lnTo>
                    <a:pt x="31" y="8703"/>
                  </a:lnTo>
                  <a:lnTo>
                    <a:pt x="19" y="8656"/>
                  </a:lnTo>
                  <a:lnTo>
                    <a:pt x="11" y="8609"/>
                  </a:lnTo>
                  <a:lnTo>
                    <a:pt x="5" y="8561"/>
                  </a:lnTo>
                  <a:lnTo>
                    <a:pt x="1" y="8512"/>
                  </a:lnTo>
                  <a:lnTo>
                    <a:pt x="0" y="8462"/>
                  </a:lnTo>
                  <a:lnTo>
                    <a:pt x="0" y="969"/>
                  </a:lnTo>
                  <a:lnTo>
                    <a:pt x="1" y="919"/>
                  </a:lnTo>
                  <a:lnTo>
                    <a:pt x="5" y="870"/>
                  </a:lnTo>
                  <a:lnTo>
                    <a:pt x="11" y="822"/>
                  </a:lnTo>
                  <a:lnTo>
                    <a:pt x="19" y="774"/>
                  </a:lnTo>
                  <a:lnTo>
                    <a:pt x="31" y="728"/>
                  </a:lnTo>
                  <a:lnTo>
                    <a:pt x="44" y="682"/>
                  </a:lnTo>
                  <a:lnTo>
                    <a:pt x="59" y="637"/>
                  </a:lnTo>
                  <a:lnTo>
                    <a:pt x="77" y="593"/>
                  </a:lnTo>
                  <a:lnTo>
                    <a:pt x="96" y="550"/>
                  </a:lnTo>
                  <a:lnTo>
                    <a:pt x="117" y="508"/>
                  </a:lnTo>
                  <a:lnTo>
                    <a:pt x="140" y="468"/>
                  </a:lnTo>
                  <a:lnTo>
                    <a:pt x="166" y="428"/>
                  </a:lnTo>
                  <a:lnTo>
                    <a:pt x="192" y="390"/>
                  </a:lnTo>
                  <a:lnTo>
                    <a:pt x="222" y="354"/>
                  </a:lnTo>
                  <a:lnTo>
                    <a:pt x="252" y="318"/>
                  </a:lnTo>
                  <a:lnTo>
                    <a:pt x="285" y="284"/>
                  </a:lnTo>
                  <a:lnTo>
                    <a:pt x="318" y="253"/>
                  </a:lnTo>
                  <a:lnTo>
                    <a:pt x="353" y="222"/>
                  </a:lnTo>
                  <a:lnTo>
                    <a:pt x="390" y="193"/>
                  </a:lnTo>
                  <a:lnTo>
                    <a:pt x="428" y="167"/>
                  </a:lnTo>
                  <a:lnTo>
                    <a:pt x="467" y="141"/>
                  </a:lnTo>
                  <a:lnTo>
                    <a:pt x="508" y="117"/>
                  </a:lnTo>
                  <a:lnTo>
                    <a:pt x="550" y="96"/>
                  </a:lnTo>
                  <a:lnTo>
                    <a:pt x="592" y="76"/>
                  </a:lnTo>
                  <a:lnTo>
                    <a:pt x="636" y="59"/>
                  </a:lnTo>
                  <a:lnTo>
                    <a:pt x="681" y="44"/>
                  </a:lnTo>
                  <a:lnTo>
                    <a:pt x="727" y="30"/>
                  </a:lnTo>
                  <a:lnTo>
                    <a:pt x="774" y="20"/>
                  </a:lnTo>
                  <a:lnTo>
                    <a:pt x="821" y="11"/>
                  </a:lnTo>
                  <a:lnTo>
                    <a:pt x="869" y="5"/>
                  </a:lnTo>
                  <a:lnTo>
                    <a:pt x="918" y="2"/>
                  </a:lnTo>
                  <a:lnTo>
                    <a:pt x="968" y="0"/>
                  </a:lnTo>
                  <a:close/>
                  <a:moveTo>
                    <a:pt x="2888" y="10546"/>
                  </a:moveTo>
                  <a:lnTo>
                    <a:pt x="2888" y="10546"/>
                  </a:lnTo>
                  <a:lnTo>
                    <a:pt x="3295" y="10200"/>
                  </a:lnTo>
                  <a:lnTo>
                    <a:pt x="9033" y="10200"/>
                  </a:lnTo>
                  <a:lnTo>
                    <a:pt x="9441" y="10546"/>
                  </a:lnTo>
                  <a:lnTo>
                    <a:pt x="9441" y="11322"/>
                  </a:lnTo>
                  <a:lnTo>
                    <a:pt x="2888" y="11322"/>
                  </a:lnTo>
                  <a:lnTo>
                    <a:pt x="2888" y="10546"/>
                  </a:lnTo>
                  <a:close/>
                  <a:moveTo>
                    <a:pt x="1117" y="969"/>
                  </a:moveTo>
                  <a:lnTo>
                    <a:pt x="11211" y="969"/>
                  </a:lnTo>
                  <a:lnTo>
                    <a:pt x="11211" y="8462"/>
                  </a:lnTo>
                  <a:lnTo>
                    <a:pt x="1117" y="8462"/>
                  </a:lnTo>
                  <a:lnTo>
                    <a:pt x="1117" y="969"/>
                  </a:lnTo>
                  <a:close/>
                </a:path>
              </a:pathLst>
            </a:custGeom>
            <a:solidFill>
              <a:srgbClr val="00B0F0"/>
            </a:solidFill>
            <a:ln w="9525">
              <a:noFill/>
              <a:prstDash val="dash"/>
              <a:round/>
              <a:headEnd/>
              <a:tailEnd/>
            </a:ln>
          </p:spPr>
          <p:txBody>
            <a:bodyPr vert="horz" wrap="square" lIns="68508" tIns="34255" rIns="68508" bIns="34255" numCol="1" anchor="t" anchorCtr="0" compatLnSpc="1">
              <a:prstTxWarp prst="textNoShape">
                <a:avLst/>
              </a:prstTxWarp>
            </a:bodyPr>
            <a:lstStyle/>
            <a:p>
              <a:pPr algn="ctr"/>
              <a:endParaRPr lang="en-US" altLang="zh-CN" sz="900" dirty="0">
                <a:latin typeface="Huawei Sans" panose="020C0503030203020204" pitchFamily="34" charset="0"/>
                <a:cs typeface="Arial" pitchFamily="34" charset="0"/>
              </a:endParaRPr>
            </a:p>
          </p:txBody>
        </p:sp>
        <p:sp>
          <p:nvSpPr>
            <p:cNvPr id="112" name="文本框 111"/>
            <p:cNvSpPr txBox="1"/>
            <p:nvPr/>
          </p:nvSpPr>
          <p:spPr>
            <a:xfrm>
              <a:off x="6066351" y="3391341"/>
              <a:ext cx="305131" cy="231012"/>
            </a:xfrm>
            <a:prstGeom prst="rect">
              <a:avLst/>
            </a:prstGeom>
            <a:noFill/>
            <a:ln>
              <a:noFill/>
            </a:ln>
          </p:spPr>
          <p:txBody>
            <a:bodyPr wrap="square" rtlCol="0">
              <a:spAutoFit/>
            </a:bodyPr>
            <a:lstStyle/>
            <a:p>
              <a:pPr algn="ctr"/>
              <a:r>
                <a:rPr lang="ru-RU" sz="900">
                  <a:latin typeface="Huawei Sans" panose="020C0503030203020204" pitchFamily="34" charset="0"/>
                </a:rPr>
                <a:t>4K</a:t>
              </a:r>
            </a:p>
          </p:txBody>
        </p:sp>
      </p:grpSp>
      <p:sp>
        <p:nvSpPr>
          <p:cNvPr id="113" name="圆角矩形 112"/>
          <p:cNvSpPr/>
          <p:nvPr/>
        </p:nvSpPr>
        <p:spPr>
          <a:xfrm>
            <a:off x="4466967" y="4423322"/>
            <a:ext cx="3247210" cy="1080000"/>
          </a:xfrm>
          <a:prstGeom prst="roundRect">
            <a:avLst>
              <a:gd name="adj" fmla="val 603"/>
            </a:avLst>
          </a:prstGeom>
          <a:noFill/>
          <a:ln w="6350">
            <a:solidFill>
              <a:srgbClr val="00B0F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68" tIns="45684" rIns="91368" bIns="45684" numCol="1" spcCol="0" rtlCol="0" fromWordArt="0" anchor="ctr" anchorCtr="0" forceAA="0" compatLnSpc="1">
            <a:prstTxWarp prst="textNoShape">
              <a:avLst/>
            </a:prstTxWarp>
            <a:noAutofit/>
          </a:bodyPr>
          <a:lstStyle/>
          <a:p>
            <a:pPr algn="ctr"/>
            <a:endParaRPr lang="en-US" altLang="zh-CN" sz="800" dirty="0">
              <a:solidFill>
                <a:schemeClr val="tx1"/>
              </a:solidFill>
              <a:latin typeface="Huawei Sans" panose="020C0503030203020204" pitchFamily="34" charset="0"/>
            </a:endParaRPr>
          </a:p>
        </p:txBody>
      </p:sp>
      <p:sp>
        <p:nvSpPr>
          <p:cNvPr id="114" name="圆角矩形 113"/>
          <p:cNvSpPr/>
          <p:nvPr/>
        </p:nvSpPr>
        <p:spPr>
          <a:xfrm>
            <a:off x="2878778" y="4423322"/>
            <a:ext cx="1546011" cy="1080000"/>
          </a:xfrm>
          <a:prstGeom prst="roundRect">
            <a:avLst>
              <a:gd name="adj" fmla="val 610"/>
            </a:avLst>
          </a:prstGeom>
          <a:noFill/>
          <a:ln w="6350">
            <a:solidFill>
              <a:srgbClr val="00B0F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368" tIns="45684" rIns="91368" bIns="45684" numCol="1" spcCol="0" rtlCol="0" fromWordArt="0" anchor="ctr" anchorCtr="0" forceAA="0" compatLnSpc="1">
            <a:prstTxWarp prst="textNoShape">
              <a:avLst/>
            </a:prstTxWarp>
            <a:noAutofit/>
          </a:bodyPr>
          <a:lstStyle/>
          <a:p>
            <a:pPr algn="ctr"/>
            <a:endParaRPr lang="en-US" altLang="zh-CN" sz="800" dirty="0">
              <a:solidFill>
                <a:schemeClr val="tx1"/>
              </a:solidFill>
              <a:latin typeface="Huawei Sans" panose="020C0503030203020204" pitchFamily="34" charset="0"/>
            </a:endParaRPr>
          </a:p>
        </p:txBody>
      </p:sp>
      <p:sp>
        <p:nvSpPr>
          <p:cNvPr id="115" name="Freeform 64"/>
          <p:cNvSpPr>
            <a:spLocks/>
          </p:cNvSpPr>
          <p:nvPr/>
        </p:nvSpPr>
        <p:spPr bwMode="auto">
          <a:xfrm>
            <a:off x="7048062" y="4646410"/>
            <a:ext cx="141194" cy="107916"/>
          </a:xfrm>
          <a:custGeom>
            <a:avLst/>
            <a:gdLst/>
            <a:ahLst/>
            <a:cxnLst>
              <a:cxn ang="0">
                <a:pos x="66" y="62"/>
              </a:cxn>
              <a:cxn ang="0">
                <a:pos x="76" y="56"/>
              </a:cxn>
              <a:cxn ang="0">
                <a:pos x="86" y="46"/>
              </a:cxn>
              <a:cxn ang="0">
                <a:pos x="90" y="30"/>
              </a:cxn>
              <a:cxn ang="0">
                <a:pos x="90" y="24"/>
              </a:cxn>
              <a:cxn ang="0">
                <a:pos x="82" y="10"/>
              </a:cxn>
              <a:cxn ang="0">
                <a:pos x="64" y="2"/>
              </a:cxn>
              <a:cxn ang="0">
                <a:pos x="58" y="0"/>
              </a:cxn>
              <a:cxn ang="0">
                <a:pos x="44" y="2"/>
              </a:cxn>
              <a:cxn ang="0">
                <a:pos x="28" y="20"/>
              </a:cxn>
              <a:cxn ang="0">
                <a:pos x="24" y="30"/>
              </a:cxn>
              <a:cxn ang="0">
                <a:pos x="26" y="38"/>
              </a:cxn>
              <a:cxn ang="0">
                <a:pos x="34" y="52"/>
              </a:cxn>
              <a:cxn ang="0">
                <a:pos x="50" y="62"/>
              </a:cxn>
              <a:cxn ang="0">
                <a:pos x="38" y="66"/>
              </a:cxn>
              <a:cxn ang="0">
                <a:pos x="34" y="70"/>
              </a:cxn>
              <a:cxn ang="0">
                <a:pos x="28" y="72"/>
              </a:cxn>
              <a:cxn ang="0">
                <a:pos x="24" y="76"/>
              </a:cxn>
              <a:cxn ang="0">
                <a:pos x="6" y="100"/>
              </a:cxn>
              <a:cxn ang="0">
                <a:pos x="0" y="130"/>
              </a:cxn>
              <a:cxn ang="0">
                <a:pos x="2" y="140"/>
              </a:cxn>
              <a:cxn ang="0">
                <a:pos x="10" y="150"/>
              </a:cxn>
              <a:cxn ang="0">
                <a:pos x="14" y="154"/>
              </a:cxn>
              <a:cxn ang="0">
                <a:pos x="20" y="156"/>
              </a:cxn>
              <a:cxn ang="0">
                <a:pos x="28" y="162"/>
              </a:cxn>
              <a:cxn ang="0">
                <a:pos x="48" y="168"/>
              </a:cxn>
              <a:cxn ang="0">
                <a:pos x="58" y="168"/>
              </a:cxn>
              <a:cxn ang="0">
                <a:pos x="88" y="160"/>
              </a:cxn>
              <a:cxn ang="0">
                <a:pos x="114" y="140"/>
              </a:cxn>
              <a:cxn ang="0">
                <a:pos x="114" y="130"/>
              </a:cxn>
              <a:cxn ang="0">
                <a:pos x="114" y="118"/>
              </a:cxn>
              <a:cxn ang="0">
                <a:pos x="108" y="98"/>
              </a:cxn>
              <a:cxn ang="0">
                <a:pos x="98" y="82"/>
              </a:cxn>
              <a:cxn ang="0">
                <a:pos x="84" y="70"/>
              </a:cxn>
              <a:cxn ang="0">
                <a:pos x="76" y="66"/>
              </a:cxn>
            </a:cxnLst>
            <a:rect l="0" t="0" r="r" b="b"/>
            <a:pathLst>
              <a:path w="114" h="168">
                <a:moveTo>
                  <a:pt x="76" y="66"/>
                </a:moveTo>
                <a:lnTo>
                  <a:pt x="66" y="62"/>
                </a:lnTo>
                <a:lnTo>
                  <a:pt x="76" y="56"/>
                </a:lnTo>
                <a:lnTo>
                  <a:pt x="76" y="56"/>
                </a:lnTo>
                <a:lnTo>
                  <a:pt x="82" y="52"/>
                </a:lnTo>
                <a:lnTo>
                  <a:pt x="86" y="46"/>
                </a:lnTo>
                <a:lnTo>
                  <a:pt x="90" y="38"/>
                </a:lnTo>
                <a:lnTo>
                  <a:pt x="90" y="30"/>
                </a:lnTo>
                <a:lnTo>
                  <a:pt x="90" y="30"/>
                </a:lnTo>
                <a:lnTo>
                  <a:pt x="90" y="24"/>
                </a:lnTo>
                <a:lnTo>
                  <a:pt x="88" y="20"/>
                </a:lnTo>
                <a:lnTo>
                  <a:pt x="82" y="10"/>
                </a:lnTo>
                <a:lnTo>
                  <a:pt x="70" y="2"/>
                </a:lnTo>
                <a:lnTo>
                  <a:pt x="64" y="2"/>
                </a:lnTo>
                <a:lnTo>
                  <a:pt x="58" y="0"/>
                </a:lnTo>
                <a:lnTo>
                  <a:pt x="58" y="0"/>
                </a:lnTo>
                <a:lnTo>
                  <a:pt x="50" y="2"/>
                </a:lnTo>
                <a:lnTo>
                  <a:pt x="44" y="2"/>
                </a:lnTo>
                <a:lnTo>
                  <a:pt x="34" y="10"/>
                </a:lnTo>
                <a:lnTo>
                  <a:pt x="28" y="20"/>
                </a:lnTo>
                <a:lnTo>
                  <a:pt x="26" y="24"/>
                </a:lnTo>
                <a:lnTo>
                  <a:pt x="24" y="30"/>
                </a:lnTo>
                <a:lnTo>
                  <a:pt x="24" y="30"/>
                </a:lnTo>
                <a:lnTo>
                  <a:pt x="26" y="38"/>
                </a:lnTo>
                <a:lnTo>
                  <a:pt x="28" y="46"/>
                </a:lnTo>
                <a:lnTo>
                  <a:pt x="34" y="52"/>
                </a:lnTo>
                <a:lnTo>
                  <a:pt x="40" y="56"/>
                </a:lnTo>
                <a:lnTo>
                  <a:pt x="50" y="62"/>
                </a:lnTo>
                <a:lnTo>
                  <a:pt x="38" y="66"/>
                </a:lnTo>
                <a:lnTo>
                  <a:pt x="38" y="66"/>
                </a:lnTo>
                <a:lnTo>
                  <a:pt x="34" y="70"/>
                </a:lnTo>
                <a:lnTo>
                  <a:pt x="34" y="70"/>
                </a:lnTo>
                <a:lnTo>
                  <a:pt x="28" y="72"/>
                </a:lnTo>
                <a:lnTo>
                  <a:pt x="28" y="72"/>
                </a:lnTo>
                <a:lnTo>
                  <a:pt x="24" y="76"/>
                </a:lnTo>
                <a:lnTo>
                  <a:pt x="24" y="76"/>
                </a:lnTo>
                <a:lnTo>
                  <a:pt x="14" y="86"/>
                </a:lnTo>
                <a:lnTo>
                  <a:pt x="6" y="100"/>
                </a:lnTo>
                <a:lnTo>
                  <a:pt x="2" y="114"/>
                </a:lnTo>
                <a:lnTo>
                  <a:pt x="0" y="130"/>
                </a:lnTo>
                <a:lnTo>
                  <a:pt x="0" y="130"/>
                </a:lnTo>
                <a:lnTo>
                  <a:pt x="2" y="140"/>
                </a:lnTo>
                <a:lnTo>
                  <a:pt x="2" y="140"/>
                </a:lnTo>
                <a:lnTo>
                  <a:pt x="10" y="150"/>
                </a:lnTo>
                <a:lnTo>
                  <a:pt x="10" y="150"/>
                </a:lnTo>
                <a:lnTo>
                  <a:pt x="14" y="154"/>
                </a:lnTo>
                <a:lnTo>
                  <a:pt x="14" y="154"/>
                </a:lnTo>
                <a:lnTo>
                  <a:pt x="20" y="156"/>
                </a:lnTo>
                <a:lnTo>
                  <a:pt x="20" y="156"/>
                </a:lnTo>
                <a:lnTo>
                  <a:pt x="28" y="162"/>
                </a:lnTo>
                <a:lnTo>
                  <a:pt x="38" y="164"/>
                </a:lnTo>
                <a:lnTo>
                  <a:pt x="48" y="168"/>
                </a:lnTo>
                <a:lnTo>
                  <a:pt x="58" y="168"/>
                </a:lnTo>
                <a:lnTo>
                  <a:pt x="58" y="168"/>
                </a:lnTo>
                <a:lnTo>
                  <a:pt x="74" y="166"/>
                </a:lnTo>
                <a:lnTo>
                  <a:pt x="88" y="160"/>
                </a:lnTo>
                <a:lnTo>
                  <a:pt x="102" y="152"/>
                </a:lnTo>
                <a:lnTo>
                  <a:pt x="114" y="140"/>
                </a:lnTo>
                <a:lnTo>
                  <a:pt x="114" y="140"/>
                </a:lnTo>
                <a:lnTo>
                  <a:pt x="114" y="130"/>
                </a:lnTo>
                <a:lnTo>
                  <a:pt x="114" y="130"/>
                </a:lnTo>
                <a:lnTo>
                  <a:pt x="114" y="118"/>
                </a:lnTo>
                <a:lnTo>
                  <a:pt x="112" y="108"/>
                </a:lnTo>
                <a:lnTo>
                  <a:pt x="108" y="98"/>
                </a:lnTo>
                <a:lnTo>
                  <a:pt x="104" y="90"/>
                </a:lnTo>
                <a:lnTo>
                  <a:pt x="98" y="82"/>
                </a:lnTo>
                <a:lnTo>
                  <a:pt x="92" y="76"/>
                </a:lnTo>
                <a:lnTo>
                  <a:pt x="84" y="70"/>
                </a:lnTo>
                <a:lnTo>
                  <a:pt x="76" y="66"/>
                </a:lnTo>
                <a:lnTo>
                  <a:pt x="76" y="66"/>
                </a:lnTo>
                <a:close/>
              </a:path>
            </a:pathLst>
          </a:custGeom>
          <a:solidFill>
            <a:schemeClr val="bg1"/>
          </a:solidFill>
          <a:ln w="9525">
            <a:solidFill>
              <a:schemeClr val="tx1">
                <a:lumMod val="50000"/>
                <a:lumOff val="50000"/>
              </a:schemeClr>
            </a:solidFill>
            <a:round/>
            <a:headEnd/>
            <a:tailEnd/>
          </a:ln>
        </p:spPr>
        <p:txBody>
          <a:bodyPr vert="horz" wrap="square" lIns="91368" tIns="45684" rIns="91368" bIns="45684" numCol="1" anchor="t" anchorCtr="0" compatLnSpc="1">
            <a:prstTxWarp prst="textNoShape">
              <a:avLst/>
            </a:prstTxWarp>
          </a:bodyPr>
          <a:lstStyle/>
          <a:p>
            <a:pPr algn="ctr"/>
            <a:endParaRPr lang="en-US" altLang="zh-CN" sz="800" dirty="0">
              <a:latin typeface="Huawei Sans" panose="020C0503030203020204" pitchFamily="34" charset="0"/>
            </a:endParaRPr>
          </a:p>
        </p:txBody>
      </p:sp>
      <p:sp>
        <p:nvSpPr>
          <p:cNvPr id="116" name="文本框 115"/>
          <p:cNvSpPr txBox="1"/>
          <p:nvPr/>
        </p:nvSpPr>
        <p:spPr>
          <a:xfrm>
            <a:off x="2649278" y="5548837"/>
            <a:ext cx="2238662" cy="600164"/>
          </a:xfrm>
          <a:prstGeom prst="rect">
            <a:avLst/>
          </a:prstGeom>
          <a:noFill/>
        </p:spPr>
        <p:txBody>
          <a:bodyPr wrap="square" rtlCol="0">
            <a:spAutoFit/>
          </a:bodyPr>
          <a:lstStyle/>
          <a:p>
            <a:r>
              <a:rPr lang="ru-RU" sz="1100" dirty="0">
                <a:latin typeface="Huawei Sans" panose="020C0503030203020204" pitchFamily="34" charset="0"/>
              </a:rPr>
              <a:t>Пропускная способность </a:t>
            </a:r>
            <a:r>
              <a:rPr lang="en-US" sz="1100" dirty="0">
                <a:latin typeface="Huawei Sans" panose="020C0503030203020204" pitchFamily="34" charset="0"/>
              </a:rPr>
              <a:t/>
            </a:r>
            <a:br>
              <a:rPr lang="en-US" sz="1100" dirty="0">
                <a:latin typeface="Huawei Sans" panose="020C0503030203020204" pitchFamily="34" charset="0"/>
              </a:rPr>
            </a:br>
            <a:r>
              <a:rPr lang="ru-RU" sz="1100" dirty="0">
                <a:latin typeface="Huawei Sans" panose="020C0503030203020204" pitchFamily="34" charset="0"/>
              </a:rPr>
              <a:t>на пользователя: 2–4 Мбит/с</a:t>
            </a:r>
          </a:p>
          <a:p>
            <a:r>
              <a:rPr lang="ru-RU" sz="1100" dirty="0">
                <a:latin typeface="Huawei Sans" panose="020C0503030203020204" pitchFamily="34" charset="0"/>
              </a:rPr>
              <a:t>Задержка &lt; 50 </a:t>
            </a:r>
            <a:r>
              <a:rPr lang="ru-RU" sz="1100" dirty="0" err="1">
                <a:latin typeface="Huawei Sans" panose="020C0503030203020204" pitchFamily="34" charset="0"/>
              </a:rPr>
              <a:t>мс</a:t>
            </a:r>
            <a:endParaRPr lang="ru-RU" sz="1100" dirty="0">
              <a:latin typeface="Huawei Sans" panose="020C0503030203020204" pitchFamily="34" charset="0"/>
            </a:endParaRPr>
          </a:p>
        </p:txBody>
      </p:sp>
      <p:sp>
        <p:nvSpPr>
          <p:cNvPr id="117" name="文本框 116"/>
          <p:cNvSpPr txBox="1"/>
          <p:nvPr/>
        </p:nvSpPr>
        <p:spPr>
          <a:xfrm>
            <a:off x="5052512" y="5540988"/>
            <a:ext cx="2592494" cy="430887"/>
          </a:xfrm>
          <a:prstGeom prst="rect">
            <a:avLst/>
          </a:prstGeom>
          <a:noFill/>
        </p:spPr>
        <p:txBody>
          <a:bodyPr wrap="square" rtlCol="0">
            <a:spAutoFit/>
          </a:bodyPr>
          <a:lstStyle/>
          <a:p>
            <a:r>
              <a:rPr lang="ru-RU" sz="1100" dirty="0">
                <a:latin typeface="Huawei Sans" panose="020C0503030203020204" pitchFamily="34" charset="0"/>
              </a:rPr>
              <a:t>Пропускная способность на пользователя: 4–12 Мбит/с</a:t>
            </a:r>
          </a:p>
          <a:p>
            <a:r>
              <a:rPr lang="ru-RU" sz="1100" dirty="0">
                <a:latin typeface="Huawei Sans" panose="020C0503030203020204" pitchFamily="34" charset="0"/>
              </a:rPr>
              <a:t>Задержка &lt; 30 </a:t>
            </a:r>
            <a:r>
              <a:rPr lang="ru-RU" sz="1100" dirty="0" err="1">
                <a:latin typeface="Huawei Sans" panose="020C0503030203020204" pitchFamily="34" charset="0"/>
              </a:rPr>
              <a:t>мс</a:t>
            </a:r>
            <a:endParaRPr lang="ru-RU" sz="1100" dirty="0">
              <a:latin typeface="Huawei Sans" panose="020C0503030203020204" pitchFamily="34" charset="0"/>
            </a:endParaRPr>
          </a:p>
        </p:txBody>
      </p:sp>
      <p:grpSp>
        <p:nvGrpSpPr>
          <p:cNvPr id="118" name="组合 117"/>
          <p:cNvGrpSpPr/>
          <p:nvPr/>
        </p:nvGrpSpPr>
        <p:grpSpPr>
          <a:xfrm>
            <a:off x="9789513" y="4555426"/>
            <a:ext cx="1194688" cy="711291"/>
            <a:chOff x="9857505" y="4275837"/>
            <a:chExt cx="1195155" cy="711569"/>
          </a:xfrm>
          <a:solidFill>
            <a:srgbClr val="00B0F0"/>
          </a:solidFill>
        </p:grpSpPr>
        <p:sp>
          <p:nvSpPr>
            <p:cNvPr id="119" name="Freeform 6"/>
            <p:cNvSpPr>
              <a:spLocks noEditPoints="1"/>
            </p:cNvSpPr>
            <p:nvPr/>
          </p:nvSpPr>
          <p:spPr bwMode="auto">
            <a:xfrm>
              <a:off x="10106981" y="4275837"/>
              <a:ext cx="292703" cy="285563"/>
            </a:xfrm>
            <a:custGeom>
              <a:avLst/>
              <a:gdLst>
                <a:gd name="T0" fmla="*/ 183 w 899"/>
                <a:gd name="T1" fmla="*/ 615 h 876"/>
                <a:gd name="T2" fmla="*/ 229 w 899"/>
                <a:gd name="T3" fmla="*/ 756 h 876"/>
                <a:gd name="T4" fmla="*/ 391 w 899"/>
                <a:gd name="T5" fmla="*/ 858 h 876"/>
                <a:gd name="T6" fmla="*/ 412 w 899"/>
                <a:gd name="T7" fmla="*/ 876 h 876"/>
                <a:gd name="T8" fmla="*/ 431 w 899"/>
                <a:gd name="T9" fmla="*/ 851 h 876"/>
                <a:gd name="T10" fmla="*/ 413 w 899"/>
                <a:gd name="T11" fmla="*/ 715 h 876"/>
                <a:gd name="T12" fmla="*/ 253 w 899"/>
                <a:gd name="T13" fmla="*/ 724 h 876"/>
                <a:gd name="T14" fmla="*/ 332 w 899"/>
                <a:gd name="T15" fmla="*/ 600 h 876"/>
                <a:gd name="T16" fmla="*/ 409 w 899"/>
                <a:gd name="T17" fmla="*/ 473 h 876"/>
                <a:gd name="T18" fmla="*/ 756 w 899"/>
                <a:gd name="T19" fmla="*/ 594 h 876"/>
                <a:gd name="T20" fmla="*/ 775 w 899"/>
                <a:gd name="T21" fmla="*/ 764 h 876"/>
                <a:gd name="T22" fmla="*/ 797 w 899"/>
                <a:gd name="T23" fmla="*/ 781 h 876"/>
                <a:gd name="T24" fmla="*/ 794 w 899"/>
                <a:gd name="T25" fmla="*/ 606 h 876"/>
                <a:gd name="T26" fmla="*/ 859 w 899"/>
                <a:gd name="T27" fmla="*/ 473 h 876"/>
                <a:gd name="T28" fmla="*/ 899 w 899"/>
                <a:gd name="T29" fmla="*/ 326 h 876"/>
                <a:gd name="T30" fmla="*/ 838 w 899"/>
                <a:gd name="T31" fmla="*/ 186 h 876"/>
                <a:gd name="T32" fmla="*/ 358 w 899"/>
                <a:gd name="T33" fmla="*/ 54 h 876"/>
                <a:gd name="T34" fmla="*/ 183 w 899"/>
                <a:gd name="T35" fmla="*/ 221 h 876"/>
                <a:gd name="T36" fmla="*/ 96 w 899"/>
                <a:gd name="T37" fmla="*/ 147 h 876"/>
                <a:gd name="T38" fmla="*/ 0 w 899"/>
                <a:gd name="T39" fmla="*/ 187 h 876"/>
                <a:gd name="T40" fmla="*/ 40 w 899"/>
                <a:gd name="T41" fmla="*/ 690 h 876"/>
                <a:gd name="T42" fmla="*/ 126 w 899"/>
                <a:gd name="T43" fmla="*/ 677 h 876"/>
                <a:gd name="T44" fmla="*/ 96 w 899"/>
                <a:gd name="T45" fmla="*/ 187 h 876"/>
                <a:gd name="T46" fmla="*/ 325 w 899"/>
                <a:gd name="T47" fmla="*/ 276 h 876"/>
                <a:gd name="T48" fmla="*/ 859 w 899"/>
                <a:gd name="T49" fmla="*/ 326 h 876"/>
                <a:gd name="T50" fmla="*/ 372 w 899"/>
                <a:gd name="T51" fmla="*/ 433 h 876"/>
                <a:gd name="T52" fmla="*/ 163 w 899"/>
                <a:gd name="T53" fmla="*/ 577 h 876"/>
                <a:gd name="T54" fmla="*/ 40 w 899"/>
                <a:gd name="T55" fmla="*/ 650 h 876"/>
                <a:gd name="T56" fmla="*/ 578 w 899"/>
                <a:gd name="T57" fmla="*/ 45 h 876"/>
                <a:gd name="T58" fmla="*/ 821 w 899"/>
                <a:gd name="T59" fmla="*/ 286 h 876"/>
                <a:gd name="T60" fmla="*/ 332 w 899"/>
                <a:gd name="T61" fmla="*/ 237 h 876"/>
                <a:gd name="T62" fmla="*/ 378 w 899"/>
                <a:gd name="T63" fmla="*/ 89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99" h="876">
                  <a:moveTo>
                    <a:pt x="126" y="677"/>
                  </a:moveTo>
                  <a:cubicBezTo>
                    <a:pt x="183" y="615"/>
                    <a:pt x="183" y="615"/>
                    <a:pt x="183" y="615"/>
                  </a:cubicBezTo>
                  <a:cubicBezTo>
                    <a:pt x="185" y="615"/>
                    <a:pt x="187" y="615"/>
                    <a:pt x="189" y="615"/>
                  </a:cubicBezTo>
                  <a:cubicBezTo>
                    <a:pt x="194" y="678"/>
                    <a:pt x="205" y="739"/>
                    <a:pt x="229" y="756"/>
                  </a:cubicBezTo>
                  <a:cubicBezTo>
                    <a:pt x="253" y="775"/>
                    <a:pt x="324" y="772"/>
                    <a:pt x="384" y="757"/>
                  </a:cubicBezTo>
                  <a:cubicBezTo>
                    <a:pt x="391" y="858"/>
                    <a:pt x="391" y="858"/>
                    <a:pt x="391" y="858"/>
                  </a:cubicBezTo>
                  <a:cubicBezTo>
                    <a:pt x="392" y="868"/>
                    <a:pt x="400" y="876"/>
                    <a:pt x="411" y="876"/>
                  </a:cubicBezTo>
                  <a:cubicBezTo>
                    <a:pt x="411" y="876"/>
                    <a:pt x="412" y="876"/>
                    <a:pt x="412" y="876"/>
                  </a:cubicBezTo>
                  <a:cubicBezTo>
                    <a:pt x="423" y="875"/>
                    <a:pt x="432" y="866"/>
                    <a:pt x="431" y="855"/>
                  </a:cubicBezTo>
                  <a:cubicBezTo>
                    <a:pt x="431" y="851"/>
                    <a:pt x="431" y="851"/>
                    <a:pt x="431" y="851"/>
                  </a:cubicBezTo>
                  <a:cubicBezTo>
                    <a:pt x="422" y="730"/>
                    <a:pt x="422" y="730"/>
                    <a:pt x="422" y="730"/>
                  </a:cubicBezTo>
                  <a:cubicBezTo>
                    <a:pt x="422" y="724"/>
                    <a:pt x="418" y="718"/>
                    <a:pt x="413" y="715"/>
                  </a:cubicBezTo>
                  <a:cubicBezTo>
                    <a:pt x="408" y="711"/>
                    <a:pt x="402" y="711"/>
                    <a:pt x="396" y="712"/>
                  </a:cubicBezTo>
                  <a:cubicBezTo>
                    <a:pt x="325" y="734"/>
                    <a:pt x="262" y="731"/>
                    <a:pt x="253" y="724"/>
                  </a:cubicBezTo>
                  <a:cubicBezTo>
                    <a:pt x="244" y="717"/>
                    <a:pt x="234" y="674"/>
                    <a:pt x="229" y="611"/>
                  </a:cubicBezTo>
                  <a:cubicBezTo>
                    <a:pt x="330" y="600"/>
                    <a:pt x="331" y="600"/>
                    <a:pt x="332" y="600"/>
                  </a:cubicBezTo>
                  <a:cubicBezTo>
                    <a:pt x="352" y="596"/>
                    <a:pt x="379" y="582"/>
                    <a:pt x="396" y="535"/>
                  </a:cubicBezTo>
                  <a:cubicBezTo>
                    <a:pt x="402" y="518"/>
                    <a:pt x="407" y="497"/>
                    <a:pt x="409" y="473"/>
                  </a:cubicBezTo>
                  <a:cubicBezTo>
                    <a:pt x="802" y="473"/>
                    <a:pt x="802" y="473"/>
                    <a:pt x="802" y="473"/>
                  </a:cubicBezTo>
                  <a:cubicBezTo>
                    <a:pt x="789" y="518"/>
                    <a:pt x="773" y="559"/>
                    <a:pt x="756" y="594"/>
                  </a:cubicBezTo>
                  <a:cubicBezTo>
                    <a:pt x="754" y="597"/>
                    <a:pt x="753" y="601"/>
                    <a:pt x="754" y="605"/>
                  </a:cubicBezTo>
                  <a:cubicBezTo>
                    <a:pt x="775" y="764"/>
                    <a:pt x="775" y="764"/>
                    <a:pt x="775" y="764"/>
                  </a:cubicBezTo>
                  <a:cubicBezTo>
                    <a:pt x="775" y="764"/>
                    <a:pt x="775" y="765"/>
                    <a:pt x="775" y="766"/>
                  </a:cubicBezTo>
                  <a:cubicBezTo>
                    <a:pt x="778" y="776"/>
                    <a:pt x="787" y="782"/>
                    <a:pt x="797" y="781"/>
                  </a:cubicBezTo>
                  <a:cubicBezTo>
                    <a:pt x="808" y="779"/>
                    <a:pt x="816" y="769"/>
                    <a:pt x="815" y="758"/>
                  </a:cubicBezTo>
                  <a:cubicBezTo>
                    <a:pt x="794" y="606"/>
                    <a:pt x="794" y="606"/>
                    <a:pt x="794" y="606"/>
                  </a:cubicBezTo>
                  <a:cubicBezTo>
                    <a:pt x="813" y="567"/>
                    <a:pt x="831" y="522"/>
                    <a:pt x="844" y="473"/>
                  </a:cubicBezTo>
                  <a:cubicBezTo>
                    <a:pt x="859" y="473"/>
                    <a:pt x="859" y="473"/>
                    <a:pt x="859" y="473"/>
                  </a:cubicBezTo>
                  <a:cubicBezTo>
                    <a:pt x="881" y="473"/>
                    <a:pt x="899" y="456"/>
                    <a:pt x="899" y="433"/>
                  </a:cubicBezTo>
                  <a:cubicBezTo>
                    <a:pt x="899" y="326"/>
                    <a:pt x="899" y="326"/>
                    <a:pt x="899" y="326"/>
                  </a:cubicBezTo>
                  <a:cubicBezTo>
                    <a:pt x="899" y="305"/>
                    <a:pt x="882" y="288"/>
                    <a:pt x="862" y="287"/>
                  </a:cubicBezTo>
                  <a:cubicBezTo>
                    <a:pt x="858" y="253"/>
                    <a:pt x="851" y="219"/>
                    <a:pt x="838" y="186"/>
                  </a:cubicBezTo>
                  <a:cubicBezTo>
                    <a:pt x="796" y="80"/>
                    <a:pt x="700" y="12"/>
                    <a:pt x="581" y="5"/>
                  </a:cubicBezTo>
                  <a:cubicBezTo>
                    <a:pt x="507" y="0"/>
                    <a:pt x="417" y="20"/>
                    <a:pt x="358" y="54"/>
                  </a:cubicBezTo>
                  <a:cubicBezTo>
                    <a:pt x="290" y="93"/>
                    <a:pt x="238" y="154"/>
                    <a:pt x="210" y="224"/>
                  </a:cubicBezTo>
                  <a:cubicBezTo>
                    <a:pt x="201" y="223"/>
                    <a:pt x="192" y="222"/>
                    <a:pt x="183" y="221"/>
                  </a:cubicBezTo>
                  <a:cubicBezTo>
                    <a:pt x="126" y="159"/>
                    <a:pt x="126" y="159"/>
                    <a:pt x="126" y="159"/>
                  </a:cubicBezTo>
                  <a:cubicBezTo>
                    <a:pt x="118" y="151"/>
                    <a:pt x="107" y="147"/>
                    <a:pt x="96" y="147"/>
                  </a:cubicBezTo>
                  <a:cubicBezTo>
                    <a:pt x="40" y="147"/>
                    <a:pt x="40" y="147"/>
                    <a:pt x="40" y="147"/>
                  </a:cubicBezTo>
                  <a:cubicBezTo>
                    <a:pt x="18" y="147"/>
                    <a:pt x="0" y="165"/>
                    <a:pt x="0" y="187"/>
                  </a:cubicBezTo>
                  <a:cubicBezTo>
                    <a:pt x="0" y="650"/>
                    <a:pt x="0" y="650"/>
                    <a:pt x="0" y="650"/>
                  </a:cubicBezTo>
                  <a:cubicBezTo>
                    <a:pt x="0" y="672"/>
                    <a:pt x="18" y="690"/>
                    <a:pt x="40" y="690"/>
                  </a:cubicBezTo>
                  <a:cubicBezTo>
                    <a:pt x="96" y="690"/>
                    <a:pt x="96" y="690"/>
                    <a:pt x="96" y="690"/>
                  </a:cubicBezTo>
                  <a:cubicBezTo>
                    <a:pt x="107" y="690"/>
                    <a:pt x="118" y="685"/>
                    <a:pt x="126" y="677"/>
                  </a:cubicBezTo>
                  <a:close/>
                  <a:moveTo>
                    <a:pt x="40" y="187"/>
                  </a:moveTo>
                  <a:cubicBezTo>
                    <a:pt x="96" y="187"/>
                    <a:pt x="96" y="187"/>
                    <a:pt x="96" y="187"/>
                  </a:cubicBezTo>
                  <a:cubicBezTo>
                    <a:pt x="163" y="259"/>
                    <a:pt x="163" y="259"/>
                    <a:pt x="163" y="259"/>
                  </a:cubicBezTo>
                  <a:cubicBezTo>
                    <a:pt x="179" y="261"/>
                    <a:pt x="325" y="276"/>
                    <a:pt x="325" y="276"/>
                  </a:cubicBezTo>
                  <a:cubicBezTo>
                    <a:pt x="342" y="279"/>
                    <a:pt x="354" y="298"/>
                    <a:pt x="362" y="326"/>
                  </a:cubicBezTo>
                  <a:cubicBezTo>
                    <a:pt x="859" y="326"/>
                    <a:pt x="859" y="326"/>
                    <a:pt x="859" y="326"/>
                  </a:cubicBezTo>
                  <a:cubicBezTo>
                    <a:pt x="859" y="433"/>
                    <a:pt x="859" y="433"/>
                    <a:pt x="859" y="433"/>
                  </a:cubicBezTo>
                  <a:cubicBezTo>
                    <a:pt x="372" y="433"/>
                    <a:pt x="372" y="433"/>
                    <a:pt x="372" y="433"/>
                  </a:cubicBezTo>
                  <a:cubicBezTo>
                    <a:pt x="370" y="504"/>
                    <a:pt x="353" y="555"/>
                    <a:pt x="325" y="560"/>
                  </a:cubicBezTo>
                  <a:cubicBezTo>
                    <a:pt x="325" y="560"/>
                    <a:pt x="179" y="576"/>
                    <a:pt x="163" y="577"/>
                  </a:cubicBezTo>
                  <a:cubicBezTo>
                    <a:pt x="96" y="650"/>
                    <a:pt x="96" y="650"/>
                    <a:pt x="96" y="650"/>
                  </a:cubicBezTo>
                  <a:cubicBezTo>
                    <a:pt x="40" y="650"/>
                    <a:pt x="40" y="650"/>
                    <a:pt x="40" y="650"/>
                  </a:cubicBezTo>
                  <a:lnTo>
                    <a:pt x="40" y="187"/>
                  </a:lnTo>
                  <a:close/>
                  <a:moveTo>
                    <a:pt x="578" y="45"/>
                  </a:moveTo>
                  <a:cubicBezTo>
                    <a:pt x="682" y="51"/>
                    <a:pt x="764" y="109"/>
                    <a:pt x="800" y="200"/>
                  </a:cubicBezTo>
                  <a:cubicBezTo>
                    <a:pt x="811" y="229"/>
                    <a:pt x="818" y="257"/>
                    <a:pt x="821" y="286"/>
                  </a:cubicBezTo>
                  <a:cubicBezTo>
                    <a:pt x="390" y="286"/>
                    <a:pt x="390" y="286"/>
                    <a:pt x="390" y="286"/>
                  </a:cubicBezTo>
                  <a:cubicBezTo>
                    <a:pt x="374" y="251"/>
                    <a:pt x="350" y="240"/>
                    <a:pt x="332" y="237"/>
                  </a:cubicBezTo>
                  <a:cubicBezTo>
                    <a:pt x="331" y="236"/>
                    <a:pt x="330" y="236"/>
                    <a:pt x="251" y="228"/>
                  </a:cubicBezTo>
                  <a:cubicBezTo>
                    <a:pt x="277" y="171"/>
                    <a:pt x="321" y="121"/>
                    <a:pt x="378" y="89"/>
                  </a:cubicBezTo>
                  <a:cubicBezTo>
                    <a:pt x="430" y="59"/>
                    <a:pt x="513" y="40"/>
                    <a:pt x="578" y="45"/>
                  </a:cubicBezTo>
                  <a:close/>
                </a:path>
              </a:pathLst>
            </a:custGeom>
            <a:grpFill/>
            <a:ln>
              <a:noFill/>
            </a:ln>
          </p:spPr>
          <p:txBody>
            <a:bodyPr vert="horz" wrap="square" lIns="68508" tIns="34255" rIns="68508" bIns="34255" numCol="1" anchor="t" anchorCtr="0" compatLnSpc="1">
              <a:prstTxWarp prst="textNoShape">
                <a:avLst/>
              </a:prstTxWarp>
            </a:bodyPr>
            <a:lstStyle/>
            <a:p>
              <a:pPr algn="ctr"/>
              <a:endParaRPr lang="en-US" altLang="zh-CN" sz="900" dirty="0">
                <a:latin typeface="Huawei Sans" panose="020C0503030203020204" pitchFamily="34" charset="0"/>
              </a:endParaRPr>
            </a:p>
          </p:txBody>
        </p:sp>
        <p:sp>
          <p:nvSpPr>
            <p:cNvPr id="120" name="矩形 119"/>
            <p:cNvSpPr/>
            <p:nvPr/>
          </p:nvSpPr>
          <p:spPr>
            <a:xfrm>
              <a:off x="9857505" y="4617930"/>
              <a:ext cx="1195155" cy="369476"/>
            </a:xfrm>
            <a:prstGeom prst="rect">
              <a:avLst/>
            </a:prstGeom>
            <a:noFill/>
            <a:ln>
              <a:noFill/>
            </a:ln>
          </p:spPr>
          <p:txBody>
            <a:bodyPr wrap="square">
              <a:spAutoFit/>
            </a:bodyPr>
            <a:lstStyle/>
            <a:p>
              <a:pPr algn="ctr"/>
              <a:r>
                <a:rPr lang="ru-RU" sz="900" dirty="0">
                  <a:latin typeface="Huawei Sans" panose="020C0503030203020204" pitchFamily="34" charset="0"/>
                </a:rPr>
                <a:t>Интерактивные VR/AR</a:t>
              </a:r>
            </a:p>
          </p:txBody>
        </p:sp>
      </p:grpSp>
    </p:spTree>
    <p:extLst>
      <p:ext uri="{BB962C8B-B14F-4D97-AF65-F5344CB8AC3E}">
        <p14:creationId xmlns:p14="http://schemas.microsoft.com/office/powerpoint/2010/main" val="1432299083"/>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11662" y="1488737"/>
            <a:ext cx="2976393" cy="399789"/>
          </a:xfrm>
          <a:prstGeom prst="rect">
            <a:avLst/>
          </a:prstGeom>
          <a:noFill/>
        </p:spPr>
        <p:txBody>
          <a:bodyPr wrap="square" rtlCol="0">
            <a:spAutoFit/>
          </a:bodyPr>
          <a:lstStyle/>
          <a:p>
            <a:pPr algn="ctr"/>
            <a:r>
              <a:rPr lang="ru-RU" sz="1998" b="1">
                <a:latin typeface="Huawei Sans" panose="020C0503030203020204" pitchFamily="34" charset="0"/>
              </a:rPr>
              <a:t>Высокая пропускная способность</a:t>
            </a:r>
          </a:p>
        </p:txBody>
      </p:sp>
      <p:sp>
        <p:nvSpPr>
          <p:cNvPr id="4" name="文本框 3"/>
          <p:cNvSpPr txBox="1"/>
          <p:nvPr/>
        </p:nvSpPr>
        <p:spPr>
          <a:xfrm>
            <a:off x="6190359" y="1488737"/>
            <a:ext cx="3389782" cy="399789"/>
          </a:xfrm>
          <a:prstGeom prst="rect">
            <a:avLst/>
          </a:prstGeom>
          <a:noFill/>
        </p:spPr>
        <p:txBody>
          <a:bodyPr wrap="square" rtlCol="0">
            <a:spAutoFit/>
          </a:bodyPr>
          <a:lstStyle/>
          <a:p>
            <a:pPr algn="ctr"/>
            <a:r>
              <a:rPr lang="ru-RU" sz="1998" b="1">
                <a:latin typeface="Huawei Sans" panose="020C0503030203020204" pitchFamily="34" charset="0"/>
              </a:rPr>
              <a:t>Низкая задержка</a:t>
            </a:r>
          </a:p>
        </p:txBody>
      </p:sp>
      <p:sp>
        <p:nvSpPr>
          <p:cNvPr id="5" name="文本框 4"/>
          <p:cNvSpPr txBox="1"/>
          <p:nvPr/>
        </p:nvSpPr>
        <p:spPr>
          <a:xfrm>
            <a:off x="3100077" y="1326561"/>
            <a:ext cx="3298133" cy="1322157"/>
          </a:xfrm>
          <a:prstGeom prst="rect">
            <a:avLst/>
          </a:prstGeom>
          <a:noFill/>
        </p:spPr>
        <p:txBody>
          <a:bodyPr wrap="square" rtlCol="0">
            <a:spAutoFit/>
          </a:bodyPr>
          <a:lstStyle/>
          <a:p>
            <a:pPr algn="ctr"/>
            <a:r>
              <a:rPr lang="ru-RU" sz="1998" b="1" dirty="0">
                <a:latin typeface="Huawei Sans" panose="020C0503030203020204" pitchFamily="34" charset="0"/>
              </a:rPr>
              <a:t>Высокая скорость при одновременном совместном  подключении</a:t>
            </a:r>
          </a:p>
        </p:txBody>
      </p:sp>
      <p:sp>
        <p:nvSpPr>
          <p:cNvPr id="6" name="文本框 5"/>
          <p:cNvSpPr txBox="1"/>
          <p:nvPr/>
        </p:nvSpPr>
        <p:spPr>
          <a:xfrm>
            <a:off x="794579" y="5119431"/>
            <a:ext cx="2762474" cy="757130"/>
          </a:xfrm>
          <a:prstGeom prst="rect">
            <a:avLst/>
          </a:prstGeom>
          <a:noFill/>
        </p:spPr>
        <p:txBody>
          <a:bodyPr wrap="square" rtlCol="0">
            <a:spAutoFit/>
          </a:bodyPr>
          <a:lstStyle/>
          <a:p>
            <a:pPr marL="252000" indent="-252000">
              <a:lnSpc>
                <a:spcPct val="120000"/>
              </a:lnSpc>
              <a:buFont typeface="Wingdings" panose="05000000000000000000" pitchFamily="2" charset="2"/>
              <a:buChar char="l"/>
            </a:pPr>
            <a:r>
              <a:rPr lang="ru-RU" sz="1200" dirty="0">
                <a:latin typeface="Huawei Sans" panose="020C0503030203020204" pitchFamily="34" charset="0"/>
              </a:rPr>
              <a:t>Скорость до </a:t>
            </a:r>
            <a:r>
              <a:rPr lang="ru-RU" sz="1200" b="1" dirty="0">
                <a:solidFill>
                  <a:srgbClr val="EC7061"/>
                </a:solidFill>
                <a:latin typeface="Huawei Sans" panose="020C0503030203020204" pitchFamily="34" charset="0"/>
              </a:rPr>
              <a:t>9,6</a:t>
            </a:r>
            <a:r>
              <a:rPr lang="ru-RU" sz="1200" dirty="0">
                <a:latin typeface="Huawei Sans" panose="020C0503030203020204" pitchFamily="34" charset="0"/>
              </a:rPr>
              <a:t> Гбит/с</a:t>
            </a:r>
            <a:endParaRPr lang="en-US" sz="1200" dirty="0">
              <a:latin typeface="Huawei Sans" panose="020C0503030203020204" pitchFamily="34" charset="0"/>
            </a:endParaRPr>
          </a:p>
          <a:p>
            <a:pPr marL="252000" indent="-252000">
              <a:lnSpc>
                <a:spcPct val="120000"/>
              </a:lnSpc>
              <a:buFont typeface="Wingdings" panose="05000000000000000000" pitchFamily="2" charset="2"/>
              <a:buChar char="l"/>
            </a:pPr>
            <a:r>
              <a:rPr lang="ru-RU" sz="1200" b="1" dirty="0">
                <a:solidFill>
                  <a:srgbClr val="EC7061"/>
                </a:solidFill>
                <a:latin typeface="Huawei Sans" panose="020C0503030203020204" pitchFamily="34" charset="0"/>
              </a:rPr>
              <a:t>4</a:t>
            </a:r>
            <a:r>
              <a:rPr lang="ru-RU" sz="1200" dirty="0">
                <a:latin typeface="Huawei Sans" panose="020C0503030203020204" pitchFamily="34" charset="0"/>
              </a:rPr>
              <a:t>-кратное увеличение пропускной способности</a:t>
            </a:r>
          </a:p>
        </p:txBody>
      </p:sp>
      <p:sp>
        <p:nvSpPr>
          <p:cNvPr id="7" name="Content Placeholder 22"/>
          <p:cNvSpPr txBox="1"/>
          <p:nvPr/>
        </p:nvSpPr>
        <p:spPr>
          <a:xfrm>
            <a:off x="1587" y="716670"/>
            <a:ext cx="12188827" cy="1711118"/>
          </a:xfrm>
          <a:prstGeom prst="rect">
            <a:avLst/>
          </a:prstGeom>
        </p:spPr>
        <p:txBody>
          <a:bodyPr>
            <a:noAutofit/>
          </a:bodyPr>
          <a:lstStyle>
            <a:lvl1pPr marL="0" indent="0" algn="l" defTabSz="671830" rtl="0" eaLnBrk="1" latinLnBrk="0" hangingPunct="1">
              <a:lnSpc>
                <a:spcPct val="90000"/>
              </a:lnSpc>
              <a:spcBef>
                <a:spcPts val="735"/>
              </a:spcBef>
              <a:buFont typeface="Arial" panose="020B0604020202020204" pitchFamily="34" charset="0"/>
              <a:buNone/>
              <a:defRPr sz="735" kern="1200" baseline="0">
                <a:solidFill>
                  <a:srgbClr val="FFFFFF"/>
                </a:solidFill>
                <a:latin typeface="Arial"/>
                <a:ea typeface="+mn-ea"/>
                <a:cs typeface="Arial" panose="020B0604020202020204" pitchFamily="34" charset="0"/>
              </a:defRPr>
            </a:lvl1pPr>
            <a:lvl2pPr marL="504190" indent="-168275" algn="l" defTabSz="671830" rtl="0" eaLnBrk="1" latinLnBrk="0" hangingPunct="1">
              <a:lnSpc>
                <a:spcPct val="90000"/>
              </a:lnSpc>
              <a:spcBef>
                <a:spcPts val="365"/>
              </a:spcBef>
              <a:buFont typeface="Arial" panose="020B0604020202020204" pitchFamily="34" charset="0"/>
              <a:buChar char="•"/>
              <a:defRPr sz="1765" kern="1200">
                <a:solidFill>
                  <a:schemeClr val="tx1"/>
                </a:solidFill>
                <a:latin typeface="Arial"/>
                <a:ea typeface="+mn-ea"/>
                <a:cs typeface="+mn-cs"/>
              </a:defRPr>
            </a:lvl2pPr>
            <a:lvl3pPr marL="840105" indent="-168275" algn="l" defTabSz="671830" rtl="0" eaLnBrk="1" latinLnBrk="0" hangingPunct="1">
              <a:lnSpc>
                <a:spcPct val="90000"/>
              </a:lnSpc>
              <a:spcBef>
                <a:spcPts val="365"/>
              </a:spcBef>
              <a:buFont typeface="Arial" panose="020B0604020202020204" pitchFamily="34" charset="0"/>
              <a:buChar char="•"/>
              <a:defRPr sz="1470" kern="1200">
                <a:solidFill>
                  <a:schemeClr val="tx1"/>
                </a:solidFill>
                <a:latin typeface="Arial"/>
                <a:ea typeface="+mn-ea"/>
                <a:cs typeface="+mn-cs"/>
              </a:defRPr>
            </a:lvl3pPr>
            <a:lvl4pPr marL="1176020" indent="-168275" algn="l" defTabSz="671830" rtl="0" eaLnBrk="1" latinLnBrk="0" hangingPunct="1">
              <a:lnSpc>
                <a:spcPct val="90000"/>
              </a:lnSpc>
              <a:spcBef>
                <a:spcPts val="365"/>
              </a:spcBef>
              <a:buFont typeface="Arial" panose="020B0604020202020204" pitchFamily="34" charset="0"/>
              <a:buChar char="•"/>
              <a:defRPr sz="1325" kern="1200">
                <a:solidFill>
                  <a:schemeClr val="tx1"/>
                </a:solidFill>
                <a:latin typeface="Arial"/>
                <a:ea typeface="+mn-ea"/>
                <a:cs typeface="+mn-cs"/>
              </a:defRPr>
            </a:lvl4pPr>
            <a:lvl5pPr marL="1511935" indent="-168275" algn="l" defTabSz="671830" rtl="0" eaLnBrk="1" latinLnBrk="0" hangingPunct="1">
              <a:lnSpc>
                <a:spcPct val="90000"/>
              </a:lnSpc>
              <a:spcBef>
                <a:spcPts val="365"/>
              </a:spcBef>
              <a:buFont typeface="Arial" panose="020B0604020202020204" pitchFamily="34" charset="0"/>
              <a:buChar char="•"/>
              <a:defRPr sz="1325" kern="1200">
                <a:solidFill>
                  <a:schemeClr val="tx1"/>
                </a:solidFill>
                <a:latin typeface="Arial"/>
                <a:ea typeface="+mn-ea"/>
                <a:cs typeface="+mn-cs"/>
              </a:defRPr>
            </a:lvl5pPr>
            <a:lvl6pPr marL="1847850" indent="-168275" algn="l" defTabSz="671830" rtl="0" eaLnBrk="1" latinLnBrk="0" hangingPunct="1">
              <a:lnSpc>
                <a:spcPct val="90000"/>
              </a:lnSpc>
              <a:spcBef>
                <a:spcPts val="365"/>
              </a:spcBef>
              <a:buFont typeface="Arial" panose="020B0604020202020204" pitchFamily="34" charset="0"/>
              <a:buChar char="•"/>
              <a:defRPr sz="1325" kern="1200">
                <a:solidFill>
                  <a:schemeClr val="tx1"/>
                </a:solidFill>
                <a:latin typeface="Arial"/>
                <a:ea typeface="+mn-ea"/>
                <a:cs typeface="+mn-cs"/>
              </a:defRPr>
            </a:lvl6pPr>
            <a:lvl7pPr marL="2183765" indent="-168275" algn="l" defTabSz="671830" rtl="0" eaLnBrk="1" latinLnBrk="0" hangingPunct="1">
              <a:lnSpc>
                <a:spcPct val="90000"/>
              </a:lnSpc>
              <a:spcBef>
                <a:spcPts val="365"/>
              </a:spcBef>
              <a:buFont typeface="Arial" panose="020B0604020202020204" pitchFamily="34" charset="0"/>
              <a:buChar char="•"/>
              <a:defRPr sz="1325" kern="1200">
                <a:solidFill>
                  <a:schemeClr val="tx1"/>
                </a:solidFill>
                <a:latin typeface="Arial"/>
                <a:ea typeface="+mn-ea"/>
                <a:cs typeface="+mn-cs"/>
              </a:defRPr>
            </a:lvl7pPr>
            <a:lvl8pPr marL="2520315" indent="-168275" algn="l" defTabSz="671830" rtl="0" eaLnBrk="1" latinLnBrk="0" hangingPunct="1">
              <a:lnSpc>
                <a:spcPct val="90000"/>
              </a:lnSpc>
              <a:spcBef>
                <a:spcPts val="365"/>
              </a:spcBef>
              <a:buFont typeface="Arial" panose="020B0604020202020204" pitchFamily="34" charset="0"/>
              <a:buChar char="•"/>
              <a:defRPr sz="1325" kern="1200">
                <a:solidFill>
                  <a:schemeClr val="tx1"/>
                </a:solidFill>
                <a:latin typeface="Arial"/>
                <a:ea typeface="+mn-ea"/>
                <a:cs typeface="+mn-cs"/>
              </a:defRPr>
            </a:lvl8pPr>
            <a:lvl9pPr marL="2856230" indent="-168275" algn="l" defTabSz="671830" rtl="0" eaLnBrk="1" latinLnBrk="0" hangingPunct="1">
              <a:lnSpc>
                <a:spcPct val="90000"/>
              </a:lnSpc>
              <a:spcBef>
                <a:spcPts val="365"/>
              </a:spcBef>
              <a:buFont typeface="Arial" panose="020B0604020202020204" pitchFamily="34" charset="0"/>
              <a:buChar char="•"/>
              <a:defRPr sz="1325" kern="1200">
                <a:solidFill>
                  <a:schemeClr val="tx1"/>
                </a:solidFill>
                <a:latin typeface="Arial"/>
                <a:ea typeface="+mn-ea"/>
                <a:cs typeface="+mn-cs"/>
              </a:defRPr>
            </a:lvl9pPr>
          </a:lstStyle>
          <a:p>
            <a:pPr algn="ctr">
              <a:lnSpc>
                <a:spcPct val="100000"/>
              </a:lnSpc>
              <a:spcBef>
                <a:spcPts val="0"/>
              </a:spcBef>
            </a:pPr>
            <a:endParaRPr lang="en-US" altLang="zh-CN" sz="2798" dirty="0">
              <a:solidFill>
                <a:schemeClr val="bg1"/>
              </a:solidFill>
              <a:latin typeface="Huawei Sans" panose="020C0503030203020204" pitchFamily="34" charset="0"/>
            </a:endParaRPr>
          </a:p>
        </p:txBody>
      </p:sp>
      <p:sp>
        <p:nvSpPr>
          <p:cNvPr id="8" name="文本框 7"/>
          <p:cNvSpPr txBox="1"/>
          <p:nvPr/>
        </p:nvSpPr>
        <p:spPr>
          <a:xfrm>
            <a:off x="8967418" y="1393278"/>
            <a:ext cx="2976393" cy="707245"/>
          </a:xfrm>
          <a:prstGeom prst="rect">
            <a:avLst/>
          </a:prstGeom>
          <a:noFill/>
        </p:spPr>
        <p:txBody>
          <a:bodyPr wrap="square" rtlCol="0">
            <a:spAutoFit/>
          </a:bodyPr>
          <a:lstStyle/>
          <a:p>
            <a:pPr algn="ctr"/>
            <a:r>
              <a:rPr lang="ru-RU" sz="1998" b="1">
                <a:latin typeface="Huawei Sans" panose="020C0503030203020204" pitchFamily="34" charset="0"/>
              </a:rPr>
              <a:t>Низкое энергопотребление</a:t>
            </a:r>
          </a:p>
        </p:txBody>
      </p:sp>
      <p:grpSp>
        <p:nvGrpSpPr>
          <p:cNvPr id="9" name="组合 8"/>
          <p:cNvGrpSpPr/>
          <p:nvPr/>
        </p:nvGrpSpPr>
        <p:grpSpPr>
          <a:xfrm>
            <a:off x="1113927" y="2503912"/>
            <a:ext cx="1353751" cy="1269113"/>
            <a:chOff x="1113064" y="2621326"/>
            <a:chExt cx="1354633" cy="1269940"/>
          </a:xfrm>
        </p:grpSpPr>
        <p:sp>
          <p:nvSpPr>
            <p:cNvPr id="10" name="椭圆 9"/>
            <p:cNvSpPr>
              <a:spLocks noChangeAspect="1"/>
            </p:cNvSpPr>
            <p:nvPr/>
          </p:nvSpPr>
          <p:spPr>
            <a:xfrm>
              <a:off x="1113064" y="3367468"/>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1" name="椭圆 10"/>
            <p:cNvSpPr>
              <a:spLocks noChangeAspect="1"/>
            </p:cNvSpPr>
            <p:nvPr/>
          </p:nvSpPr>
          <p:spPr>
            <a:xfrm>
              <a:off x="1200969" y="3367468"/>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2" name="椭圆 11"/>
            <p:cNvSpPr>
              <a:spLocks noChangeAspect="1"/>
            </p:cNvSpPr>
            <p:nvPr/>
          </p:nvSpPr>
          <p:spPr>
            <a:xfrm>
              <a:off x="1288875" y="3367468"/>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3" name="椭圆 12"/>
            <p:cNvSpPr>
              <a:spLocks noChangeAspect="1"/>
            </p:cNvSpPr>
            <p:nvPr/>
          </p:nvSpPr>
          <p:spPr>
            <a:xfrm>
              <a:off x="1376780" y="3367468"/>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4" name="椭圆 13"/>
            <p:cNvSpPr>
              <a:spLocks noChangeAspect="1"/>
            </p:cNvSpPr>
            <p:nvPr/>
          </p:nvSpPr>
          <p:spPr>
            <a:xfrm>
              <a:off x="1464686" y="3367468"/>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5" name="椭圆 14"/>
            <p:cNvSpPr>
              <a:spLocks noChangeAspect="1"/>
            </p:cNvSpPr>
            <p:nvPr/>
          </p:nvSpPr>
          <p:spPr>
            <a:xfrm>
              <a:off x="1552591" y="3367468"/>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6" name="椭圆 15"/>
            <p:cNvSpPr>
              <a:spLocks noChangeAspect="1"/>
            </p:cNvSpPr>
            <p:nvPr/>
          </p:nvSpPr>
          <p:spPr>
            <a:xfrm>
              <a:off x="1640496" y="3367468"/>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7" name="椭圆 16"/>
            <p:cNvSpPr>
              <a:spLocks noChangeAspect="1"/>
            </p:cNvSpPr>
            <p:nvPr/>
          </p:nvSpPr>
          <p:spPr>
            <a:xfrm>
              <a:off x="1728402" y="3367468"/>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8" name="椭圆 17"/>
            <p:cNvSpPr>
              <a:spLocks noChangeAspect="1"/>
            </p:cNvSpPr>
            <p:nvPr/>
          </p:nvSpPr>
          <p:spPr>
            <a:xfrm>
              <a:off x="1816307" y="3367468"/>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9" name="椭圆 18"/>
            <p:cNvSpPr>
              <a:spLocks noChangeAspect="1"/>
            </p:cNvSpPr>
            <p:nvPr/>
          </p:nvSpPr>
          <p:spPr>
            <a:xfrm>
              <a:off x="1904212" y="3367468"/>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0" name="椭圆 19"/>
            <p:cNvSpPr>
              <a:spLocks noChangeAspect="1"/>
            </p:cNvSpPr>
            <p:nvPr/>
          </p:nvSpPr>
          <p:spPr>
            <a:xfrm>
              <a:off x="1992118" y="3367468"/>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1" name="椭圆 20"/>
            <p:cNvSpPr>
              <a:spLocks noChangeAspect="1"/>
            </p:cNvSpPr>
            <p:nvPr/>
          </p:nvSpPr>
          <p:spPr>
            <a:xfrm>
              <a:off x="2080023" y="3367468"/>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2" name="椭圆 21"/>
            <p:cNvSpPr>
              <a:spLocks noChangeAspect="1"/>
            </p:cNvSpPr>
            <p:nvPr/>
          </p:nvSpPr>
          <p:spPr>
            <a:xfrm>
              <a:off x="2167929" y="3367468"/>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3" name="椭圆 22"/>
            <p:cNvSpPr>
              <a:spLocks noChangeAspect="1"/>
            </p:cNvSpPr>
            <p:nvPr/>
          </p:nvSpPr>
          <p:spPr>
            <a:xfrm>
              <a:off x="2255834" y="3367468"/>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4" name="椭圆 23"/>
            <p:cNvSpPr>
              <a:spLocks noChangeAspect="1"/>
            </p:cNvSpPr>
            <p:nvPr/>
          </p:nvSpPr>
          <p:spPr>
            <a:xfrm>
              <a:off x="2343739" y="3367468"/>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5" name="椭圆 24"/>
            <p:cNvSpPr>
              <a:spLocks noChangeAspect="1"/>
            </p:cNvSpPr>
            <p:nvPr/>
          </p:nvSpPr>
          <p:spPr>
            <a:xfrm>
              <a:off x="2431644" y="3367468"/>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6" name="椭圆 25"/>
            <p:cNvSpPr>
              <a:spLocks noChangeAspect="1"/>
            </p:cNvSpPr>
            <p:nvPr/>
          </p:nvSpPr>
          <p:spPr>
            <a:xfrm>
              <a:off x="1113064" y="3448697"/>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7" name="椭圆 26"/>
            <p:cNvSpPr>
              <a:spLocks noChangeAspect="1"/>
            </p:cNvSpPr>
            <p:nvPr/>
          </p:nvSpPr>
          <p:spPr>
            <a:xfrm>
              <a:off x="1200969" y="3448697"/>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8" name="椭圆 27"/>
            <p:cNvSpPr>
              <a:spLocks noChangeAspect="1"/>
            </p:cNvSpPr>
            <p:nvPr/>
          </p:nvSpPr>
          <p:spPr>
            <a:xfrm>
              <a:off x="1288875" y="3448697"/>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9" name="椭圆 28"/>
            <p:cNvSpPr>
              <a:spLocks noChangeAspect="1"/>
            </p:cNvSpPr>
            <p:nvPr/>
          </p:nvSpPr>
          <p:spPr>
            <a:xfrm>
              <a:off x="1376780" y="3448697"/>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30" name="椭圆 29"/>
            <p:cNvSpPr>
              <a:spLocks noChangeAspect="1"/>
            </p:cNvSpPr>
            <p:nvPr/>
          </p:nvSpPr>
          <p:spPr>
            <a:xfrm>
              <a:off x="1464686" y="3448697"/>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31" name="椭圆 30"/>
            <p:cNvSpPr>
              <a:spLocks noChangeAspect="1"/>
            </p:cNvSpPr>
            <p:nvPr/>
          </p:nvSpPr>
          <p:spPr>
            <a:xfrm>
              <a:off x="1552591" y="3448697"/>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32" name="椭圆 31"/>
            <p:cNvSpPr>
              <a:spLocks noChangeAspect="1"/>
            </p:cNvSpPr>
            <p:nvPr/>
          </p:nvSpPr>
          <p:spPr>
            <a:xfrm>
              <a:off x="1640496" y="3448697"/>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33" name="椭圆 32"/>
            <p:cNvSpPr>
              <a:spLocks noChangeAspect="1"/>
            </p:cNvSpPr>
            <p:nvPr/>
          </p:nvSpPr>
          <p:spPr>
            <a:xfrm>
              <a:off x="1728402" y="3448697"/>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34" name="椭圆 33"/>
            <p:cNvSpPr>
              <a:spLocks noChangeAspect="1"/>
            </p:cNvSpPr>
            <p:nvPr/>
          </p:nvSpPr>
          <p:spPr>
            <a:xfrm>
              <a:off x="1816307" y="3448697"/>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35" name="椭圆 34"/>
            <p:cNvSpPr>
              <a:spLocks noChangeAspect="1"/>
            </p:cNvSpPr>
            <p:nvPr/>
          </p:nvSpPr>
          <p:spPr>
            <a:xfrm>
              <a:off x="1904212" y="3448697"/>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36" name="椭圆 35"/>
            <p:cNvSpPr>
              <a:spLocks noChangeAspect="1"/>
            </p:cNvSpPr>
            <p:nvPr/>
          </p:nvSpPr>
          <p:spPr>
            <a:xfrm>
              <a:off x="1992118" y="3448697"/>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37" name="椭圆 36"/>
            <p:cNvSpPr>
              <a:spLocks noChangeAspect="1"/>
            </p:cNvSpPr>
            <p:nvPr/>
          </p:nvSpPr>
          <p:spPr>
            <a:xfrm>
              <a:off x="2080023" y="3448697"/>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38" name="椭圆 37"/>
            <p:cNvSpPr>
              <a:spLocks noChangeAspect="1"/>
            </p:cNvSpPr>
            <p:nvPr/>
          </p:nvSpPr>
          <p:spPr>
            <a:xfrm>
              <a:off x="2167929" y="3448697"/>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39" name="椭圆 38"/>
            <p:cNvSpPr>
              <a:spLocks noChangeAspect="1"/>
            </p:cNvSpPr>
            <p:nvPr/>
          </p:nvSpPr>
          <p:spPr>
            <a:xfrm>
              <a:off x="2255834" y="3448697"/>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40" name="椭圆 39"/>
            <p:cNvSpPr>
              <a:spLocks noChangeAspect="1"/>
            </p:cNvSpPr>
            <p:nvPr/>
          </p:nvSpPr>
          <p:spPr>
            <a:xfrm>
              <a:off x="2343739" y="3448697"/>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41" name="椭圆 40"/>
            <p:cNvSpPr>
              <a:spLocks noChangeAspect="1"/>
            </p:cNvSpPr>
            <p:nvPr/>
          </p:nvSpPr>
          <p:spPr>
            <a:xfrm>
              <a:off x="2431644" y="3448697"/>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42" name="椭圆 41"/>
            <p:cNvSpPr>
              <a:spLocks noChangeAspect="1"/>
            </p:cNvSpPr>
            <p:nvPr/>
          </p:nvSpPr>
          <p:spPr>
            <a:xfrm>
              <a:off x="1113064" y="3529927"/>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43" name="椭圆 42"/>
            <p:cNvSpPr>
              <a:spLocks noChangeAspect="1"/>
            </p:cNvSpPr>
            <p:nvPr/>
          </p:nvSpPr>
          <p:spPr>
            <a:xfrm>
              <a:off x="1200969" y="3529927"/>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44" name="椭圆 43"/>
            <p:cNvSpPr>
              <a:spLocks noChangeAspect="1"/>
            </p:cNvSpPr>
            <p:nvPr/>
          </p:nvSpPr>
          <p:spPr>
            <a:xfrm>
              <a:off x="1288875" y="3529927"/>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45" name="椭圆 44"/>
            <p:cNvSpPr>
              <a:spLocks noChangeAspect="1"/>
            </p:cNvSpPr>
            <p:nvPr/>
          </p:nvSpPr>
          <p:spPr>
            <a:xfrm>
              <a:off x="1376780" y="3529927"/>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46" name="椭圆 45"/>
            <p:cNvSpPr>
              <a:spLocks noChangeAspect="1"/>
            </p:cNvSpPr>
            <p:nvPr/>
          </p:nvSpPr>
          <p:spPr>
            <a:xfrm>
              <a:off x="1464686" y="3529927"/>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47" name="椭圆 46"/>
            <p:cNvSpPr>
              <a:spLocks noChangeAspect="1"/>
            </p:cNvSpPr>
            <p:nvPr/>
          </p:nvSpPr>
          <p:spPr>
            <a:xfrm>
              <a:off x="1552591" y="3529927"/>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48" name="椭圆 47"/>
            <p:cNvSpPr>
              <a:spLocks noChangeAspect="1"/>
            </p:cNvSpPr>
            <p:nvPr/>
          </p:nvSpPr>
          <p:spPr>
            <a:xfrm>
              <a:off x="1640496" y="3529927"/>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49" name="椭圆 48"/>
            <p:cNvSpPr>
              <a:spLocks noChangeAspect="1"/>
            </p:cNvSpPr>
            <p:nvPr/>
          </p:nvSpPr>
          <p:spPr>
            <a:xfrm>
              <a:off x="1728402" y="3529927"/>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50" name="椭圆 49"/>
            <p:cNvSpPr>
              <a:spLocks noChangeAspect="1"/>
            </p:cNvSpPr>
            <p:nvPr/>
          </p:nvSpPr>
          <p:spPr>
            <a:xfrm>
              <a:off x="1816307" y="3529927"/>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51" name="椭圆 50"/>
            <p:cNvSpPr>
              <a:spLocks noChangeAspect="1"/>
            </p:cNvSpPr>
            <p:nvPr/>
          </p:nvSpPr>
          <p:spPr>
            <a:xfrm>
              <a:off x="1904212" y="3529927"/>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52" name="椭圆 51"/>
            <p:cNvSpPr>
              <a:spLocks noChangeAspect="1"/>
            </p:cNvSpPr>
            <p:nvPr/>
          </p:nvSpPr>
          <p:spPr>
            <a:xfrm>
              <a:off x="1992118" y="3529927"/>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53" name="椭圆 52"/>
            <p:cNvSpPr>
              <a:spLocks noChangeAspect="1"/>
            </p:cNvSpPr>
            <p:nvPr/>
          </p:nvSpPr>
          <p:spPr>
            <a:xfrm>
              <a:off x="2080023" y="3529927"/>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54" name="椭圆 53"/>
            <p:cNvSpPr>
              <a:spLocks noChangeAspect="1"/>
            </p:cNvSpPr>
            <p:nvPr/>
          </p:nvSpPr>
          <p:spPr>
            <a:xfrm>
              <a:off x="2167929" y="3529927"/>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55" name="椭圆 54"/>
            <p:cNvSpPr>
              <a:spLocks noChangeAspect="1"/>
            </p:cNvSpPr>
            <p:nvPr/>
          </p:nvSpPr>
          <p:spPr>
            <a:xfrm>
              <a:off x="2255834" y="3529927"/>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56" name="椭圆 55"/>
            <p:cNvSpPr>
              <a:spLocks noChangeAspect="1"/>
            </p:cNvSpPr>
            <p:nvPr/>
          </p:nvSpPr>
          <p:spPr>
            <a:xfrm>
              <a:off x="2343739" y="3529927"/>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57" name="椭圆 56"/>
            <p:cNvSpPr>
              <a:spLocks noChangeAspect="1"/>
            </p:cNvSpPr>
            <p:nvPr/>
          </p:nvSpPr>
          <p:spPr>
            <a:xfrm>
              <a:off x="2431644" y="3529927"/>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58" name="椭圆 57"/>
            <p:cNvSpPr>
              <a:spLocks noChangeAspect="1"/>
            </p:cNvSpPr>
            <p:nvPr/>
          </p:nvSpPr>
          <p:spPr>
            <a:xfrm>
              <a:off x="1113064" y="3611155"/>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59" name="椭圆 58"/>
            <p:cNvSpPr>
              <a:spLocks noChangeAspect="1"/>
            </p:cNvSpPr>
            <p:nvPr/>
          </p:nvSpPr>
          <p:spPr>
            <a:xfrm>
              <a:off x="1200969" y="3611155"/>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60" name="椭圆 59"/>
            <p:cNvSpPr>
              <a:spLocks noChangeAspect="1"/>
            </p:cNvSpPr>
            <p:nvPr/>
          </p:nvSpPr>
          <p:spPr>
            <a:xfrm>
              <a:off x="1288875" y="3611155"/>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61" name="椭圆 60"/>
            <p:cNvSpPr>
              <a:spLocks noChangeAspect="1"/>
            </p:cNvSpPr>
            <p:nvPr/>
          </p:nvSpPr>
          <p:spPr>
            <a:xfrm>
              <a:off x="1376780" y="3611155"/>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62" name="椭圆 61"/>
            <p:cNvSpPr>
              <a:spLocks noChangeAspect="1"/>
            </p:cNvSpPr>
            <p:nvPr/>
          </p:nvSpPr>
          <p:spPr>
            <a:xfrm>
              <a:off x="1464686" y="3611155"/>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63" name="椭圆 62"/>
            <p:cNvSpPr>
              <a:spLocks noChangeAspect="1"/>
            </p:cNvSpPr>
            <p:nvPr/>
          </p:nvSpPr>
          <p:spPr>
            <a:xfrm>
              <a:off x="1552591" y="3611155"/>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64" name="椭圆 63"/>
            <p:cNvSpPr>
              <a:spLocks noChangeAspect="1"/>
            </p:cNvSpPr>
            <p:nvPr/>
          </p:nvSpPr>
          <p:spPr>
            <a:xfrm>
              <a:off x="1640496" y="3611155"/>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65" name="椭圆 64"/>
            <p:cNvSpPr>
              <a:spLocks noChangeAspect="1"/>
            </p:cNvSpPr>
            <p:nvPr/>
          </p:nvSpPr>
          <p:spPr>
            <a:xfrm>
              <a:off x="1728402" y="3611155"/>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66" name="椭圆 65"/>
            <p:cNvSpPr>
              <a:spLocks noChangeAspect="1"/>
            </p:cNvSpPr>
            <p:nvPr/>
          </p:nvSpPr>
          <p:spPr>
            <a:xfrm>
              <a:off x="1816307" y="3611155"/>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67" name="椭圆 66"/>
            <p:cNvSpPr>
              <a:spLocks noChangeAspect="1"/>
            </p:cNvSpPr>
            <p:nvPr/>
          </p:nvSpPr>
          <p:spPr>
            <a:xfrm>
              <a:off x="1904212" y="3611155"/>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68" name="椭圆 67"/>
            <p:cNvSpPr>
              <a:spLocks noChangeAspect="1"/>
            </p:cNvSpPr>
            <p:nvPr/>
          </p:nvSpPr>
          <p:spPr>
            <a:xfrm>
              <a:off x="1992118" y="3611155"/>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69" name="椭圆 68"/>
            <p:cNvSpPr>
              <a:spLocks noChangeAspect="1"/>
            </p:cNvSpPr>
            <p:nvPr/>
          </p:nvSpPr>
          <p:spPr>
            <a:xfrm>
              <a:off x="2080023" y="3611155"/>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70" name="椭圆 69"/>
            <p:cNvSpPr>
              <a:spLocks noChangeAspect="1"/>
            </p:cNvSpPr>
            <p:nvPr/>
          </p:nvSpPr>
          <p:spPr>
            <a:xfrm>
              <a:off x="2167929" y="3611155"/>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71" name="椭圆 70"/>
            <p:cNvSpPr>
              <a:spLocks noChangeAspect="1"/>
            </p:cNvSpPr>
            <p:nvPr/>
          </p:nvSpPr>
          <p:spPr>
            <a:xfrm>
              <a:off x="2255834" y="3611155"/>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72" name="椭圆 71"/>
            <p:cNvSpPr>
              <a:spLocks noChangeAspect="1"/>
            </p:cNvSpPr>
            <p:nvPr/>
          </p:nvSpPr>
          <p:spPr>
            <a:xfrm>
              <a:off x="2343739" y="3611155"/>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73" name="椭圆 72"/>
            <p:cNvSpPr>
              <a:spLocks noChangeAspect="1"/>
            </p:cNvSpPr>
            <p:nvPr/>
          </p:nvSpPr>
          <p:spPr>
            <a:xfrm>
              <a:off x="2431644" y="3611155"/>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74" name="椭圆 73"/>
            <p:cNvSpPr>
              <a:spLocks noChangeAspect="1"/>
            </p:cNvSpPr>
            <p:nvPr/>
          </p:nvSpPr>
          <p:spPr>
            <a:xfrm>
              <a:off x="1113064" y="3692384"/>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75" name="椭圆 74"/>
            <p:cNvSpPr>
              <a:spLocks noChangeAspect="1"/>
            </p:cNvSpPr>
            <p:nvPr/>
          </p:nvSpPr>
          <p:spPr>
            <a:xfrm>
              <a:off x="1200969" y="3692384"/>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76" name="椭圆 75"/>
            <p:cNvSpPr>
              <a:spLocks noChangeAspect="1"/>
            </p:cNvSpPr>
            <p:nvPr/>
          </p:nvSpPr>
          <p:spPr>
            <a:xfrm>
              <a:off x="1288875" y="3692384"/>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77" name="椭圆 76"/>
            <p:cNvSpPr>
              <a:spLocks noChangeAspect="1"/>
            </p:cNvSpPr>
            <p:nvPr/>
          </p:nvSpPr>
          <p:spPr>
            <a:xfrm>
              <a:off x="1376780" y="3692384"/>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78" name="椭圆 77"/>
            <p:cNvSpPr>
              <a:spLocks noChangeAspect="1"/>
            </p:cNvSpPr>
            <p:nvPr/>
          </p:nvSpPr>
          <p:spPr>
            <a:xfrm>
              <a:off x="1464686" y="3692384"/>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79" name="椭圆 78"/>
            <p:cNvSpPr>
              <a:spLocks noChangeAspect="1"/>
            </p:cNvSpPr>
            <p:nvPr/>
          </p:nvSpPr>
          <p:spPr>
            <a:xfrm>
              <a:off x="1552591" y="3692384"/>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80" name="椭圆 79"/>
            <p:cNvSpPr>
              <a:spLocks noChangeAspect="1"/>
            </p:cNvSpPr>
            <p:nvPr/>
          </p:nvSpPr>
          <p:spPr>
            <a:xfrm>
              <a:off x="1640496" y="3692384"/>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81" name="椭圆 80"/>
            <p:cNvSpPr>
              <a:spLocks noChangeAspect="1"/>
            </p:cNvSpPr>
            <p:nvPr/>
          </p:nvSpPr>
          <p:spPr>
            <a:xfrm>
              <a:off x="1728402" y="3692384"/>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82" name="椭圆 81"/>
            <p:cNvSpPr>
              <a:spLocks noChangeAspect="1"/>
            </p:cNvSpPr>
            <p:nvPr/>
          </p:nvSpPr>
          <p:spPr>
            <a:xfrm>
              <a:off x="1816307" y="3692384"/>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83" name="椭圆 82"/>
            <p:cNvSpPr>
              <a:spLocks noChangeAspect="1"/>
            </p:cNvSpPr>
            <p:nvPr/>
          </p:nvSpPr>
          <p:spPr>
            <a:xfrm>
              <a:off x="1904212" y="3692384"/>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84" name="椭圆 83"/>
            <p:cNvSpPr>
              <a:spLocks noChangeAspect="1"/>
            </p:cNvSpPr>
            <p:nvPr/>
          </p:nvSpPr>
          <p:spPr>
            <a:xfrm>
              <a:off x="1992118" y="3692384"/>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85" name="椭圆 84"/>
            <p:cNvSpPr>
              <a:spLocks noChangeAspect="1"/>
            </p:cNvSpPr>
            <p:nvPr/>
          </p:nvSpPr>
          <p:spPr>
            <a:xfrm>
              <a:off x="2080023" y="3692384"/>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86" name="椭圆 85"/>
            <p:cNvSpPr>
              <a:spLocks noChangeAspect="1"/>
            </p:cNvSpPr>
            <p:nvPr/>
          </p:nvSpPr>
          <p:spPr>
            <a:xfrm>
              <a:off x="2167929" y="3692384"/>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87" name="椭圆 86"/>
            <p:cNvSpPr>
              <a:spLocks noChangeAspect="1"/>
            </p:cNvSpPr>
            <p:nvPr/>
          </p:nvSpPr>
          <p:spPr>
            <a:xfrm>
              <a:off x="2255834" y="3692384"/>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88" name="椭圆 87"/>
            <p:cNvSpPr>
              <a:spLocks noChangeAspect="1"/>
            </p:cNvSpPr>
            <p:nvPr/>
          </p:nvSpPr>
          <p:spPr>
            <a:xfrm>
              <a:off x="2343739" y="3692384"/>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89" name="椭圆 88"/>
            <p:cNvSpPr>
              <a:spLocks noChangeAspect="1"/>
            </p:cNvSpPr>
            <p:nvPr/>
          </p:nvSpPr>
          <p:spPr>
            <a:xfrm>
              <a:off x="2431644" y="3692384"/>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90" name="椭圆 89"/>
            <p:cNvSpPr>
              <a:spLocks noChangeAspect="1"/>
            </p:cNvSpPr>
            <p:nvPr/>
          </p:nvSpPr>
          <p:spPr>
            <a:xfrm>
              <a:off x="1113064" y="377361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91" name="椭圆 90"/>
            <p:cNvSpPr>
              <a:spLocks noChangeAspect="1"/>
            </p:cNvSpPr>
            <p:nvPr/>
          </p:nvSpPr>
          <p:spPr>
            <a:xfrm>
              <a:off x="1200969" y="377361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92" name="椭圆 91"/>
            <p:cNvSpPr>
              <a:spLocks noChangeAspect="1"/>
            </p:cNvSpPr>
            <p:nvPr/>
          </p:nvSpPr>
          <p:spPr>
            <a:xfrm>
              <a:off x="1288875" y="377361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93" name="椭圆 92"/>
            <p:cNvSpPr>
              <a:spLocks noChangeAspect="1"/>
            </p:cNvSpPr>
            <p:nvPr/>
          </p:nvSpPr>
          <p:spPr>
            <a:xfrm>
              <a:off x="1376780" y="377361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94" name="椭圆 93"/>
            <p:cNvSpPr>
              <a:spLocks noChangeAspect="1"/>
            </p:cNvSpPr>
            <p:nvPr/>
          </p:nvSpPr>
          <p:spPr>
            <a:xfrm>
              <a:off x="1464686" y="377361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95" name="椭圆 94"/>
            <p:cNvSpPr>
              <a:spLocks noChangeAspect="1"/>
            </p:cNvSpPr>
            <p:nvPr/>
          </p:nvSpPr>
          <p:spPr>
            <a:xfrm>
              <a:off x="1552591" y="377361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96" name="椭圆 95"/>
            <p:cNvSpPr>
              <a:spLocks noChangeAspect="1"/>
            </p:cNvSpPr>
            <p:nvPr/>
          </p:nvSpPr>
          <p:spPr>
            <a:xfrm>
              <a:off x="1640496" y="377361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97" name="椭圆 96"/>
            <p:cNvSpPr>
              <a:spLocks noChangeAspect="1"/>
            </p:cNvSpPr>
            <p:nvPr/>
          </p:nvSpPr>
          <p:spPr>
            <a:xfrm>
              <a:off x="1728402" y="377361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98" name="椭圆 97"/>
            <p:cNvSpPr>
              <a:spLocks noChangeAspect="1"/>
            </p:cNvSpPr>
            <p:nvPr/>
          </p:nvSpPr>
          <p:spPr>
            <a:xfrm>
              <a:off x="1816307" y="377361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99" name="椭圆 98"/>
            <p:cNvSpPr>
              <a:spLocks noChangeAspect="1"/>
            </p:cNvSpPr>
            <p:nvPr/>
          </p:nvSpPr>
          <p:spPr>
            <a:xfrm>
              <a:off x="1904212" y="377361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00" name="椭圆 99"/>
            <p:cNvSpPr>
              <a:spLocks noChangeAspect="1"/>
            </p:cNvSpPr>
            <p:nvPr/>
          </p:nvSpPr>
          <p:spPr>
            <a:xfrm>
              <a:off x="1992118" y="377361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01" name="椭圆 100"/>
            <p:cNvSpPr>
              <a:spLocks noChangeAspect="1"/>
            </p:cNvSpPr>
            <p:nvPr/>
          </p:nvSpPr>
          <p:spPr>
            <a:xfrm>
              <a:off x="2080023" y="377361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02" name="椭圆 101"/>
            <p:cNvSpPr>
              <a:spLocks noChangeAspect="1"/>
            </p:cNvSpPr>
            <p:nvPr/>
          </p:nvSpPr>
          <p:spPr>
            <a:xfrm>
              <a:off x="2167929" y="377361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03" name="椭圆 102"/>
            <p:cNvSpPr>
              <a:spLocks noChangeAspect="1"/>
            </p:cNvSpPr>
            <p:nvPr/>
          </p:nvSpPr>
          <p:spPr>
            <a:xfrm>
              <a:off x="2255834" y="377361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04" name="椭圆 103"/>
            <p:cNvSpPr>
              <a:spLocks noChangeAspect="1"/>
            </p:cNvSpPr>
            <p:nvPr/>
          </p:nvSpPr>
          <p:spPr>
            <a:xfrm>
              <a:off x="2343739" y="377361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05" name="椭圆 104"/>
            <p:cNvSpPr>
              <a:spLocks noChangeAspect="1"/>
            </p:cNvSpPr>
            <p:nvPr/>
          </p:nvSpPr>
          <p:spPr>
            <a:xfrm>
              <a:off x="2431644" y="377361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06" name="椭圆 105"/>
            <p:cNvSpPr>
              <a:spLocks noChangeAspect="1"/>
            </p:cNvSpPr>
            <p:nvPr/>
          </p:nvSpPr>
          <p:spPr>
            <a:xfrm>
              <a:off x="1113064" y="3854842"/>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07" name="椭圆 106"/>
            <p:cNvSpPr>
              <a:spLocks noChangeAspect="1"/>
            </p:cNvSpPr>
            <p:nvPr/>
          </p:nvSpPr>
          <p:spPr>
            <a:xfrm>
              <a:off x="1200969" y="3854842"/>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08" name="椭圆 107"/>
            <p:cNvSpPr>
              <a:spLocks noChangeAspect="1"/>
            </p:cNvSpPr>
            <p:nvPr/>
          </p:nvSpPr>
          <p:spPr>
            <a:xfrm>
              <a:off x="1288875" y="3854842"/>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09" name="椭圆 108"/>
            <p:cNvSpPr>
              <a:spLocks noChangeAspect="1"/>
            </p:cNvSpPr>
            <p:nvPr/>
          </p:nvSpPr>
          <p:spPr>
            <a:xfrm>
              <a:off x="1376780" y="3854842"/>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10" name="椭圆 109"/>
            <p:cNvSpPr>
              <a:spLocks noChangeAspect="1"/>
            </p:cNvSpPr>
            <p:nvPr/>
          </p:nvSpPr>
          <p:spPr>
            <a:xfrm>
              <a:off x="1464686" y="3854842"/>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11" name="椭圆 110"/>
            <p:cNvSpPr>
              <a:spLocks noChangeAspect="1"/>
            </p:cNvSpPr>
            <p:nvPr/>
          </p:nvSpPr>
          <p:spPr>
            <a:xfrm>
              <a:off x="1552591" y="3854842"/>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12" name="椭圆 111"/>
            <p:cNvSpPr>
              <a:spLocks noChangeAspect="1"/>
            </p:cNvSpPr>
            <p:nvPr/>
          </p:nvSpPr>
          <p:spPr>
            <a:xfrm>
              <a:off x="1640496" y="3854842"/>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13" name="椭圆 112"/>
            <p:cNvSpPr>
              <a:spLocks noChangeAspect="1"/>
            </p:cNvSpPr>
            <p:nvPr/>
          </p:nvSpPr>
          <p:spPr>
            <a:xfrm>
              <a:off x="1728402" y="3854842"/>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14" name="椭圆 113"/>
            <p:cNvSpPr>
              <a:spLocks noChangeAspect="1"/>
            </p:cNvSpPr>
            <p:nvPr/>
          </p:nvSpPr>
          <p:spPr>
            <a:xfrm>
              <a:off x="1816307" y="3854842"/>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15" name="椭圆 114"/>
            <p:cNvSpPr>
              <a:spLocks noChangeAspect="1"/>
            </p:cNvSpPr>
            <p:nvPr/>
          </p:nvSpPr>
          <p:spPr>
            <a:xfrm>
              <a:off x="1904212" y="3854842"/>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16" name="椭圆 115"/>
            <p:cNvSpPr>
              <a:spLocks noChangeAspect="1"/>
            </p:cNvSpPr>
            <p:nvPr/>
          </p:nvSpPr>
          <p:spPr>
            <a:xfrm>
              <a:off x="1992118" y="3854842"/>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17" name="椭圆 116"/>
            <p:cNvSpPr>
              <a:spLocks noChangeAspect="1"/>
            </p:cNvSpPr>
            <p:nvPr/>
          </p:nvSpPr>
          <p:spPr>
            <a:xfrm>
              <a:off x="2080023" y="3854842"/>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18" name="椭圆 117"/>
            <p:cNvSpPr>
              <a:spLocks noChangeAspect="1"/>
            </p:cNvSpPr>
            <p:nvPr/>
          </p:nvSpPr>
          <p:spPr>
            <a:xfrm>
              <a:off x="2167929" y="3854842"/>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19" name="椭圆 118"/>
            <p:cNvSpPr>
              <a:spLocks noChangeAspect="1"/>
            </p:cNvSpPr>
            <p:nvPr/>
          </p:nvSpPr>
          <p:spPr>
            <a:xfrm>
              <a:off x="2255834" y="3854842"/>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20" name="椭圆 119"/>
            <p:cNvSpPr>
              <a:spLocks noChangeAspect="1"/>
            </p:cNvSpPr>
            <p:nvPr/>
          </p:nvSpPr>
          <p:spPr>
            <a:xfrm>
              <a:off x="2343739" y="3854842"/>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21" name="椭圆 120"/>
            <p:cNvSpPr>
              <a:spLocks noChangeAspect="1"/>
            </p:cNvSpPr>
            <p:nvPr/>
          </p:nvSpPr>
          <p:spPr>
            <a:xfrm>
              <a:off x="2431644" y="3854842"/>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22" name="椭圆 121"/>
            <p:cNvSpPr>
              <a:spLocks noChangeAspect="1"/>
            </p:cNvSpPr>
            <p:nvPr/>
          </p:nvSpPr>
          <p:spPr>
            <a:xfrm>
              <a:off x="1113064" y="3286239"/>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23" name="椭圆 122"/>
            <p:cNvSpPr>
              <a:spLocks noChangeAspect="1"/>
            </p:cNvSpPr>
            <p:nvPr/>
          </p:nvSpPr>
          <p:spPr>
            <a:xfrm>
              <a:off x="1200969" y="3286239"/>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24" name="椭圆 123"/>
            <p:cNvSpPr>
              <a:spLocks noChangeAspect="1"/>
            </p:cNvSpPr>
            <p:nvPr/>
          </p:nvSpPr>
          <p:spPr>
            <a:xfrm>
              <a:off x="1288875" y="3286239"/>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25" name="椭圆 124"/>
            <p:cNvSpPr>
              <a:spLocks noChangeAspect="1"/>
            </p:cNvSpPr>
            <p:nvPr/>
          </p:nvSpPr>
          <p:spPr>
            <a:xfrm>
              <a:off x="1376780" y="3286239"/>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26" name="椭圆 125"/>
            <p:cNvSpPr>
              <a:spLocks noChangeAspect="1"/>
            </p:cNvSpPr>
            <p:nvPr/>
          </p:nvSpPr>
          <p:spPr>
            <a:xfrm>
              <a:off x="1464686" y="3286239"/>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27" name="椭圆 126"/>
            <p:cNvSpPr>
              <a:spLocks noChangeAspect="1"/>
            </p:cNvSpPr>
            <p:nvPr/>
          </p:nvSpPr>
          <p:spPr>
            <a:xfrm>
              <a:off x="1552591" y="3286239"/>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28" name="椭圆 127"/>
            <p:cNvSpPr>
              <a:spLocks noChangeAspect="1"/>
            </p:cNvSpPr>
            <p:nvPr/>
          </p:nvSpPr>
          <p:spPr>
            <a:xfrm>
              <a:off x="1640496" y="3286239"/>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29" name="椭圆 128"/>
            <p:cNvSpPr>
              <a:spLocks noChangeAspect="1"/>
            </p:cNvSpPr>
            <p:nvPr/>
          </p:nvSpPr>
          <p:spPr>
            <a:xfrm>
              <a:off x="1728402" y="3286239"/>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30" name="椭圆 129"/>
            <p:cNvSpPr>
              <a:spLocks noChangeAspect="1"/>
            </p:cNvSpPr>
            <p:nvPr/>
          </p:nvSpPr>
          <p:spPr>
            <a:xfrm>
              <a:off x="1816307" y="3286239"/>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31" name="椭圆 130"/>
            <p:cNvSpPr>
              <a:spLocks noChangeAspect="1"/>
            </p:cNvSpPr>
            <p:nvPr/>
          </p:nvSpPr>
          <p:spPr>
            <a:xfrm>
              <a:off x="1904212" y="3286239"/>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32" name="椭圆 131"/>
            <p:cNvSpPr>
              <a:spLocks noChangeAspect="1"/>
            </p:cNvSpPr>
            <p:nvPr/>
          </p:nvSpPr>
          <p:spPr>
            <a:xfrm>
              <a:off x="1992118" y="3286239"/>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33" name="椭圆 132"/>
            <p:cNvSpPr>
              <a:spLocks noChangeAspect="1"/>
            </p:cNvSpPr>
            <p:nvPr/>
          </p:nvSpPr>
          <p:spPr>
            <a:xfrm>
              <a:off x="2080023" y="3286239"/>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34" name="椭圆 133"/>
            <p:cNvSpPr>
              <a:spLocks noChangeAspect="1"/>
            </p:cNvSpPr>
            <p:nvPr/>
          </p:nvSpPr>
          <p:spPr>
            <a:xfrm>
              <a:off x="2167929" y="3286239"/>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35" name="椭圆 134"/>
            <p:cNvSpPr>
              <a:spLocks noChangeAspect="1"/>
            </p:cNvSpPr>
            <p:nvPr/>
          </p:nvSpPr>
          <p:spPr>
            <a:xfrm>
              <a:off x="2255834" y="3286239"/>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36" name="椭圆 135"/>
            <p:cNvSpPr>
              <a:spLocks noChangeAspect="1"/>
            </p:cNvSpPr>
            <p:nvPr/>
          </p:nvSpPr>
          <p:spPr>
            <a:xfrm>
              <a:off x="2343739" y="3286239"/>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37" name="椭圆 136"/>
            <p:cNvSpPr>
              <a:spLocks noChangeAspect="1"/>
            </p:cNvSpPr>
            <p:nvPr/>
          </p:nvSpPr>
          <p:spPr>
            <a:xfrm>
              <a:off x="2431644" y="3286239"/>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38" name="椭圆 137"/>
            <p:cNvSpPr>
              <a:spLocks noChangeAspect="1"/>
            </p:cNvSpPr>
            <p:nvPr/>
          </p:nvSpPr>
          <p:spPr>
            <a:xfrm>
              <a:off x="1113064" y="2702554"/>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39" name="椭圆 138"/>
            <p:cNvSpPr>
              <a:spLocks noChangeAspect="1"/>
            </p:cNvSpPr>
            <p:nvPr/>
          </p:nvSpPr>
          <p:spPr>
            <a:xfrm>
              <a:off x="1200969" y="2702554"/>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40" name="椭圆 139"/>
            <p:cNvSpPr>
              <a:spLocks noChangeAspect="1"/>
            </p:cNvSpPr>
            <p:nvPr/>
          </p:nvSpPr>
          <p:spPr>
            <a:xfrm>
              <a:off x="1288875" y="2702554"/>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41" name="椭圆 140"/>
            <p:cNvSpPr>
              <a:spLocks noChangeAspect="1"/>
            </p:cNvSpPr>
            <p:nvPr/>
          </p:nvSpPr>
          <p:spPr>
            <a:xfrm>
              <a:off x="1376780" y="2702554"/>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42" name="椭圆 141"/>
            <p:cNvSpPr>
              <a:spLocks noChangeAspect="1"/>
            </p:cNvSpPr>
            <p:nvPr/>
          </p:nvSpPr>
          <p:spPr>
            <a:xfrm>
              <a:off x="1464686" y="2702554"/>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43" name="椭圆 142"/>
            <p:cNvSpPr>
              <a:spLocks noChangeAspect="1"/>
            </p:cNvSpPr>
            <p:nvPr/>
          </p:nvSpPr>
          <p:spPr>
            <a:xfrm>
              <a:off x="1552591" y="2702554"/>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44" name="椭圆 143"/>
            <p:cNvSpPr>
              <a:spLocks noChangeAspect="1"/>
            </p:cNvSpPr>
            <p:nvPr/>
          </p:nvSpPr>
          <p:spPr>
            <a:xfrm>
              <a:off x="1640496" y="2702554"/>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45" name="椭圆 144"/>
            <p:cNvSpPr>
              <a:spLocks noChangeAspect="1"/>
            </p:cNvSpPr>
            <p:nvPr/>
          </p:nvSpPr>
          <p:spPr>
            <a:xfrm>
              <a:off x="1728402" y="2702554"/>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46" name="椭圆 145"/>
            <p:cNvSpPr>
              <a:spLocks noChangeAspect="1"/>
            </p:cNvSpPr>
            <p:nvPr/>
          </p:nvSpPr>
          <p:spPr>
            <a:xfrm>
              <a:off x="1816307" y="2702554"/>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47" name="椭圆 146"/>
            <p:cNvSpPr>
              <a:spLocks noChangeAspect="1"/>
            </p:cNvSpPr>
            <p:nvPr/>
          </p:nvSpPr>
          <p:spPr>
            <a:xfrm>
              <a:off x="1904212" y="2702554"/>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48" name="椭圆 147"/>
            <p:cNvSpPr>
              <a:spLocks noChangeAspect="1"/>
            </p:cNvSpPr>
            <p:nvPr/>
          </p:nvSpPr>
          <p:spPr>
            <a:xfrm>
              <a:off x="1992118" y="2702554"/>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49" name="椭圆 148"/>
            <p:cNvSpPr>
              <a:spLocks noChangeAspect="1"/>
            </p:cNvSpPr>
            <p:nvPr/>
          </p:nvSpPr>
          <p:spPr>
            <a:xfrm>
              <a:off x="2080023" y="2702554"/>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50" name="椭圆 149"/>
            <p:cNvSpPr>
              <a:spLocks noChangeAspect="1"/>
            </p:cNvSpPr>
            <p:nvPr/>
          </p:nvSpPr>
          <p:spPr>
            <a:xfrm>
              <a:off x="2167929" y="2702554"/>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51" name="椭圆 150"/>
            <p:cNvSpPr>
              <a:spLocks noChangeAspect="1"/>
            </p:cNvSpPr>
            <p:nvPr/>
          </p:nvSpPr>
          <p:spPr>
            <a:xfrm>
              <a:off x="2255834" y="2702554"/>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52" name="椭圆 151"/>
            <p:cNvSpPr>
              <a:spLocks noChangeAspect="1"/>
            </p:cNvSpPr>
            <p:nvPr/>
          </p:nvSpPr>
          <p:spPr>
            <a:xfrm>
              <a:off x="2343739" y="2702554"/>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53" name="椭圆 152"/>
            <p:cNvSpPr>
              <a:spLocks noChangeAspect="1"/>
            </p:cNvSpPr>
            <p:nvPr/>
          </p:nvSpPr>
          <p:spPr>
            <a:xfrm>
              <a:off x="2431644" y="2702554"/>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54" name="椭圆 153"/>
            <p:cNvSpPr>
              <a:spLocks noChangeAspect="1"/>
            </p:cNvSpPr>
            <p:nvPr/>
          </p:nvSpPr>
          <p:spPr>
            <a:xfrm>
              <a:off x="1113064" y="278378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55" name="椭圆 154"/>
            <p:cNvSpPr>
              <a:spLocks noChangeAspect="1"/>
            </p:cNvSpPr>
            <p:nvPr/>
          </p:nvSpPr>
          <p:spPr>
            <a:xfrm>
              <a:off x="1200969" y="278378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56" name="椭圆 155"/>
            <p:cNvSpPr>
              <a:spLocks noChangeAspect="1"/>
            </p:cNvSpPr>
            <p:nvPr/>
          </p:nvSpPr>
          <p:spPr>
            <a:xfrm>
              <a:off x="1288875" y="278378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57" name="椭圆 156"/>
            <p:cNvSpPr>
              <a:spLocks noChangeAspect="1"/>
            </p:cNvSpPr>
            <p:nvPr/>
          </p:nvSpPr>
          <p:spPr>
            <a:xfrm>
              <a:off x="1376780" y="278378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58" name="椭圆 157"/>
            <p:cNvSpPr>
              <a:spLocks noChangeAspect="1"/>
            </p:cNvSpPr>
            <p:nvPr/>
          </p:nvSpPr>
          <p:spPr>
            <a:xfrm>
              <a:off x="1464686" y="278378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59" name="椭圆 158"/>
            <p:cNvSpPr>
              <a:spLocks noChangeAspect="1"/>
            </p:cNvSpPr>
            <p:nvPr/>
          </p:nvSpPr>
          <p:spPr>
            <a:xfrm>
              <a:off x="1552591" y="278378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60" name="椭圆 159"/>
            <p:cNvSpPr>
              <a:spLocks noChangeAspect="1"/>
            </p:cNvSpPr>
            <p:nvPr/>
          </p:nvSpPr>
          <p:spPr>
            <a:xfrm>
              <a:off x="1640496" y="278378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61" name="椭圆 160"/>
            <p:cNvSpPr>
              <a:spLocks noChangeAspect="1"/>
            </p:cNvSpPr>
            <p:nvPr/>
          </p:nvSpPr>
          <p:spPr>
            <a:xfrm>
              <a:off x="1728402" y="278378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62" name="椭圆 161"/>
            <p:cNvSpPr>
              <a:spLocks noChangeAspect="1"/>
            </p:cNvSpPr>
            <p:nvPr/>
          </p:nvSpPr>
          <p:spPr>
            <a:xfrm>
              <a:off x="1816307" y="278378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63" name="椭圆 162"/>
            <p:cNvSpPr>
              <a:spLocks noChangeAspect="1"/>
            </p:cNvSpPr>
            <p:nvPr/>
          </p:nvSpPr>
          <p:spPr>
            <a:xfrm>
              <a:off x="1904212" y="278378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64" name="椭圆 163"/>
            <p:cNvSpPr>
              <a:spLocks noChangeAspect="1"/>
            </p:cNvSpPr>
            <p:nvPr/>
          </p:nvSpPr>
          <p:spPr>
            <a:xfrm>
              <a:off x="1992118" y="278378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65" name="椭圆 164"/>
            <p:cNvSpPr>
              <a:spLocks noChangeAspect="1"/>
            </p:cNvSpPr>
            <p:nvPr/>
          </p:nvSpPr>
          <p:spPr>
            <a:xfrm>
              <a:off x="2080023" y="278378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66" name="椭圆 165"/>
            <p:cNvSpPr>
              <a:spLocks noChangeAspect="1"/>
            </p:cNvSpPr>
            <p:nvPr/>
          </p:nvSpPr>
          <p:spPr>
            <a:xfrm>
              <a:off x="2167929" y="278378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67" name="椭圆 166"/>
            <p:cNvSpPr>
              <a:spLocks noChangeAspect="1"/>
            </p:cNvSpPr>
            <p:nvPr/>
          </p:nvSpPr>
          <p:spPr>
            <a:xfrm>
              <a:off x="2255834" y="278378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68" name="椭圆 167"/>
            <p:cNvSpPr>
              <a:spLocks noChangeAspect="1"/>
            </p:cNvSpPr>
            <p:nvPr/>
          </p:nvSpPr>
          <p:spPr>
            <a:xfrm>
              <a:off x="2343739" y="278378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69" name="椭圆 168"/>
            <p:cNvSpPr>
              <a:spLocks noChangeAspect="1"/>
            </p:cNvSpPr>
            <p:nvPr/>
          </p:nvSpPr>
          <p:spPr>
            <a:xfrm>
              <a:off x="2431644" y="278378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70" name="椭圆 169"/>
            <p:cNvSpPr>
              <a:spLocks noChangeAspect="1"/>
            </p:cNvSpPr>
            <p:nvPr/>
          </p:nvSpPr>
          <p:spPr>
            <a:xfrm>
              <a:off x="1113064" y="286501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71" name="椭圆 170"/>
            <p:cNvSpPr>
              <a:spLocks noChangeAspect="1"/>
            </p:cNvSpPr>
            <p:nvPr/>
          </p:nvSpPr>
          <p:spPr>
            <a:xfrm>
              <a:off x="1200969" y="286501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72" name="椭圆 171"/>
            <p:cNvSpPr>
              <a:spLocks noChangeAspect="1"/>
            </p:cNvSpPr>
            <p:nvPr/>
          </p:nvSpPr>
          <p:spPr>
            <a:xfrm>
              <a:off x="1288875" y="286501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73" name="椭圆 172"/>
            <p:cNvSpPr>
              <a:spLocks noChangeAspect="1"/>
            </p:cNvSpPr>
            <p:nvPr/>
          </p:nvSpPr>
          <p:spPr>
            <a:xfrm>
              <a:off x="1376780" y="286501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74" name="椭圆 173"/>
            <p:cNvSpPr>
              <a:spLocks noChangeAspect="1"/>
            </p:cNvSpPr>
            <p:nvPr/>
          </p:nvSpPr>
          <p:spPr>
            <a:xfrm>
              <a:off x="1464686" y="286501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75" name="椭圆 174"/>
            <p:cNvSpPr>
              <a:spLocks noChangeAspect="1"/>
            </p:cNvSpPr>
            <p:nvPr/>
          </p:nvSpPr>
          <p:spPr>
            <a:xfrm>
              <a:off x="1552591" y="286501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76" name="椭圆 175"/>
            <p:cNvSpPr>
              <a:spLocks noChangeAspect="1"/>
            </p:cNvSpPr>
            <p:nvPr/>
          </p:nvSpPr>
          <p:spPr>
            <a:xfrm>
              <a:off x="1640496" y="286501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77" name="椭圆 176"/>
            <p:cNvSpPr>
              <a:spLocks noChangeAspect="1"/>
            </p:cNvSpPr>
            <p:nvPr/>
          </p:nvSpPr>
          <p:spPr>
            <a:xfrm>
              <a:off x="1728402" y="286501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78" name="椭圆 177"/>
            <p:cNvSpPr>
              <a:spLocks noChangeAspect="1"/>
            </p:cNvSpPr>
            <p:nvPr/>
          </p:nvSpPr>
          <p:spPr>
            <a:xfrm>
              <a:off x="1816307" y="286501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79" name="椭圆 178"/>
            <p:cNvSpPr>
              <a:spLocks noChangeAspect="1"/>
            </p:cNvSpPr>
            <p:nvPr/>
          </p:nvSpPr>
          <p:spPr>
            <a:xfrm>
              <a:off x="1904212" y="286501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80" name="椭圆 179"/>
            <p:cNvSpPr>
              <a:spLocks noChangeAspect="1"/>
            </p:cNvSpPr>
            <p:nvPr/>
          </p:nvSpPr>
          <p:spPr>
            <a:xfrm>
              <a:off x="1992118" y="286501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81" name="椭圆 180"/>
            <p:cNvSpPr>
              <a:spLocks noChangeAspect="1"/>
            </p:cNvSpPr>
            <p:nvPr/>
          </p:nvSpPr>
          <p:spPr>
            <a:xfrm>
              <a:off x="2080023" y="286501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82" name="椭圆 181"/>
            <p:cNvSpPr>
              <a:spLocks noChangeAspect="1"/>
            </p:cNvSpPr>
            <p:nvPr/>
          </p:nvSpPr>
          <p:spPr>
            <a:xfrm>
              <a:off x="2167929" y="286501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83" name="椭圆 182"/>
            <p:cNvSpPr>
              <a:spLocks noChangeAspect="1"/>
            </p:cNvSpPr>
            <p:nvPr/>
          </p:nvSpPr>
          <p:spPr>
            <a:xfrm>
              <a:off x="2255834" y="286501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84" name="椭圆 183"/>
            <p:cNvSpPr>
              <a:spLocks noChangeAspect="1"/>
            </p:cNvSpPr>
            <p:nvPr/>
          </p:nvSpPr>
          <p:spPr>
            <a:xfrm>
              <a:off x="2343739" y="286501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85" name="椭圆 184"/>
            <p:cNvSpPr>
              <a:spLocks noChangeAspect="1"/>
            </p:cNvSpPr>
            <p:nvPr/>
          </p:nvSpPr>
          <p:spPr>
            <a:xfrm>
              <a:off x="2431644" y="2865013"/>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86" name="椭圆 185"/>
            <p:cNvSpPr>
              <a:spLocks noChangeAspect="1"/>
            </p:cNvSpPr>
            <p:nvPr/>
          </p:nvSpPr>
          <p:spPr>
            <a:xfrm>
              <a:off x="1113064" y="2946242"/>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87" name="椭圆 186"/>
            <p:cNvSpPr>
              <a:spLocks noChangeAspect="1"/>
            </p:cNvSpPr>
            <p:nvPr/>
          </p:nvSpPr>
          <p:spPr>
            <a:xfrm>
              <a:off x="1200969" y="2946242"/>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88" name="椭圆 187"/>
            <p:cNvSpPr>
              <a:spLocks noChangeAspect="1"/>
            </p:cNvSpPr>
            <p:nvPr/>
          </p:nvSpPr>
          <p:spPr>
            <a:xfrm>
              <a:off x="1288875" y="2946242"/>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89" name="椭圆 188"/>
            <p:cNvSpPr>
              <a:spLocks noChangeAspect="1"/>
            </p:cNvSpPr>
            <p:nvPr/>
          </p:nvSpPr>
          <p:spPr>
            <a:xfrm>
              <a:off x="1376780" y="2946242"/>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90" name="椭圆 189"/>
            <p:cNvSpPr>
              <a:spLocks noChangeAspect="1"/>
            </p:cNvSpPr>
            <p:nvPr/>
          </p:nvSpPr>
          <p:spPr>
            <a:xfrm>
              <a:off x="1464686" y="2946242"/>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91" name="椭圆 190"/>
            <p:cNvSpPr>
              <a:spLocks noChangeAspect="1"/>
            </p:cNvSpPr>
            <p:nvPr/>
          </p:nvSpPr>
          <p:spPr>
            <a:xfrm>
              <a:off x="1552591" y="2946242"/>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92" name="椭圆 191"/>
            <p:cNvSpPr>
              <a:spLocks noChangeAspect="1"/>
            </p:cNvSpPr>
            <p:nvPr/>
          </p:nvSpPr>
          <p:spPr>
            <a:xfrm>
              <a:off x="1640496" y="2946242"/>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93" name="椭圆 192"/>
            <p:cNvSpPr>
              <a:spLocks noChangeAspect="1"/>
            </p:cNvSpPr>
            <p:nvPr/>
          </p:nvSpPr>
          <p:spPr>
            <a:xfrm>
              <a:off x="1728402" y="2946242"/>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94" name="椭圆 193"/>
            <p:cNvSpPr>
              <a:spLocks noChangeAspect="1"/>
            </p:cNvSpPr>
            <p:nvPr/>
          </p:nvSpPr>
          <p:spPr>
            <a:xfrm>
              <a:off x="1816307" y="2946242"/>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95" name="椭圆 194"/>
            <p:cNvSpPr>
              <a:spLocks noChangeAspect="1"/>
            </p:cNvSpPr>
            <p:nvPr/>
          </p:nvSpPr>
          <p:spPr>
            <a:xfrm>
              <a:off x="1904212" y="2946242"/>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96" name="椭圆 195"/>
            <p:cNvSpPr>
              <a:spLocks noChangeAspect="1"/>
            </p:cNvSpPr>
            <p:nvPr/>
          </p:nvSpPr>
          <p:spPr>
            <a:xfrm>
              <a:off x="1992118" y="2946242"/>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97" name="椭圆 196"/>
            <p:cNvSpPr>
              <a:spLocks noChangeAspect="1"/>
            </p:cNvSpPr>
            <p:nvPr/>
          </p:nvSpPr>
          <p:spPr>
            <a:xfrm>
              <a:off x="2080023" y="2946242"/>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98" name="椭圆 197"/>
            <p:cNvSpPr>
              <a:spLocks noChangeAspect="1"/>
            </p:cNvSpPr>
            <p:nvPr/>
          </p:nvSpPr>
          <p:spPr>
            <a:xfrm>
              <a:off x="2167929" y="2946242"/>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199" name="椭圆 198"/>
            <p:cNvSpPr>
              <a:spLocks noChangeAspect="1"/>
            </p:cNvSpPr>
            <p:nvPr/>
          </p:nvSpPr>
          <p:spPr>
            <a:xfrm>
              <a:off x="2255834" y="2946242"/>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00" name="椭圆 199"/>
            <p:cNvSpPr>
              <a:spLocks noChangeAspect="1"/>
            </p:cNvSpPr>
            <p:nvPr/>
          </p:nvSpPr>
          <p:spPr>
            <a:xfrm>
              <a:off x="2343739" y="2946242"/>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01" name="椭圆 200"/>
            <p:cNvSpPr>
              <a:spLocks noChangeAspect="1"/>
            </p:cNvSpPr>
            <p:nvPr/>
          </p:nvSpPr>
          <p:spPr>
            <a:xfrm>
              <a:off x="2431644" y="2946242"/>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02" name="椭圆 201"/>
            <p:cNvSpPr>
              <a:spLocks noChangeAspect="1"/>
            </p:cNvSpPr>
            <p:nvPr/>
          </p:nvSpPr>
          <p:spPr>
            <a:xfrm>
              <a:off x="1113064" y="3027470"/>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03" name="椭圆 202"/>
            <p:cNvSpPr>
              <a:spLocks noChangeAspect="1"/>
            </p:cNvSpPr>
            <p:nvPr/>
          </p:nvSpPr>
          <p:spPr>
            <a:xfrm>
              <a:off x="1200969" y="3027470"/>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04" name="椭圆 203"/>
            <p:cNvSpPr>
              <a:spLocks noChangeAspect="1"/>
            </p:cNvSpPr>
            <p:nvPr/>
          </p:nvSpPr>
          <p:spPr>
            <a:xfrm>
              <a:off x="1288875" y="3027470"/>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05" name="椭圆 204"/>
            <p:cNvSpPr>
              <a:spLocks noChangeAspect="1"/>
            </p:cNvSpPr>
            <p:nvPr/>
          </p:nvSpPr>
          <p:spPr>
            <a:xfrm>
              <a:off x="1376780" y="3027470"/>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06" name="椭圆 205"/>
            <p:cNvSpPr>
              <a:spLocks noChangeAspect="1"/>
            </p:cNvSpPr>
            <p:nvPr/>
          </p:nvSpPr>
          <p:spPr>
            <a:xfrm>
              <a:off x="1464686" y="3027470"/>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07" name="椭圆 206"/>
            <p:cNvSpPr>
              <a:spLocks noChangeAspect="1"/>
            </p:cNvSpPr>
            <p:nvPr/>
          </p:nvSpPr>
          <p:spPr>
            <a:xfrm>
              <a:off x="1552591" y="3027470"/>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08" name="椭圆 207"/>
            <p:cNvSpPr>
              <a:spLocks noChangeAspect="1"/>
            </p:cNvSpPr>
            <p:nvPr/>
          </p:nvSpPr>
          <p:spPr>
            <a:xfrm>
              <a:off x="1640496" y="3027470"/>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09" name="椭圆 208"/>
            <p:cNvSpPr>
              <a:spLocks noChangeAspect="1"/>
            </p:cNvSpPr>
            <p:nvPr/>
          </p:nvSpPr>
          <p:spPr>
            <a:xfrm>
              <a:off x="1728402" y="3027470"/>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10" name="椭圆 209"/>
            <p:cNvSpPr>
              <a:spLocks noChangeAspect="1"/>
            </p:cNvSpPr>
            <p:nvPr/>
          </p:nvSpPr>
          <p:spPr>
            <a:xfrm>
              <a:off x="1816307" y="3027470"/>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11" name="椭圆 210"/>
            <p:cNvSpPr>
              <a:spLocks noChangeAspect="1"/>
            </p:cNvSpPr>
            <p:nvPr/>
          </p:nvSpPr>
          <p:spPr>
            <a:xfrm>
              <a:off x="1904212" y="3027470"/>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12" name="椭圆 211"/>
            <p:cNvSpPr>
              <a:spLocks noChangeAspect="1"/>
            </p:cNvSpPr>
            <p:nvPr/>
          </p:nvSpPr>
          <p:spPr>
            <a:xfrm>
              <a:off x="1992118" y="3027470"/>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13" name="椭圆 212"/>
            <p:cNvSpPr>
              <a:spLocks noChangeAspect="1"/>
            </p:cNvSpPr>
            <p:nvPr/>
          </p:nvSpPr>
          <p:spPr>
            <a:xfrm>
              <a:off x="2080023" y="3027470"/>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14" name="椭圆 213"/>
            <p:cNvSpPr>
              <a:spLocks noChangeAspect="1"/>
            </p:cNvSpPr>
            <p:nvPr/>
          </p:nvSpPr>
          <p:spPr>
            <a:xfrm>
              <a:off x="2167929" y="3027470"/>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15" name="椭圆 214"/>
            <p:cNvSpPr>
              <a:spLocks noChangeAspect="1"/>
            </p:cNvSpPr>
            <p:nvPr/>
          </p:nvSpPr>
          <p:spPr>
            <a:xfrm>
              <a:off x="2255834" y="3027470"/>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16" name="椭圆 215"/>
            <p:cNvSpPr>
              <a:spLocks noChangeAspect="1"/>
            </p:cNvSpPr>
            <p:nvPr/>
          </p:nvSpPr>
          <p:spPr>
            <a:xfrm>
              <a:off x="2343739" y="3027470"/>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17" name="椭圆 216"/>
            <p:cNvSpPr>
              <a:spLocks noChangeAspect="1"/>
            </p:cNvSpPr>
            <p:nvPr/>
          </p:nvSpPr>
          <p:spPr>
            <a:xfrm>
              <a:off x="2431644" y="3027470"/>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18" name="椭圆 217"/>
            <p:cNvSpPr>
              <a:spLocks noChangeAspect="1"/>
            </p:cNvSpPr>
            <p:nvPr/>
          </p:nvSpPr>
          <p:spPr>
            <a:xfrm>
              <a:off x="1113064" y="3108699"/>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19" name="椭圆 218"/>
            <p:cNvSpPr>
              <a:spLocks noChangeAspect="1"/>
            </p:cNvSpPr>
            <p:nvPr/>
          </p:nvSpPr>
          <p:spPr>
            <a:xfrm>
              <a:off x="1200969" y="3108699"/>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20" name="椭圆 219"/>
            <p:cNvSpPr>
              <a:spLocks noChangeAspect="1"/>
            </p:cNvSpPr>
            <p:nvPr/>
          </p:nvSpPr>
          <p:spPr>
            <a:xfrm>
              <a:off x="1288875" y="3108699"/>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21" name="椭圆 220"/>
            <p:cNvSpPr>
              <a:spLocks noChangeAspect="1"/>
            </p:cNvSpPr>
            <p:nvPr/>
          </p:nvSpPr>
          <p:spPr>
            <a:xfrm>
              <a:off x="1376780" y="3108699"/>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22" name="椭圆 221"/>
            <p:cNvSpPr>
              <a:spLocks noChangeAspect="1"/>
            </p:cNvSpPr>
            <p:nvPr/>
          </p:nvSpPr>
          <p:spPr>
            <a:xfrm>
              <a:off x="1464686" y="3108699"/>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23" name="椭圆 222"/>
            <p:cNvSpPr>
              <a:spLocks noChangeAspect="1"/>
            </p:cNvSpPr>
            <p:nvPr/>
          </p:nvSpPr>
          <p:spPr>
            <a:xfrm>
              <a:off x="1552591" y="3108699"/>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24" name="椭圆 223"/>
            <p:cNvSpPr>
              <a:spLocks noChangeAspect="1"/>
            </p:cNvSpPr>
            <p:nvPr/>
          </p:nvSpPr>
          <p:spPr>
            <a:xfrm>
              <a:off x="1640496" y="3108699"/>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25" name="椭圆 224"/>
            <p:cNvSpPr>
              <a:spLocks noChangeAspect="1"/>
            </p:cNvSpPr>
            <p:nvPr/>
          </p:nvSpPr>
          <p:spPr>
            <a:xfrm>
              <a:off x="1728402" y="3108699"/>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26" name="椭圆 225"/>
            <p:cNvSpPr>
              <a:spLocks noChangeAspect="1"/>
            </p:cNvSpPr>
            <p:nvPr/>
          </p:nvSpPr>
          <p:spPr>
            <a:xfrm>
              <a:off x="1816307" y="3108699"/>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27" name="椭圆 226"/>
            <p:cNvSpPr>
              <a:spLocks noChangeAspect="1"/>
            </p:cNvSpPr>
            <p:nvPr/>
          </p:nvSpPr>
          <p:spPr>
            <a:xfrm>
              <a:off x="1904212" y="3108699"/>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28" name="椭圆 227"/>
            <p:cNvSpPr>
              <a:spLocks noChangeAspect="1"/>
            </p:cNvSpPr>
            <p:nvPr/>
          </p:nvSpPr>
          <p:spPr>
            <a:xfrm>
              <a:off x="1992118" y="3108699"/>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29" name="椭圆 228"/>
            <p:cNvSpPr>
              <a:spLocks noChangeAspect="1"/>
            </p:cNvSpPr>
            <p:nvPr/>
          </p:nvSpPr>
          <p:spPr>
            <a:xfrm>
              <a:off x="2080023" y="3108699"/>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30" name="椭圆 229"/>
            <p:cNvSpPr>
              <a:spLocks noChangeAspect="1"/>
            </p:cNvSpPr>
            <p:nvPr/>
          </p:nvSpPr>
          <p:spPr>
            <a:xfrm>
              <a:off x="2167929" y="3108699"/>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31" name="椭圆 230"/>
            <p:cNvSpPr>
              <a:spLocks noChangeAspect="1"/>
            </p:cNvSpPr>
            <p:nvPr/>
          </p:nvSpPr>
          <p:spPr>
            <a:xfrm>
              <a:off x="2255834" y="3108699"/>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32" name="椭圆 231"/>
            <p:cNvSpPr>
              <a:spLocks noChangeAspect="1"/>
            </p:cNvSpPr>
            <p:nvPr/>
          </p:nvSpPr>
          <p:spPr>
            <a:xfrm>
              <a:off x="2343739" y="3108699"/>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33" name="椭圆 232"/>
            <p:cNvSpPr>
              <a:spLocks noChangeAspect="1"/>
            </p:cNvSpPr>
            <p:nvPr/>
          </p:nvSpPr>
          <p:spPr>
            <a:xfrm>
              <a:off x="2431644" y="3108699"/>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34" name="椭圆 233"/>
            <p:cNvSpPr>
              <a:spLocks noChangeAspect="1"/>
            </p:cNvSpPr>
            <p:nvPr/>
          </p:nvSpPr>
          <p:spPr>
            <a:xfrm>
              <a:off x="1113064" y="3189928"/>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35" name="椭圆 234"/>
            <p:cNvSpPr>
              <a:spLocks noChangeAspect="1"/>
            </p:cNvSpPr>
            <p:nvPr/>
          </p:nvSpPr>
          <p:spPr>
            <a:xfrm>
              <a:off x="1200969" y="3189928"/>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36" name="椭圆 235"/>
            <p:cNvSpPr>
              <a:spLocks noChangeAspect="1"/>
            </p:cNvSpPr>
            <p:nvPr/>
          </p:nvSpPr>
          <p:spPr>
            <a:xfrm>
              <a:off x="1288875" y="3189928"/>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37" name="椭圆 236"/>
            <p:cNvSpPr>
              <a:spLocks noChangeAspect="1"/>
            </p:cNvSpPr>
            <p:nvPr/>
          </p:nvSpPr>
          <p:spPr>
            <a:xfrm>
              <a:off x="1376780" y="3189928"/>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38" name="椭圆 237"/>
            <p:cNvSpPr>
              <a:spLocks noChangeAspect="1"/>
            </p:cNvSpPr>
            <p:nvPr/>
          </p:nvSpPr>
          <p:spPr>
            <a:xfrm>
              <a:off x="1464686" y="3189928"/>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39" name="椭圆 238"/>
            <p:cNvSpPr>
              <a:spLocks noChangeAspect="1"/>
            </p:cNvSpPr>
            <p:nvPr/>
          </p:nvSpPr>
          <p:spPr>
            <a:xfrm>
              <a:off x="1552591" y="3189928"/>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40" name="椭圆 239"/>
            <p:cNvSpPr>
              <a:spLocks noChangeAspect="1"/>
            </p:cNvSpPr>
            <p:nvPr/>
          </p:nvSpPr>
          <p:spPr>
            <a:xfrm>
              <a:off x="1640496" y="3189928"/>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41" name="椭圆 240"/>
            <p:cNvSpPr>
              <a:spLocks noChangeAspect="1"/>
            </p:cNvSpPr>
            <p:nvPr/>
          </p:nvSpPr>
          <p:spPr>
            <a:xfrm>
              <a:off x="1728402" y="3189928"/>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42" name="椭圆 241"/>
            <p:cNvSpPr>
              <a:spLocks noChangeAspect="1"/>
            </p:cNvSpPr>
            <p:nvPr/>
          </p:nvSpPr>
          <p:spPr>
            <a:xfrm>
              <a:off x="1816307" y="3189928"/>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43" name="椭圆 242"/>
            <p:cNvSpPr>
              <a:spLocks noChangeAspect="1"/>
            </p:cNvSpPr>
            <p:nvPr/>
          </p:nvSpPr>
          <p:spPr>
            <a:xfrm>
              <a:off x="1904212" y="3189928"/>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44" name="椭圆 243"/>
            <p:cNvSpPr>
              <a:spLocks noChangeAspect="1"/>
            </p:cNvSpPr>
            <p:nvPr/>
          </p:nvSpPr>
          <p:spPr>
            <a:xfrm>
              <a:off x="1992118" y="3189928"/>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45" name="椭圆 244"/>
            <p:cNvSpPr>
              <a:spLocks noChangeAspect="1"/>
            </p:cNvSpPr>
            <p:nvPr/>
          </p:nvSpPr>
          <p:spPr>
            <a:xfrm>
              <a:off x="2080023" y="3189928"/>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46" name="椭圆 245"/>
            <p:cNvSpPr>
              <a:spLocks noChangeAspect="1"/>
            </p:cNvSpPr>
            <p:nvPr/>
          </p:nvSpPr>
          <p:spPr>
            <a:xfrm>
              <a:off x="2167929" y="3189928"/>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47" name="椭圆 246"/>
            <p:cNvSpPr>
              <a:spLocks noChangeAspect="1"/>
            </p:cNvSpPr>
            <p:nvPr/>
          </p:nvSpPr>
          <p:spPr>
            <a:xfrm>
              <a:off x="2255834" y="3189928"/>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48" name="椭圆 247"/>
            <p:cNvSpPr>
              <a:spLocks noChangeAspect="1"/>
            </p:cNvSpPr>
            <p:nvPr/>
          </p:nvSpPr>
          <p:spPr>
            <a:xfrm>
              <a:off x="2343739" y="3189928"/>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49" name="椭圆 248"/>
            <p:cNvSpPr>
              <a:spLocks noChangeAspect="1"/>
            </p:cNvSpPr>
            <p:nvPr/>
          </p:nvSpPr>
          <p:spPr>
            <a:xfrm>
              <a:off x="2431644" y="3189928"/>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50" name="椭圆 249"/>
            <p:cNvSpPr>
              <a:spLocks noChangeAspect="1"/>
            </p:cNvSpPr>
            <p:nvPr/>
          </p:nvSpPr>
          <p:spPr>
            <a:xfrm>
              <a:off x="1113064" y="2621326"/>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51" name="椭圆 250"/>
            <p:cNvSpPr>
              <a:spLocks noChangeAspect="1"/>
            </p:cNvSpPr>
            <p:nvPr/>
          </p:nvSpPr>
          <p:spPr>
            <a:xfrm>
              <a:off x="1200969" y="2621326"/>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52" name="椭圆 251"/>
            <p:cNvSpPr>
              <a:spLocks noChangeAspect="1"/>
            </p:cNvSpPr>
            <p:nvPr/>
          </p:nvSpPr>
          <p:spPr>
            <a:xfrm>
              <a:off x="1288875" y="2621326"/>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53" name="椭圆 252"/>
            <p:cNvSpPr>
              <a:spLocks noChangeAspect="1"/>
            </p:cNvSpPr>
            <p:nvPr/>
          </p:nvSpPr>
          <p:spPr>
            <a:xfrm>
              <a:off x="1376780" y="2621326"/>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54" name="椭圆 253"/>
            <p:cNvSpPr>
              <a:spLocks noChangeAspect="1"/>
            </p:cNvSpPr>
            <p:nvPr/>
          </p:nvSpPr>
          <p:spPr>
            <a:xfrm>
              <a:off x="1464686" y="2621326"/>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55" name="椭圆 254"/>
            <p:cNvSpPr>
              <a:spLocks noChangeAspect="1"/>
            </p:cNvSpPr>
            <p:nvPr/>
          </p:nvSpPr>
          <p:spPr>
            <a:xfrm>
              <a:off x="1552591" y="2621326"/>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56" name="椭圆 255"/>
            <p:cNvSpPr>
              <a:spLocks noChangeAspect="1"/>
            </p:cNvSpPr>
            <p:nvPr/>
          </p:nvSpPr>
          <p:spPr>
            <a:xfrm>
              <a:off x="1640496" y="2621326"/>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57" name="椭圆 256"/>
            <p:cNvSpPr>
              <a:spLocks noChangeAspect="1"/>
            </p:cNvSpPr>
            <p:nvPr/>
          </p:nvSpPr>
          <p:spPr>
            <a:xfrm>
              <a:off x="1728402" y="2621326"/>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58" name="椭圆 257"/>
            <p:cNvSpPr>
              <a:spLocks noChangeAspect="1"/>
            </p:cNvSpPr>
            <p:nvPr/>
          </p:nvSpPr>
          <p:spPr>
            <a:xfrm>
              <a:off x="1816307" y="2621326"/>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59" name="椭圆 258"/>
            <p:cNvSpPr>
              <a:spLocks noChangeAspect="1"/>
            </p:cNvSpPr>
            <p:nvPr/>
          </p:nvSpPr>
          <p:spPr>
            <a:xfrm>
              <a:off x="1904212" y="2621326"/>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60" name="椭圆 259"/>
            <p:cNvSpPr>
              <a:spLocks noChangeAspect="1"/>
            </p:cNvSpPr>
            <p:nvPr/>
          </p:nvSpPr>
          <p:spPr>
            <a:xfrm>
              <a:off x="1992118" y="2621326"/>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61" name="椭圆 260"/>
            <p:cNvSpPr>
              <a:spLocks noChangeAspect="1"/>
            </p:cNvSpPr>
            <p:nvPr/>
          </p:nvSpPr>
          <p:spPr>
            <a:xfrm>
              <a:off x="2080023" y="2621326"/>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62" name="椭圆 261"/>
            <p:cNvSpPr>
              <a:spLocks noChangeAspect="1"/>
            </p:cNvSpPr>
            <p:nvPr/>
          </p:nvSpPr>
          <p:spPr>
            <a:xfrm>
              <a:off x="2167929" y="2621326"/>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63" name="椭圆 262"/>
            <p:cNvSpPr>
              <a:spLocks noChangeAspect="1"/>
            </p:cNvSpPr>
            <p:nvPr/>
          </p:nvSpPr>
          <p:spPr>
            <a:xfrm>
              <a:off x="2255834" y="2621326"/>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64" name="椭圆 263"/>
            <p:cNvSpPr>
              <a:spLocks noChangeAspect="1"/>
            </p:cNvSpPr>
            <p:nvPr/>
          </p:nvSpPr>
          <p:spPr>
            <a:xfrm>
              <a:off x="2343739" y="2621326"/>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sp>
          <p:nvSpPr>
            <p:cNvPr id="265" name="椭圆 264"/>
            <p:cNvSpPr>
              <a:spLocks noChangeAspect="1"/>
            </p:cNvSpPr>
            <p:nvPr/>
          </p:nvSpPr>
          <p:spPr>
            <a:xfrm>
              <a:off x="2431644" y="2621326"/>
              <a:ext cx="36053" cy="36424"/>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tx1"/>
                </a:solidFill>
                <a:latin typeface="Huawei Sans" panose="020C0503030203020204" pitchFamily="34" charset="0"/>
              </a:endParaRPr>
            </a:p>
          </p:txBody>
        </p:sp>
      </p:grpSp>
      <p:cxnSp>
        <p:nvCxnSpPr>
          <p:cNvPr id="266" name="直接连接符 265"/>
          <p:cNvCxnSpPr/>
          <p:nvPr/>
        </p:nvCxnSpPr>
        <p:spPr>
          <a:xfrm>
            <a:off x="972619" y="3136757"/>
            <a:ext cx="1740294" cy="0"/>
          </a:xfrm>
          <a:prstGeom prst="line">
            <a:avLst/>
          </a:prstGeom>
          <a:solidFill>
            <a:schemeClr val="bg1"/>
          </a:solidFill>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7" name="直接连接符 266"/>
          <p:cNvCxnSpPr/>
          <p:nvPr/>
        </p:nvCxnSpPr>
        <p:spPr>
          <a:xfrm rot="5400000">
            <a:off x="959115" y="3083966"/>
            <a:ext cx="1668023" cy="0"/>
          </a:xfrm>
          <a:prstGeom prst="line">
            <a:avLst/>
          </a:prstGeom>
          <a:solidFill>
            <a:schemeClr val="bg1"/>
          </a:solidFill>
          <a:ln w="12700">
            <a:solidFill>
              <a:schemeClr val="tx1"/>
            </a:solidFill>
            <a:prstDash val="solid"/>
            <a:headEnd type="triangle"/>
          </a:ln>
        </p:spPr>
        <p:style>
          <a:lnRef idx="1">
            <a:schemeClr val="accent1"/>
          </a:lnRef>
          <a:fillRef idx="0">
            <a:schemeClr val="accent1"/>
          </a:fillRef>
          <a:effectRef idx="0">
            <a:schemeClr val="accent1"/>
          </a:effectRef>
          <a:fontRef idx="minor">
            <a:schemeClr val="tx1"/>
          </a:fontRef>
        </p:style>
      </p:cxnSp>
      <p:sp>
        <p:nvSpPr>
          <p:cNvPr id="268" name="文本框 267"/>
          <p:cNvSpPr txBox="1"/>
          <p:nvPr/>
        </p:nvSpPr>
        <p:spPr>
          <a:xfrm>
            <a:off x="893613" y="4199201"/>
            <a:ext cx="1744209" cy="683007"/>
          </a:xfrm>
          <a:prstGeom prst="rect">
            <a:avLst/>
          </a:prstGeom>
          <a:noFill/>
        </p:spPr>
        <p:txBody>
          <a:bodyPr wrap="square" rtlCol="0">
            <a:spAutoFit/>
          </a:bodyPr>
          <a:lstStyle/>
          <a:p>
            <a:pPr algn="ctr">
              <a:lnSpc>
                <a:spcPct val="120000"/>
              </a:lnSpc>
            </a:pPr>
            <a:r>
              <a:rPr lang="ru-RU" sz="1599" b="1">
                <a:latin typeface="Huawei Sans" panose="020C0503030203020204" pitchFamily="34" charset="0"/>
              </a:rPr>
              <a:t>1024-QAM</a:t>
            </a:r>
          </a:p>
          <a:p>
            <a:pPr algn="ctr">
              <a:lnSpc>
                <a:spcPct val="120000"/>
              </a:lnSpc>
            </a:pPr>
            <a:r>
              <a:rPr lang="ru-RU" sz="1599" b="1">
                <a:latin typeface="Huawei Sans" panose="020C0503030203020204" pitchFamily="34" charset="0"/>
              </a:rPr>
              <a:t>8x8 MU-MIMO</a:t>
            </a:r>
          </a:p>
        </p:txBody>
      </p:sp>
      <p:cxnSp>
        <p:nvCxnSpPr>
          <p:cNvPr id="269" name="直接连接符 268"/>
          <p:cNvCxnSpPr/>
          <p:nvPr/>
        </p:nvCxnSpPr>
        <p:spPr>
          <a:xfrm>
            <a:off x="3980310" y="3773024"/>
            <a:ext cx="1439063" cy="0"/>
          </a:xfrm>
          <a:prstGeom prst="line">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0" name="直接连接符 269"/>
          <p:cNvCxnSpPr/>
          <p:nvPr/>
        </p:nvCxnSpPr>
        <p:spPr>
          <a:xfrm flipV="1">
            <a:off x="3980308" y="2515521"/>
            <a:ext cx="0" cy="1259180"/>
          </a:xfrm>
          <a:prstGeom prst="line">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71" name="文本框 270"/>
          <p:cNvSpPr txBox="1"/>
          <p:nvPr/>
        </p:nvSpPr>
        <p:spPr>
          <a:xfrm>
            <a:off x="5472176" y="2672729"/>
            <a:ext cx="577402" cy="253916"/>
          </a:xfrm>
          <a:prstGeom prst="rect">
            <a:avLst/>
          </a:prstGeom>
          <a:noFill/>
        </p:spPr>
        <p:txBody>
          <a:bodyPr wrap="none" rtlCol="0">
            <a:spAutoFit/>
          </a:bodyPr>
          <a:lstStyle/>
          <a:p>
            <a:pPr algn="l"/>
            <a:r>
              <a:rPr lang="ru-RU" sz="1050">
                <a:solidFill>
                  <a:schemeClr val="accent6">
                    <a:lumMod val="60000"/>
                    <a:lumOff val="40000"/>
                  </a:schemeClr>
                </a:solidFill>
                <a:latin typeface="Huawei Sans" panose="020C0503030203020204" pitchFamily="34" charset="0"/>
              </a:rPr>
              <a:t>Пользователь 1</a:t>
            </a:r>
          </a:p>
        </p:txBody>
      </p:sp>
      <p:sp>
        <p:nvSpPr>
          <p:cNvPr id="272" name="文本框 271"/>
          <p:cNvSpPr txBox="1"/>
          <p:nvPr/>
        </p:nvSpPr>
        <p:spPr>
          <a:xfrm>
            <a:off x="5472176" y="2861692"/>
            <a:ext cx="577402" cy="253916"/>
          </a:xfrm>
          <a:prstGeom prst="rect">
            <a:avLst/>
          </a:prstGeom>
          <a:noFill/>
        </p:spPr>
        <p:txBody>
          <a:bodyPr wrap="none" rtlCol="0">
            <a:spAutoFit/>
          </a:bodyPr>
          <a:lstStyle/>
          <a:p>
            <a:pPr algn="l"/>
            <a:r>
              <a:rPr lang="ru-RU" sz="1050">
                <a:solidFill>
                  <a:schemeClr val="accent2">
                    <a:lumMod val="75000"/>
                  </a:schemeClr>
                </a:solidFill>
                <a:latin typeface="Huawei Sans" panose="020C0503030203020204" pitchFamily="34" charset="0"/>
              </a:rPr>
              <a:t>Пользователь 2</a:t>
            </a:r>
          </a:p>
        </p:txBody>
      </p:sp>
      <p:sp>
        <p:nvSpPr>
          <p:cNvPr id="273" name="文本框 272"/>
          <p:cNvSpPr txBox="1"/>
          <p:nvPr/>
        </p:nvSpPr>
        <p:spPr>
          <a:xfrm>
            <a:off x="5472176" y="3050654"/>
            <a:ext cx="577402" cy="253916"/>
          </a:xfrm>
          <a:prstGeom prst="rect">
            <a:avLst/>
          </a:prstGeom>
          <a:noFill/>
        </p:spPr>
        <p:txBody>
          <a:bodyPr wrap="none" rtlCol="0">
            <a:spAutoFit/>
          </a:bodyPr>
          <a:lstStyle/>
          <a:p>
            <a:pPr algn="l"/>
            <a:r>
              <a:rPr lang="ru-RU" sz="1050">
                <a:solidFill>
                  <a:srgbClr val="8FAADC"/>
                </a:solidFill>
                <a:latin typeface="Huawei Sans" panose="020C0503030203020204" pitchFamily="34" charset="0"/>
              </a:rPr>
              <a:t>Пользователь 3</a:t>
            </a:r>
          </a:p>
        </p:txBody>
      </p:sp>
      <p:sp>
        <p:nvSpPr>
          <p:cNvPr id="274" name="文本框 273"/>
          <p:cNvSpPr txBox="1"/>
          <p:nvPr/>
        </p:nvSpPr>
        <p:spPr>
          <a:xfrm>
            <a:off x="5472176" y="3239616"/>
            <a:ext cx="577402" cy="253916"/>
          </a:xfrm>
          <a:prstGeom prst="rect">
            <a:avLst/>
          </a:prstGeom>
          <a:noFill/>
        </p:spPr>
        <p:txBody>
          <a:bodyPr wrap="none" rtlCol="0">
            <a:spAutoFit/>
          </a:bodyPr>
          <a:lstStyle/>
          <a:p>
            <a:pPr algn="l"/>
            <a:r>
              <a:rPr lang="ru-RU" sz="1050">
                <a:solidFill>
                  <a:srgbClr val="FFC000"/>
                </a:solidFill>
                <a:latin typeface="Huawei Sans" panose="020C0503030203020204" pitchFamily="34" charset="0"/>
              </a:rPr>
              <a:t>Пользователь 4</a:t>
            </a:r>
          </a:p>
        </p:txBody>
      </p:sp>
      <p:sp>
        <p:nvSpPr>
          <p:cNvPr id="275" name="文本框 274"/>
          <p:cNvSpPr txBox="1"/>
          <p:nvPr/>
        </p:nvSpPr>
        <p:spPr>
          <a:xfrm>
            <a:off x="3669046" y="2268412"/>
            <a:ext cx="780983" cy="246221"/>
          </a:xfrm>
          <a:prstGeom prst="rect">
            <a:avLst/>
          </a:prstGeom>
          <a:noFill/>
        </p:spPr>
        <p:txBody>
          <a:bodyPr wrap="none" rtlCol="0">
            <a:spAutoFit/>
          </a:bodyPr>
          <a:lstStyle/>
          <a:p>
            <a:pPr algn="l"/>
            <a:r>
              <a:rPr lang="ru-RU" sz="1000">
                <a:latin typeface="Huawei Sans" panose="020C0503030203020204" pitchFamily="34" charset="0"/>
              </a:rPr>
              <a:t>Частота</a:t>
            </a:r>
          </a:p>
        </p:txBody>
      </p:sp>
      <p:sp>
        <p:nvSpPr>
          <p:cNvPr id="276" name="文本框 275"/>
          <p:cNvSpPr txBox="1"/>
          <p:nvPr/>
        </p:nvSpPr>
        <p:spPr>
          <a:xfrm>
            <a:off x="5350443" y="3653088"/>
            <a:ext cx="471604" cy="246221"/>
          </a:xfrm>
          <a:prstGeom prst="rect">
            <a:avLst/>
          </a:prstGeom>
          <a:noFill/>
        </p:spPr>
        <p:txBody>
          <a:bodyPr wrap="none" rtlCol="0">
            <a:spAutoFit/>
          </a:bodyPr>
          <a:lstStyle/>
          <a:p>
            <a:pPr algn="l"/>
            <a:r>
              <a:rPr lang="ru-RU" sz="1000">
                <a:latin typeface="Huawei Sans" panose="020C0503030203020204" pitchFamily="34" charset="0"/>
              </a:rPr>
              <a:t>Время</a:t>
            </a:r>
          </a:p>
        </p:txBody>
      </p:sp>
      <p:sp>
        <p:nvSpPr>
          <p:cNvPr id="277" name="文本框 276"/>
          <p:cNvSpPr txBox="1"/>
          <p:nvPr/>
        </p:nvSpPr>
        <p:spPr>
          <a:xfrm>
            <a:off x="3570709" y="4199201"/>
            <a:ext cx="2252093" cy="683007"/>
          </a:xfrm>
          <a:prstGeom prst="rect">
            <a:avLst/>
          </a:prstGeom>
          <a:noFill/>
        </p:spPr>
        <p:txBody>
          <a:bodyPr wrap="square" rtlCol="0">
            <a:spAutoFit/>
          </a:bodyPr>
          <a:lstStyle/>
          <a:p>
            <a:pPr algn="ctr">
              <a:lnSpc>
                <a:spcPct val="120000"/>
              </a:lnSpc>
            </a:pPr>
            <a:r>
              <a:rPr lang="ru-RU" sz="1599" b="1">
                <a:latin typeface="Huawei Sans" panose="020C0503030203020204" pitchFamily="34" charset="0"/>
              </a:rPr>
              <a:t>UL/DL OFDMA</a:t>
            </a:r>
          </a:p>
          <a:p>
            <a:pPr algn="ctr">
              <a:lnSpc>
                <a:spcPct val="120000"/>
              </a:lnSpc>
            </a:pPr>
            <a:r>
              <a:rPr lang="ru-RU" sz="1599" b="1">
                <a:latin typeface="Huawei Sans" panose="020C0503030203020204" pitchFamily="34" charset="0"/>
              </a:rPr>
              <a:t>UL/DL MU-MIMO</a:t>
            </a:r>
          </a:p>
        </p:txBody>
      </p:sp>
      <p:sp>
        <p:nvSpPr>
          <p:cNvPr id="278" name="文本框 277"/>
          <p:cNvSpPr txBox="1"/>
          <p:nvPr/>
        </p:nvSpPr>
        <p:spPr>
          <a:xfrm>
            <a:off x="3314451" y="5119431"/>
            <a:ext cx="3133446" cy="757130"/>
          </a:xfrm>
          <a:prstGeom prst="rect">
            <a:avLst/>
          </a:prstGeom>
          <a:noFill/>
        </p:spPr>
        <p:txBody>
          <a:bodyPr wrap="square" rtlCol="0">
            <a:spAutoFit/>
          </a:bodyPr>
          <a:lstStyle/>
          <a:p>
            <a:pPr marL="252000" indent="-252000">
              <a:lnSpc>
                <a:spcPct val="120000"/>
              </a:lnSpc>
              <a:buFont typeface="Wingdings" panose="05000000000000000000" pitchFamily="2" charset="2"/>
              <a:buChar char="l"/>
            </a:pPr>
            <a:r>
              <a:rPr lang="ru-RU" sz="1200" dirty="0">
                <a:latin typeface="Huawei Sans" panose="020C0503030203020204" pitchFamily="34" charset="0"/>
              </a:rPr>
              <a:t>Доступ </a:t>
            </a:r>
            <a:r>
              <a:rPr lang="ru-RU" sz="1200" b="1" dirty="0">
                <a:solidFill>
                  <a:srgbClr val="EC7061"/>
                </a:solidFill>
                <a:latin typeface="Huawei Sans" panose="020C0503030203020204" pitchFamily="34" charset="0"/>
              </a:rPr>
              <a:t>1024</a:t>
            </a:r>
            <a:r>
              <a:rPr lang="ru-RU" sz="1200" dirty="0">
                <a:latin typeface="Huawei Sans" panose="020C0503030203020204" pitchFamily="34" charset="0"/>
              </a:rPr>
              <a:t> STA на AP</a:t>
            </a:r>
          </a:p>
          <a:p>
            <a:pPr marL="252000" indent="-252000">
              <a:lnSpc>
                <a:spcPct val="120000"/>
              </a:lnSpc>
              <a:buFont typeface="Wingdings" panose="05000000000000000000" pitchFamily="2" charset="2"/>
              <a:buChar char="l"/>
            </a:pPr>
            <a:r>
              <a:rPr lang="ru-RU" sz="1200" b="1" dirty="0">
                <a:solidFill>
                  <a:srgbClr val="EC7061"/>
                </a:solidFill>
                <a:latin typeface="Huawei Sans" panose="020C0503030203020204" pitchFamily="34" charset="0"/>
              </a:rPr>
              <a:t>4</a:t>
            </a:r>
            <a:r>
              <a:rPr lang="ru-RU" sz="1200" dirty="0">
                <a:latin typeface="Huawei Sans" panose="020C0503030203020204" pitchFamily="34" charset="0"/>
              </a:rPr>
              <a:t>-кратное увеличение количества одновременных пользователей</a:t>
            </a:r>
          </a:p>
        </p:txBody>
      </p:sp>
      <p:grpSp>
        <p:nvGrpSpPr>
          <p:cNvPr id="279" name="组合 278"/>
          <p:cNvGrpSpPr/>
          <p:nvPr/>
        </p:nvGrpSpPr>
        <p:grpSpPr>
          <a:xfrm>
            <a:off x="6845098" y="2264876"/>
            <a:ext cx="1979159" cy="1774744"/>
            <a:chOff x="6649521" y="2309718"/>
            <a:chExt cx="2156957" cy="2058495"/>
          </a:xfrm>
        </p:grpSpPr>
        <p:grpSp>
          <p:nvGrpSpPr>
            <p:cNvPr id="280" name="组合 279"/>
            <p:cNvGrpSpPr/>
            <p:nvPr/>
          </p:nvGrpSpPr>
          <p:grpSpPr>
            <a:xfrm>
              <a:off x="6649521" y="2309718"/>
              <a:ext cx="2156957" cy="2058495"/>
              <a:chOff x="8101814" y="3752903"/>
              <a:chExt cx="2318057" cy="2244572"/>
            </a:xfrm>
          </p:grpSpPr>
          <p:grpSp>
            <p:nvGrpSpPr>
              <p:cNvPr id="290" name="组合 289"/>
              <p:cNvGrpSpPr/>
              <p:nvPr/>
            </p:nvGrpSpPr>
            <p:grpSpPr>
              <a:xfrm>
                <a:off x="8101814" y="3752903"/>
                <a:ext cx="2290226" cy="2244572"/>
                <a:chOff x="687843" y="2876174"/>
                <a:chExt cx="1299607" cy="1273701"/>
              </a:xfrm>
            </p:grpSpPr>
            <p:grpSp>
              <p:nvGrpSpPr>
                <p:cNvPr id="299" name="组合 298"/>
                <p:cNvGrpSpPr/>
                <p:nvPr/>
              </p:nvGrpSpPr>
              <p:grpSpPr>
                <a:xfrm>
                  <a:off x="696987" y="2876174"/>
                  <a:ext cx="1290463" cy="1273701"/>
                  <a:chOff x="985019" y="3020190"/>
                  <a:chExt cx="1290463" cy="1273701"/>
                </a:xfrm>
              </p:grpSpPr>
              <p:cxnSp>
                <p:nvCxnSpPr>
                  <p:cNvPr id="304" name="直接连接符 303"/>
                  <p:cNvCxnSpPr/>
                  <p:nvPr/>
                </p:nvCxnSpPr>
                <p:spPr>
                  <a:xfrm>
                    <a:off x="985019" y="3398622"/>
                    <a:ext cx="39700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5" name="直接连接符 304"/>
                  <p:cNvCxnSpPr/>
                  <p:nvPr/>
                </p:nvCxnSpPr>
                <p:spPr>
                  <a:xfrm>
                    <a:off x="1382024" y="3020190"/>
                    <a:ext cx="0" cy="37997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6" name="直接连接符 305"/>
                  <p:cNvCxnSpPr/>
                  <p:nvPr/>
                </p:nvCxnSpPr>
                <p:spPr>
                  <a:xfrm>
                    <a:off x="1907543" y="3020190"/>
                    <a:ext cx="0" cy="37997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7" name="直接连接符 306"/>
                  <p:cNvCxnSpPr/>
                  <p:nvPr/>
                </p:nvCxnSpPr>
                <p:spPr>
                  <a:xfrm>
                    <a:off x="1907543" y="3396117"/>
                    <a:ext cx="36793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8" name="直接连接符 307"/>
                  <p:cNvCxnSpPr/>
                  <p:nvPr/>
                </p:nvCxnSpPr>
                <p:spPr>
                  <a:xfrm>
                    <a:off x="1907543" y="3888962"/>
                    <a:ext cx="0" cy="40492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9" name="直接连接符 308"/>
                  <p:cNvCxnSpPr/>
                  <p:nvPr/>
                </p:nvCxnSpPr>
                <p:spPr>
                  <a:xfrm>
                    <a:off x="1907543" y="3888962"/>
                    <a:ext cx="36793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0" name="直接连接符 309"/>
                  <p:cNvCxnSpPr/>
                  <p:nvPr/>
                </p:nvCxnSpPr>
                <p:spPr>
                  <a:xfrm>
                    <a:off x="1003307" y="3888961"/>
                    <a:ext cx="39700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1" name="直接连接符 310"/>
                  <p:cNvCxnSpPr/>
                  <p:nvPr/>
                </p:nvCxnSpPr>
                <p:spPr>
                  <a:xfrm>
                    <a:off x="1400312" y="3885367"/>
                    <a:ext cx="0" cy="40492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300" name="直接连接符 299"/>
                <p:cNvCxnSpPr/>
                <p:nvPr/>
              </p:nvCxnSpPr>
              <p:spPr>
                <a:xfrm>
                  <a:off x="687843" y="3620552"/>
                  <a:ext cx="378717"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01" name="直接连接符 300"/>
                <p:cNvCxnSpPr/>
                <p:nvPr/>
              </p:nvCxnSpPr>
              <p:spPr>
                <a:xfrm>
                  <a:off x="1632118" y="3631745"/>
                  <a:ext cx="355332"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02" name="直接连接符 301"/>
                <p:cNvCxnSpPr/>
                <p:nvPr/>
              </p:nvCxnSpPr>
              <p:spPr>
                <a:xfrm>
                  <a:off x="1364368" y="2906074"/>
                  <a:ext cx="0" cy="339358"/>
                </a:xfrm>
                <a:prstGeom prst="line">
                  <a:avLst/>
                </a:prstGeom>
                <a:ln>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03" name="直接连接符 302"/>
                <p:cNvCxnSpPr/>
                <p:nvPr/>
              </p:nvCxnSpPr>
              <p:spPr>
                <a:xfrm>
                  <a:off x="1364368" y="3765268"/>
                  <a:ext cx="0" cy="350429"/>
                </a:xfrm>
                <a:prstGeom prst="line">
                  <a:avLst/>
                </a:prstGeom>
                <a:ln>
                  <a:solidFill>
                    <a:schemeClr val="tx1"/>
                  </a:solidFill>
                  <a:prstDash val="solid"/>
                </a:ln>
              </p:spPr>
              <p:style>
                <a:lnRef idx="1">
                  <a:schemeClr val="accent1"/>
                </a:lnRef>
                <a:fillRef idx="0">
                  <a:schemeClr val="accent1"/>
                </a:fillRef>
                <a:effectRef idx="0">
                  <a:schemeClr val="accent1"/>
                </a:effectRef>
                <a:fontRef idx="minor">
                  <a:schemeClr val="tx1"/>
                </a:fontRef>
              </p:style>
            </p:cxnSp>
          </p:grpSp>
          <p:cxnSp>
            <p:nvCxnSpPr>
              <p:cNvPr id="291" name="直接连接符 290"/>
              <p:cNvCxnSpPr/>
              <p:nvPr/>
            </p:nvCxnSpPr>
            <p:spPr>
              <a:xfrm>
                <a:off x="8117928" y="4875189"/>
                <a:ext cx="667392" cy="0"/>
              </a:xfrm>
              <a:prstGeom prst="line">
                <a:avLst/>
              </a:prstGeom>
              <a:ln>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292" name="直接连接符 291"/>
              <p:cNvCxnSpPr/>
              <p:nvPr/>
            </p:nvCxnSpPr>
            <p:spPr>
              <a:xfrm>
                <a:off x="8101814" y="4662708"/>
                <a:ext cx="667392"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3" name="直接连接符 292"/>
              <p:cNvCxnSpPr/>
              <p:nvPr/>
            </p:nvCxnSpPr>
            <p:spPr>
              <a:xfrm>
                <a:off x="9752479" y="4875189"/>
                <a:ext cx="667392" cy="0"/>
              </a:xfrm>
              <a:prstGeom prst="line">
                <a:avLst/>
              </a:prstGeom>
              <a:ln>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294" name="直接连接符 293"/>
              <p:cNvCxnSpPr/>
              <p:nvPr/>
            </p:nvCxnSpPr>
            <p:spPr>
              <a:xfrm>
                <a:off x="9763501" y="4642931"/>
                <a:ext cx="65637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5" name="直接连接符 294"/>
              <p:cNvCxnSpPr/>
              <p:nvPr/>
            </p:nvCxnSpPr>
            <p:spPr>
              <a:xfrm>
                <a:off x="9038126" y="3788689"/>
                <a:ext cx="0" cy="59803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6" name="直接连接符 295"/>
              <p:cNvCxnSpPr/>
              <p:nvPr/>
            </p:nvCxnSpPr>
            <p:spPr>
              <a:xfrm>
                <a:off x="9506068" y="3798242"/>
                <a:ext cx="0" cy="59803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7" name="直接连接符 296"/>
              <p:cNvCxnSpPr/>
              <p:nvPr/>
            </p:nvCxnSpPr>
            <p:spPr>
              <a:xfrm>
                <a:off x="9059724" y="5339213"/>
                <a:ext cx="0" cy="59803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8" name="直接连接符 297"/>
              <p:cNvCxnSpPr/>
              <p:nvPr/>
            </p:nvCxnSpPr>
            <p:spPr>
              <a:xfrm>
                <a:off x="9506068" y="5345546"/>
                <a:ext cx="0" cy="59803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pic>
          <p:nvPicPr>
            <p:cNvPr id="281" name="图片 28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46608" y="3120265"/>
              <a:ext cx="372045" cy="353442"/>
            </a:xfrm>
            <a:prstGeom prst="rect">
              <a:avLst/>
            </a:prstGeom>
            <a:ln>
              <a:solidFill>
                <a:schemeClr val="tx1"/>
              </a:solidFill>
            </a:ln>
          </p:spPr>
        </p:pic>
        <p:cxnSp>
          <p:nvCxnSpPr>
            <p:cNvPr id="282" name="直接箭头连接符 281"/>
            <p:cNvCxnSpPr/>
            <p:nvPr/>
          </p:nvCxnSpPr>
          <p:spPr>
            <a:xfrm>
              <a:off x="7094368" y="3440559"/>
              <a:ext cx="222073" cy="0"/>
            </a:xfrm>
            <a:prstGeom prst="straightConnector1">
              <a:avLst/>
            </a:prstGeom>
            <a:ln>
              <a:solidFill>
                <a:schemeClr val="tx1"/>
              </a:solidFill>
              <a:tailEnd type="triangle"/>
            </a:ln>
          </p:spPr>
          <p:style>
            <a:lnRef idx="3">
              <a:schemeClr val="accent2"/>
            </a:lnRef>
            <a:fillRef idx="0">
              <a:schemeClr val="accent2"/>
            </a:fillRef>
            <a:effectRef idx="2">
              <a:schemeClr val="accent2"/>
            </a:effectRef>
            <a:fontRef idx="minor">
              <a:schemeClr val="tx1"/>
            </a:fontRef>
          </p:style>
        </p:cxnSp>
        <p:cxnSp>
          <p:nvCxnSpPr>
            <p:cNvPr id="283" name="直接箭头连接符 282"/>
            <p:cNvCxnSpPr/>
            <p:nvPr/>
          </p:nvCxnSpPr>
          <p:spPr>
            <a:xfrm>
              <a:off x="7660999" y="2715157"/>
              <a:ext cx="0" cy="183994"/>
            </a:xfrm>
            <a:prstGeom prst="straightConnector1">
              <a:avLst/>
            </a:prstGeom>
            <a:ln>
              <a:solidFill>
                <a:schemeClr val="tx1"/>
              </a:solidFill>
              <a:tailEnd type="triangle"/>
            </a:ln>
          </p:spPr>
          <p:style>
            <a:lnRef idx="3">
              <a:schemeClr val="accent2"/>
            </a:lnRef>
            <a:fillRef idx="0">
              <a:schemeClr val="accent2"/>
            </a:fillRef>
            <a:effectRef idx="2">
              <a:schemeClr val="accent2"/>
            </a:effectRef>
            <a:fontRef idx="minor">
              <a:schemeClr val="tx1"/>
            </a:fontRef>
          </p:style>
        </p:cxnSp>
        <p:cxnSp>
          <p:nvCxnSpPr>
            <p:cNvPr id="284" name="直接箭头连接符 283"/>
            <p:cNvCxnSpPr/>
            <p:nvPr/>
          </p:nvCxnSpPr>
          <p:spPr>
            <a:xfrm>
              <a:off x="7096116" y="3620926"/>
              <a:ext cx="222073" cy="0"/>
            </a:xfrm>
            <a:prstGeom prst="straightConnector1">
              <a:avLst/>
            </a:prstGeom>
            <a:ln>
              <a:solidFill>
                <a:schemeClr val="tx1"/>
              </a:solidFill>
              <a:tailEnd type="triangle"/>
            </a:ln>
          </p:spPr>
          <p:style>
            <a:lnRef idx="3">
              <a:schemeClr val="accent2"/>
            </a:lnRef>
            <a:fillRef idx="0">
              <a:schemeClr val="accent2"/>
            </a:fillRef>
            <a:effectRef idx="2">
              <a:schemeClr val="accent2"/>
            </a:effectRef>
            <a:fontRef idx="minor">
              <a:schemeClr val="tx1"/>
            </a:fontRef>
          </p:style>
        </p:cxnSp>
        <p:cxnSp>
          <p:nvCxnSpPr>
            <p:cNvPr id="285" name="直接箭头连接符 284"/>
            <p:cNvCxnSpPr/>
            <p:nvPr/>
          </p:nvCxnSpPr>
          <p:spPr>
            <a:xfrm>
              <a:off x="7429701" y="2715157"/>
              <a:ext cx="0" cy="183994"/>
            </a:xfrm>
            <a:prstGeom prst="straightConnector1">
              <a:avLst/>
            </a:prstGeom>
            <a:ln>
              <a:solidFill>
                <a:schemeClr val="tx1"/>
              </a:solidFill>
              <a:tailEnd type="triangle"/>
            </a:ln>
          </p:spPr>
          <p:style>
            <a:lnRef idx="3">
              <a:schemeClr val="accent2"/>
            </a:lnRef>
            <a:fillRef idx="0">
              <a:schemeClr val="accent2"/>
            </a:fillRef>
            <a:effectRef idx="2">
              <a:schemeClr val="accent2"/>
            </a:effectRef>
            <a:fontRef idx="minor">
              <a:schemeClr val="tx1"/>
            </a:fontRef>
          </p:style>
        </p:cxnSp>
        <p:cxnSp>
          <p:nvCxnSpPr>
            <p:cNvPr id="286" name="直接箭头连接符 285"/>
            <p:cNvCxnSpPr/>
            <p:nvPr/>
          </p:nvCxnSpPr>
          <p:spPr>
            <a:xfrm flipV="1">
              <a:off x="7890967" y="3771453"/>
              <a:ext cx="0" cy="216000"/>
            </a:xfrm>
            <a:prstGeom prst="straightConnector1">
              <a:avLst/>
            </a:prstGeom>
            <a:ln>
              <a:solidFill>
                <a:schemeClr val="tx1"/>
              </a:solidFill>
              <a:tailEnd type="triangle"/>
            </a:ln>
          </p:spPr>
          <p:style>
            <a:lnRef idx="3">
              <a:schemeClr val="accent2"/>
            </a:lnRef>
            <a:fillRef idx="0">
              <a:schemeClr val="accent2"/>
            </a:fillRef>
            <a:effectRef idx="2">
              <a:schemeClr val="accent2"/>
            </a:effectRef>
            <a:fontRef idx="minor">
              <a:schemeClr val="tx1"/>
            </a:fontRef>
          </p:style>
        </p:cxnSp>
        <p:cxnSp>
          <p:nvCxnSpPr>
            <p:cNvPr id="287" name="直接箭头连接符 286"/>
            <p:cNvCxnSpPr/>
            <p:nvPr/>
          </p:nvCxnSpPr>
          <p:spPr>
            <a:xfrm flipV="1">
              <a:off x="8073847" y="3771679"/>
              <a:ext cx="0" cy="216000"/>
            </a:xfrm>
            <a:prstGeom prst="straightConnector1">
              <a:avLst/>
            </a:prstGeom>
            <a:ln>
              <a:solidFill>
                <a:schemeClr val="tx1"/>
              </a:solidFill>
              <a:tailEnd type="triangle"/>
            </a:ln>
          </p:spPr>
          <p:style>
            <a:lnRef idx="3">
              <a:schemeClr val="accent2"/>
            </a:lnRef>
            <a:fillRef idx="0">
              <a:schemeClr val="accent2"/>
            </a:fillRef>
            <a:effectRef idx="2">
              <a:schemeClr val="accent2"/>
            </a:effectRef>
            <a:fontRef idx="minor">
              <a:schemeClr val="tx1"/>
            </a:fontRef>
          </p:style>
        </p:cxnSp>
        <p:cxnSp>
          <p:nvCxnSpPr>
            <p:cNvPr id="288" name="直接箭头连接符 287"/>
            <p:cNvCxnSpPr/>
            <p:nvPr/>
          </p:nvCxnSpPr>
          <p:spPr>
            <a:xfrm flipH="1">
              <a:off x="8197917" y="3230268"/>
              <a:ext cx="228600" cy="1"/>
            </a:xfrm>
            <a:prstGeom prst="straightConnector1">
              <a:avLst/>
            </a:prstGeom>
            <a:ln>
              <a:solidFill>
                <a:schemeClr val="tx1"/>
              </a:solidFill>
              <a:tailEnd type="triangle"/>
            </a:ln>
          </p:spPr>
          <p:style>
            <a:lnRef idx="3">
              <a:schemeClr val="accent2"/>
            </a:lnRef>
            <a:fillRef idx="0">
              <a:schemeClr val="accent2"/>
            </a:fillRef>
            <a:effectRef idx="2">
              <a:schemeClr val="accent2"/>
            </a:effectRef>
            <a:fontRef idx="minor">
              <a:schemeClr val="tx1"/>
            </a:fontRef>
          </p:style>
        </p:cxnSp>
        <p:cxnSp>
          <p:nvCxnSpPr>
            <p:cNvPr id="289" name="直接箭头连接符 288"/>
            <p:cNvCxnSpPr/>
            <p:nvPr/>
          </p:nvCxnSpPr>
          <p:spPr>
            <a:xfrm flipH="1">
              <a:off x="8197917" y="3033875"/>
              <a:ext cx="228600" cy="1"/>
            </a:xfrm>
            <a:prstGeom prst="straightConnector1">
              <a:avLst/>
            </a:prstGeom>
            <a:ln>
              <a:solidFill>
                <a:schemeClr val="tx1"/>
              </a:solidFill>
              <a:tailEnd type="triangle"/>
            </a:ln>
          </p:spPr>
          <p:style>
            <a:lnRef idx="3">
              <a:schemeClr val="accent2"/>
            </a:lnRef>
            <a:fillRef idx="0">
              <a:schemeClr val="accent2"/>
            </a:fillRef>
            <a:effectRef idx="2">
              <a:schemeClr val="accent2"/>
            </a:effectRef>
            <a:fontRef idx="minor">
              <a:schemeClr val="tx1"/>
            </a:fontRef>
          </p:style>
        </p:cxnSp>
      </p:grpSp>
      <p:sp>
        <p:nvSpPr>
          <p:cNvPr id="312" name="文本框 311"/>
          <p:cNvSpPr txBox="1"/>
          <p:nvPr/>
        </p:nvSpPr>
        <p:spPr>
          <a:xfrm>
            <a:off x="6096000" y="4022474"/>
            <a:ext cx="3534385" cy="978345"/>
          </a:xfrm>
          <a:prstGeom prst="rect">
            <a:avLst/>
          </a:prstGeom>
          <a:noFill/>
        </p:spPr>
        <p:txBody>
          <a:bodyPr wrap="square" rtlCol="0">
            <a:spAutoFit/>
          </a:bodyPr>
          <a:lstStyle/>
          <a:p>
            <a:pPr algn="ctr">
              <a:lnSpc>
                <a:spcPct val="120000"/>
              </a:lnSpc>
            </a:pPr>
            <a:r>
              <a:rPr lang="ru-RU" sz="1599" b="1" dirty="0">
                <a:latin typeface="Huawei Sans" panose="020C0503030203020204" pitchFamily="34" charset="0"/>
              </a:rPr>
              <a:t>OFDMA</a:t>
            </a:r>
          </a:p>
          <a:p>
            <a:pPr algn="ctr">
              <a:lnSpc>
                <a:spcPct val="120000"/>
              </a:lnSpc>
            </a:pPr>
            <a:r>
              <a:rPr lang="ru-RU" sz="1599" b="1" dirty="0">
                <a:latin typeface="Huawei Sans" panose="020C0503030203020204" pitchFamily="34" charset="0"/>
              </a:rPr>
              <a:t>Пространственное повторное использование каналов</a:t>
            </a:r>
          </a:p>
        </p:txBody>
      </p:sp>
      <p:sp>
        <p:nvSpPr>
          <p:cNvPr id="313" name="文本框 312"/>
          <p:cNvSpPr txBox="1"/>
          <p:nvPr/>
        </p:nvSpPr>
        <p:spPr>
          <a:xfrm>
            <a:off x="6353385" y="5119431"/>
            <a:ext cx="3226756" cy="978729"/>
          </a:xfrm>
          <a:prstGeom prst="rect">
            <a:avLst/>
          </a:prstGeom>
          <a:noFill/>
        </p:spPr>
        <p:txBody>
          <a:bodyPr wrap="square" rtlCol="0">
            <a:spAutoFit/>
          </a:bodyPr>
          <a:lstStyle/>
          <a:p>
            <a:pPr marL="252000" indent="-252000">
              <a:lnSpc>
                <a:spcPct val="120000"/>
              </a:lnSpc>
              <a:buFont typeface="Wingdings" panose="05000000000000000000" pitchFamily="2" charset="2"/>
              <a:buChar char="l"/>
            </a:pPr>
            <a:r>
              <a:rPr lang="ru-RU" sz="1200" dirty="0">
                <a:latin typeface="Huawei Sans" panose="020C0503030203020204" pitchFamily="34" charset="0"/>
              </a:rPr>
              <a:t>Снижение задержки сервисов </a:t>
            </a:r>
            <a:r>
              <a:rPr lang="en-US" sz="1200" dirty="0">
                <a:latin typeface="Huawei Sans" panose="020C0503030203020204" pitchFamily="34" charset="0"/>
              </a:rPr>
              <a:t/>
            </a:r>
            <a:br>
              <a:rPr lang="en-US" sz="1200" dirty="0">
                <a:latin typeface="Huawei Sans" panose="020C0503030203020204" pitchFamily="34" charset="0"/>
              </a:rPr>
            </a:br>
            <a:r>
              <a:rPr lang="ru-RU" sz="1200" dirty="0">
                <a:latin typeface="Huawei Sans" panose="020C0503030203020204" pitchFamily="34" charset="0"/>
              </a:rPr>
              <a:t>до </a:t>
            </a:r>
            <a:r>
              <a:rPr lang="ru-RU" sz="1200" b="1" dirty="0">
                <a:solidFill>
                  <a:srgbClr val="EC7061"/>
                </a:solidFill>
                <a:latin typeface="Huawei Sans" panose="020C0503030203020204" pitchFamily="34" charset="0"/>
              </a:rPr>
              <a:t>20 </a:t>
            </a:r>
            <a:r>
              <a:rPr lang="ru-RU" sz="1200" b="1" dirty="0" err="1">
                <a:solidFill>
                  <a:srgbClr val="EC7061"/>
                </a:solidFill>
                <a:latin typeface="Huawei Sans" panose="020C0503030203020204" pitchFamily="34" charset="0"/>
              </a:rPr>
              <a:t>мс</a:t>
            </a:r>
            <a:endParaRPr lang="ru-RU" sz="1200" b="1" dirty="0">
              <a:solidFill>
                <a:srgbClr val="EC7061"/>
              </a:solidFill>
              <a:latin typeface="Huawei Sans" panose="020C0503030203020204" pitchFamily="34" charset="0"/>
            </a:endParaRPr>
          </a:p>
          <a:p>
            <a:pPr marL="252000" indent="-252000">
              <a:lnSpc>
                <a:spcPct val="120000"/>
              </a:lnSpc>
              <a:buFont typeface="Wingdings" panose="05000000000000000000" pitchFamily="2" charset="2"/>
              <a:buChar char="l"/>
            </a:pPr>
            <a:r>
              <a:rPr lang="ru-RU" sz="1200" dirty="0">
                <a:latin typeface="Huawei Sans" panose="020C0503030203020204" pitchFamily="34" charset="0"/>
              </a:rPr>
              <a:t>Снижение средней задержки </a:t>
            </a:r>
            <a:r>
              <a:rPr lang="en-US" sz="1200" dirty="0">
                <a:latin typeface="Huawei Sans" panose="020C0503030203020204" pitchFamily="34" charset="0"/>
              </a:rPr>
              <a:t/>
            </a:r>
            <a:br>
              <a:rPr lang="en-US" sz="1200" dirty="0">
                <a:latin typeface="Huawei Sans" panose="020C0503030203020204" pitchFamily="34" charset="0"/>
              </a:rPr>
            </a:br>
            <a:r>
              <a:rPr lang="ru-RU" sz="1200" dirty="0">
                <a:latin typeface="Huawei Sans" panose="020C0503030203020204" pitchFamily="34" charset="0"/>
              </a:rPr>
              <a:t>на</a:t>
            </a:r>
            <a:r>
              <a:rPr lang="ru-RU" sz="1200" b="1" dirty="0">
                <a:solidFill>
                  <a:srgbClr val="EC7061"/>
                </a:solidFill>
                <a:latin typeface="Huawei Sans" panose="020C0503030203020204" pitchFamily="34" charset="0"/>
              </a:rPr>
              <a:t> 30%</a:t>
            </a:r>
          </a:p>
        </p:txBody>
      </p:sp>
      <p:sp>
        <p:nvSpPr>
          <p:cNvPr id="314" name="文本框 313"/>
          <p:cNvSpPr txBox="1"/>
          <p:nvPr/>
        </p:nvSpPr>
        <p:spPr>
          <a:xfrm>
            <a:off x="9599583" y="4199201"/>
            <a:ext cx="1744209" cy="683007"/>
          </a:xfrm>
          <a:prstGeom prst="rect">
            <a:avLst/>
          </a:prstGeom>
          <a:noFill/>
        </p:spPr>
        <p:txBody>
          <a:bodyPr wrap="square" rtlCol="0">
            <a:spAutoFit/>
          </a:bodyPr>
          <a:lstStyle/>
          <a:p>
            <a:pPr algn="ctr">
              <a:lnSpc>
                <a:spcPct val="120000"/>
              </a:lnSpc>
            </a:pPr>
            <a:r>
              <a:rPr lang="ru-RU" sz="1599" b="1">
                <a:latin typeface="Huawei Sans" panose="020C0503030203020204" pitchFamily="34" charset="0"/>
              </a:rPr>
              <a:t>TWT</a:t>
            </a:r>
          </a:p>
          <a:p>
            <a:pPr algn="ctr">
              <a:lnSpc>
                <a:spcPct val="120000"/>
              </a:lnSpc>
            </a:pPr>
            <a:r>
              <a:rPr lang="ru-RU" sz="1599" b="1">
                <a:latin typeface="Huawei Sans" panose="020C0503030203020204" pitchFamily="34" charset="0"/>
              </a:rPr>
              <a:t>20 MHz-Only</a:t>
            </a:r>
          </a:p>
        </p:txBody>
      </p:sp>
      <p:sp>
        <p:nvSpPr>
          <p:cNvPr id="315" name="文本框 314"/>
          <p:cNvSpPr txBox="1"/>
          <p:nvPr/>
        </p:nvSpPr>
        <p:spPr>
          <a:xfrm>
            <a:off x="9244229" y="5119431"/>
            <a:ext cx="2941547" cy="978729"/>
          </a:xfrm>
          <a:prstGeom prst="rect">
            <a:avLst/>
          </a:prstGeom>
          <a:noFill/>
        </p:spPr>
        <p:txBody>
          <a:bodyPr wrap="square" rtlCol="0">
            <a:spAutoFit/>
          </a:bodyPr>
          <a:lstStyle/>
          <a:p>
            <a:pPr marL="252000" indent="-252000">
              <a:lnSpc>
                <a:spcPct val="120000"/>
              </a:lnSpc>
              <a:buFont typeface="Wingdings" panose="05000000000000000000" pitchFamily="2" charset="2"/>
              <a:buChar char="l"/>
            </a:pPr>
            <a:r>
              <a:rPr lang="ru-RU" sz="1200" dirty="0">
                <a:latin typeface="Huawei Sans" panose="020C0503030203020204" pitchFamily="34" charset="0"/>
              </a:rPr>
              <a:t>Механизм целевого времени пробуждения (TWT)</a:t>
            </a:r>
          </a:p>
          <a:p>
            <a:pPr marL="252000" indent="-252000">
              <a:lnSpc>
                <a:spcPct val="120000"/>
              </a:lnSpc>
              <a:buFont typeface="Wingdings" panose="05000000000000000000" pitchFamily="2" charset="2"/>
              <a:buChar char="l"/>
            </a:pPr>
            <a:r>
              <a:rPr lang="ru-RU" sz="1200" dirty="0">
                <a:latin typeface="Huawei Sans" panose="020C0503030203020204" pitchFamily="34" charset="0"/>
              </a:rPr>
              <a:t>Снижение энергопотребления STA на </a:t>
            </a:r>
            <a:r>
              <a:rPr lang="ru-RU" sz="1200" b="1" dirty="0">
                <a:solidFill>
                  <a:srgbClr val="EC7061"/>
                </a:solidFill>
                <a:latin typeface="Huawei Sans" panose="020C0503030203020204" pitchFamily="34" charset="0"/>
              </a:rPr>
              <a:t>30%</a:t>
            </a:r>
          </a:p>
        </p:txBody>
      </p:sp>
      <p:grpSp>
        <p:nvGrpSpPr>
          <p:cNvPr id="316" name="组合 315"/>
          <p:cNvGrpSpPr/>
          <p:nvPr/>
        </p:nvGrpSpPr>
        <p:grpSpPr>
          <a:xfrm>
            <a:off x="10074343" y="2173932"/>
            <a:ext cx="885248" cy="1865685"/>
            <a:chOff x="10079314" y="2291133"/>
            <a:chExt cx="885825" cy="1866900"/>
          </a:xfrm>
        </p:grpSpPr>
        <p:pic>
          <p:nvPicPr>
            <p:cNvPr id="317" name="图片 316"/>
            <p:cNvPicPr>
              <a:picLocks noChangeAspect="1"/>
            </p:cNvPicPr>
            <p:nvPr/>
          </p:nvPicPr>
          <p:blipFill>
            <a:blip r:embed="rId4">
              <a:duotone>
                <a:prstClr val="black"/>
                <a:schemeClr val="tx1">
                  <a:lumMod val="95000"/>
                  <a:lumOff val="5000"/>
                  <a:tint val="45000"/>
                  <a:satMod val="400000"/>
                </a:schemeClr>
              </a:duotone>
            </a:blip>
            <a:stretch>
              <a:fillRect/>
            </a:stretch>
          </p:blipFill>
          <p:spPr>
            <a:xfrm>
              <a:off x="10079314" y="2291133"/>
              <a:ext cx="885825" cy="1866900"/>
            </a:xfrm>
            <a:prstGeom prst="rect">
              <a:avLst/>
            </a:prstGeom>
          </p:spPr>
        </p:pic>
        <p:sp>
          <p:nvSpPr>
            <p:cNvPr id="318" name="Freeform 542"/>
            <p:cNvSpPr/>
            <p:nvPr/>
          </p:nvSpPr>
          <p:spPr bwMode="auto">
            <a:xfrm>
              <a:off x="10347724" y="2915905"/>
              <a:ext cx="317180" cy="741736"/>
            </a:xfrm>
            <a:custGeom>
              <a:avLst/>
              <a:gdLst/>
              <a:ahLst/>
              <a:cxnLst>
                <a:cxn ang="0">
                  <a:pos x="22" y="148"/>
                </a:cxn>
                <a:cxn ang="0">
                  <a:pos x="88" y="52"/>
                </a:cxn>
                <a:cxn ang="0">
                  <a:pos x="50" y="52"/>
                </a:cxn>
                <a:cxn ang="0">
                  <a:pos x="66" y="0"/>
                </a:cxn>
                <a:cxn ang="0">
                  <a:pos x="22" y="0"/>
                </a:cxn>
                <a:cxn ang="0">
                  <a:pos x="0" y="76"/>
                </a:cxn>
                <a:cxn ang="0">
                  <a:pos x="40" y="76"/>
                </a:cxn>
                <a:cxn ang="0">
                  <a:pos x="22" y="148"/>
                </a:cxn>
              </a:cxnLst>
              <a:rect l="0" t="0" r="r" b="b"/>
              <a:pathLst>
                <a:path w="88" h="148">
                  <a:moveTo>
                    <a:pt x="22" y="148"/>
                  </a:moveTo>
                  <a:lnTo>
                    <a:pt x="88" y="52"/>
                  </a:lnTo>
                  <a:lnTo>
                    <a:pt x="50" y="52"/>
                  </a:lnTo>
                  <a:lnTo>
                    <a:pt x="66" y="0"/>
                  </a:lnTo>
                  <a:lnTo>
                    <a:pt x="22" y="0"/>
                  </a:lnTo>
                  <a:lnTo>
                    <a:pt x="0" y="76"/>
                  </a:lnTo>
                  <a:lnTo>
                    <a:pt x="40" y="76"/>
                  </a:lnTo>
                  <a:lnTo>
                    <a:pt x="22" y="148"/>
                  </a:lnTo>
                  <a:close/>
                </a:path>
              </a:pathLst>
            </a:custGeom>
            <a:solidFill>
              <a:srgbClr val="92D050"/>
            </a:solidFill>
            <a:ln w="9525">
              <a:noFill/>
              <a:round/>
            </a:ln>
          </p:spPr>
          <p:txBody>
            <a:bodyPr vert="horz" wrap="square" lIns="91380" tIns="45690" rIns="91380" bIns="45690" numCol="1" anchor="t" anchorCtr="0" compatLnSpc="1"/>
            <a:lstStyle/>
            <a:p>
              <a:endParaRPr lang="en-US" altLang="zh-CN" sz="1798" dirty="0">
                <a:latin typeface="Huawei Sans" panose="020C0503030203020204" pitchFamily="34" charset="0"/>
              </a:endParaRPr>
            </a:p>
          </p:txBody>
        </p:sp>
        <p:sp>
          <p:nvSpPr>
            <p:cNvPr id="319" name="圆角矩形 318"/>
            <p:cNvSpPr/>
            <p:nvPr/>
          </p:nvSpPr>
          <p:spPr>
            <a:xfrm>
              <a:off x="10195087" y="2829745"/>
              <a:ext cx="637861" cy="1221284"/>
            </a:xfrm>
            <a:prstGeom prst="roundRect">
              <a:avLst>
                <a:gd name="adj" fmla="val 7979"/>
              </a:avLst>
            </a:prstGeom>
            <a:solidFill>
              <a:srgbClr val="92D050">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endParaRPr>
            </a:p>
          </p:txBody>
        </p:sp>
      </p:grpSp>
      <p:grpSp>
        <p:nvGrpSpPr>
          <p:cNvPr id="320" name="组合 319"/>
          <p:cNvGrpSpPr/>
          <p:nvPr/>
        </p:nvGrpSpPr>
        <p:grpSpPr>
          <a:xfrm>
            <a:off x="3988864" y="2747895"/>
            <a:ext cx="1197504" cy="1022385"/>
            <a:chOff x="3997493" y="2857849"/>
            <a:chExt cx="1198284" cy="1023050"/>
          </a:xfrm>
        </p:grpSpPr>
        <p:sp>
          <p:nvSpPr>
            <p:cNvPr id="321" name="矩形 320"/>
            <p:cNvSpPr/>
            <p:nvPr/>
          </p:nvSpPr>
          <p:spPr>
            <a:xfrm>
              <a:off x="3997493" y="2857849"/>
              <a:ext cx="162560" cy="16245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22" name="矩形 321"/>
            <p:cNvSpPr/>
            <p:nvPr/>
          </p:nvSpPr>
          <p:spPr>
            <a:xfrm>
              <a:off x="3997493" y="3023871"/>
              <a:ext cx="162560" cy="16245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23" name="矩形 322"/>
            <p:cNvSpPr/>
            <p:nvPr/>
          </p:nvSpPr>
          <p:spPr>
            <a:xfrm>
              <a:off x="3997493" y="3200053"/>
              <a:ext cx="162560" cy="16245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24" name="矩形 323"/>
            <p:cNvSpPr/>
            <p:nvPr/>
          </p:nvSpPr>
          <p:spPr>
            <a:xfrm>
              <a:off x="3997493" y="3376235"/>
              <a:ext cx="162560" cy="162458"/>
            </a:xfrm>
            <a:prstGeom prst="rect">
              <a:avLst/>
            </a:prstGeom>
            <a:solidFill>
              <a:schemeClr val="accent6">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25" name="矩形 324"/>
            <p:cNvSpPr/>
            <p:nvPr/>
          </p:nvSpPr>
          <p:spPr>
            <a:xfrm>
              <a:off x="3997493" y="3542257"/>
              <a:ext cx="162560" cy="16245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26" name="矩形 325"/>
            <p:cNvSpPr/>
            <p:nvPr/>
          </p:nvSpPr>
          <p:spPr>
            <a:xfrm>
              <a:off x="3997493" y="3718441"/>
              <a:ext cx="162560" cy="16245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27" name="矩形 326"/>
            <p:cNvSpPr/>
            <p:nvPr/>
          </p:nvSpPr>
          <p:spPr>
            <a:xfrm>
              <a:off x="4170114" y="2857849"/>
              <a:ext cx="162560" cy="16245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28" name="矩形 327"/>
            <p:cNvSpPr/>
            <p:nvPr/>
          </p:nvSpPr>
          <p:spPr>
            <a:xfrm>
              <a:off x="4170114" y="3023871"/>
              <a:ext cx="162560" cy="162458"/>
            </a:xfrm>
            <a:prstGeom prst="rect">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29" name="矩形 328"/>
            <p:cNvSpPr/>
            <p:nvPr/>
          </p:nvSpPr>
          <p:spPr>
            <a:xfrm>
              <a:off x="4170114" y="3200053"/>
              <a:ext cx="162560" cy="16245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30" name="矩形 329"/>
            <p:cNvSpPr/>
            <p:nvPr/>
          </p:nvSpPr>
          <p:spPr>
            <a:xfrm>
              <a:off x="4170114" y="3376235"/>
              <a:ext cx="162560" cy="16245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31" name="矩形 330"/>
            <p:cNvSpPr/>
            <p:nvPr/>
          </p:nvSpPr>
          <p:spPr>
            <a:xfrm>
              <a:off x="4170114" y="3542257"/>
              <a:ext cx="162560" cy="162458"/>
            </a:xfrm>
            <a:prstGeom prst="rect">
              <a:avLst/>
            </a:prstGeom>
            <a:solidFill>
              <a:schemeClr val="accent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32" name="矩形 331"/>
            <p:cNvSpPr/>
            <p:nvPr/>
          </p:nvSpPr>
          <p:spPr>
            <a:xfrm>
              <a:off x="4170114" y="3718441"/>
              <a:ext cx="162560" cy="162458"/>
            </a:xfrm>
            <a:prstGeom prst="rect">
              <a:avLst/>
            </a:prstGeom>
            <a:solidFill>
              <a:schemeClr val="accent6">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33" name="矩形 332"/>
            <p:cNvSpPr/>
            <p:nvPr/>
          </p:nvSpPr>
          <p:spPr>
            <a:xfrm>
              <a:off x="4342735" y="2857849"/>
              <a:ext cx="162560" cy="16245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34" name="矩形 333"/>
            <p:cNvSpPr/>
            <p:nvPr/>
          </p:nvSpPr>
          <p:spPr>
            <a:xfrm>
              <a:off x="4342735" y="3023871"/>
              <a:ext cx="162560" cy="162458"/>
            </a:xfrm>
            <a:prstGeom prst="rect">
              <a:avLst/>
            </a:prstGeom>
            <a:solidFill>
              <a:schemeClr val="accent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35" name="矩形 334"/>
            <p:cNvSpPr/>
            <p:nvPr/>
          </p:nvSpPr>
          <p:spPr>
            <a:xfrm>
              <a:off x="4342735" y="3200053"/>
              <a:ext cx="162560" cy="16245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36" name="矩形 335"/>
            <p:cNvSpPr/>
            <p:nvPr/>
          </p:nvSpPr>
          <p:spPr>
            <a:xfrm>
              <a:off x="4342735" y="3376235"/>
              <a:ext cx="162560" cy="16245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37" name="矩形 336"/>
            <p:cNvSpPr/>
            <p:nvPr/>
          </p:nvSpPr>
          <p:spPr>
            <a:xfrm>
              <a:off x="4342735" y="3542257"/>
              <a:ext cx="162560" cy="162458"/>
            </a:xfrm>
            <a:prstGeom prst="rect">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38" name="矩形 337"/>
            <p:cNvSpPr/>
            <p:nvPr/>
          </p:nvSpPr>
          <p:spPr>
            <a:xfrm>
              <a:off x="4342735" y="3718441"/>
              <a:ext cx="162560" cy="16245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39" name="矩形 338"/>
            <p:cNvSpPr/>
            <p:nvPr/>
          </p:nvSpPr>
          <p:spPr>
            <a:xfrm>
              <a:off x="4515356" y="2857849"/>
              <a:ext cx="162560" cy="16245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solidFill>
                  <a:schemeClr val="accent1">
                    <a:lumMod val="60000"/>
                    <a:lumOff val="40000"/>
                  </a:schemeClr>
                </a:solidFill>
                <a:latin typeface="Huawei Sans" panose="020C0503030203020204" pitchFamily="34" charset="0"/>
                <a:cs typeface="Arial" panose="020B0604020202020204" pitchFamily="34" charset="0"/>
              </a:endParaRPr>
            </a:p>
          </p:txBody>
        </p:sp>
        <p:sp>
          <p:nvSpPr>
            <p:cNvPr id="340" name="矩形 339"/>
            <p:cNvSpPr/>
            <p:nvPr/>
          </p:nvSpPr>
          <p:spPr>
            <a:xfrm>
              <a:off x="4515356" y="3023871"/>
              <a:ext cx="162560" cy="162458"/>
            </a:xfrm>
            <a:prstGeom prst="rect">
              <a:avLst/>
            </a:prstGeom>
            <a:solidFill>
              <a:schemeClr val="accent6">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41" name="矩形 340"/>
            <p:cNvSpPr/>
            <p:nvPr/>
          </p:nvSpPr>
          <p:spPr>
            <a:xfrm>
              <a:off x="4515356" y="3200053"/>
              <a:ext cx="162560" cy="16245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42" name="矩形 341"/>
            <p:cNvSpPr/>
            <p:nvPr/>
          </p:nvSpPr>
          <p:spPr>
            <a:xfrm>
              <a:off x="4515356" y="3376235"/>
              <a:ext cx="162560" cy="16245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43" name="矩形 342"/>
            <p:cNvSpPr/>
            <p:nvPr/>
          </p:nvSpPr>
          <p:spPr>
            <a:xfrm>
              <a:off x="4515356" y="3542257"/>
              <a:ext cx="162560" cy="162458"/>
            </a:xfrm>
            <a:prstGeom prst="rect">
              <a:avLst/>
            </a:prstGeom>
            <a:solidFill>
              <a:schemeClr val="accent6">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44" name="矩形 343"/>
            <p:cNvSpPr/>
            <p:nvPr/>
          </p:nvSpPr>
          <p:spPr>
            <a:xfrm>
              <a:off x="4515356" y="3718441"/>
              <a:ext cx="162560" cy="162458"/>
            </a:xfrm>
            <a:prstGeom prst="rect">
              <a:avLst/>
            </a:prstGeom>
            <a:solidFill>
              <a:schemeClr val="accent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45" name="矩形 344"/>
            <p:cNvSpPr/>
            <p:nvPr/>
          </p:nvSpPr>
          <p:spPr>
            <a:xfrm>
              <a:off x="4687977" y="2857849"/>
              <a:ext cx="162560" cy="162458"/>
            </a:xfrm>
            <a:prstGeom prst="rect">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46" name="矩形 345"/>
            <p:cNvSpPr/>
            <p:nvPr/>
          </p:nvSpPr>
          <p:spPr>
            <a:xfrm>
              <a:off x="4687977" y="3023871"/>
              <a:ext cx="162560" cy="16245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47" name="矩形 346"/>
            <p:cNvSpPr/>
            <p:nvPr/>
          </p:nvSpPr>
          <p:spPr>
            <a:xfrm>
              <a:off x="4687977" y="3200053"/>
              <a:ext cx="162560" cy="162458"/>
            </a:xfrm>
            <a:prstGeom prst="rect">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48" name="矩形 347"/>
            <p:cNvSpPr/>
            <p:nvPr/>
          </p:nvSpPr>
          <p:spPr>
            <a:xfrm>
              <a:off x="4687977" y="3376235"/>
              <a:ext cx="162560" cy="16245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49" name="矩形 348"/>
            <p:cNvSpPr/>
            <p:nvPr/>
          </p:nvSpPr>
          <p:spPr>
            <a:xfrm>
              <a:off x="4687977" y="3542257"/>
              <a:ext cx="162560" cy="16245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50" name="矩形 349"/>
            <p:cNvSpPr/>
            <p:nvPr/>
          </p:nvSpPr>
          <p:spPr>
            <a:xfrm>
              <a:off x="4687977" y="3718441"/>
              <a:ext cx="162560" cy="16245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51" name="矩形 350"/>
            <p:cNvSpPr/>
            <p:nvPr/>
          </p:nvSpPr>
          <p:spPr>
            <a:xfrm>
              <a:off x="4860598" y="2857849"/>
              <a:ext cx="162560" cy="162458"/>
            </a:xfrm>
            <a:prstGeom prst="rect">
              <a:avLst/>
            </a:prstGeom>
            <a:solidFill>
              <a:schemeClr val="accent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52" name="矩形 351"/>
            <p:cNvSpPr/>
            <p:nvPr/>
          </p:nvSpPr>
          <p:spPr>
            <a:xfrm>
              <a:off x="4860598" y="3023871"/>
              <a:ext cx="162560" cy="16245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53" name="矩形 352"/>
            <p:cNvSpPr/>
            <p:nvPr/>
          </p:nvSpPr>
          <p:spPr>
            <a:xfrm>
              <a:off x="4860598" y="3200053"/>
              <a:ext cx="162560" cy="162458"/>
            </a:xfrm>
            <a:prstGeom prst="rect">
              <a:avLst/>
            </a:prstGeom>
            <a:solidFill>
              <a:schemeClr val="accent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54" name="矩形 353"/>
            <p:cNvSpPr/>
            <p:nvPr/>
          </p:nvSpPr>
          <p:spPr>
            <a:xfrm>
              <a:off x="4860598" y="3376235"/>
              <a:ext cx="162560" cy="162458"/>
            </a:xfrm>
            <a:prstGeom prst="rect">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55" name="矩形 354"/>
            <p:cNvSpPr/>
            <p:nvPr/>
          </p:nvSpPr>
          <p:spPr>
            <a:xfrm>
              <a:off x="4860598" y="3542257"/>
              <a:ext cx="162560" cy="16245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56" name="矩形 355"/>
            <p:cNvSpPr/>
            <p:nvPr/>
          </p:nvSpPr>
          <p:spPr>
            <a:xfrm>
              <a:off x="4860598" y="3718441"/>
              <a:ext cx="162560" cy="162458"/>
            </a:xfrm>
            <a:prstGeom prst="rect">
              <a:avLst/>
            </a:prstGeom>
            <a:solidFill>
              <a:schemeClr val="accent6">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57" name="矩形 356"/>
            <p:cNvSpPr/>
            <p:nvPr/>
          </p:nvSpPr>
          <p:spPr>
            <a:xfrm>
              <a:off x="5033217" y="2857849"/>
              <a:ext cx="162560" cy="162458"/>
            </a:xfrm>
            <a:prstGeom prst="rect">
              <a:avLst/>
            </a:prstGeom>
            <a:solidFill>
              <a:schemeClr val="accent6">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58" name="矩形 357"/>
            <p:cNvSpPr/>
            <p:nvPr/>
          </p:nvSpPr>
          <p:spPr>
            <a:xfrm>
              <a:off x="5033217" y="3023871"/>
              <a:ext cx="162560" cy="16245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59" name="矩形 358"/>
            <p:cNvSpPr/>
            <p:nvPr/>
          </p:nvSpPr>
          <p:spPr>
            <a:xfrm>
              <a:off x="5033217" y="3200053"/>
              <a:ext cx="162560" cy="162458"/>
            </a:xfrm>
            <a:prstGeom prst="rect">
              <a:avLst/>
            </a:prstGeom>
            <a:solidFill>
              <a:schemeClr val="accent6">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60" name="矩形 359"/>
            <p:cNvSpPr/>
            <p:nvPr/>
          </p:nvSpPr>
          <p:spPr>
            <a:xfrm>
              <a:off x="5033217" y="3376235"/>
              <a:ext cx="162560" cy="162458"/>
            </a:xfrm>
            <a:prstGeom prst="rect">
              <a:avLst/>
            </a:prstGeom>
            <a:solidFill>
              <a:schemeClr val="accent2">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61" name="矩形 360"/>
            <p:cNvSpPr/>
            <p:nvPr/>
          </p:nvSpPr>
          <p:spPr>
            <a:xfrm>
              <a:off x="5033217" y="3542257"/>
              <a:ext cx="162560" cy="162458"/>
            </a:xfrm>
            <a:prstGeom prst="rect">
              <a:avLst/>
            </a:prstGeom>
            <a:solidFill>
              <a:schemeClr val="accent1">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sp>
          <p:nvSpPr>
            <p:cNvPr id="362" name="矩形 361"/>
            <p:cNvSpPr/>
            <p:nvPr/>
          </p:nvSpPr>
          <p:spPr>
            <a:xfrm>
              <a:off x="5033217" y="3718441"/>
              <a:ext cx="162560" cy="162458"/>
            </a:xfrm>
            <a:prstGeom prst="rect">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798" dirty="0">
                <a:latin typeface="Huawei Sans" panose="020C0503030203020204" pitchFamily="34" charset="0"/>
                <a:cs typeface="Arial" panose="020B0604020202020204" pitchFamily="34" charset="0"/>
              </a:endParaRPr>
            </a:p>
          </p:txBody>
        </p:sp>
      </p:grpSp>
      <p:sp>
        <p:nvSpPr>
          <p:cNvPr id="363" name="标题 1"/>
          <p:cNvSpPr txBox="1">
            <a:spLocks/>
          </p:cNvSpPr>
          <p:nvPr/>
        </p:nvSpPr>
        <p:spPr bwMode="auto">
          <a:xfrm>
            <a:off x="1571049" y="410400"/>
            <a:ext cx="10458655" cy="640800"/>
          </a:xfrm>
          <a:prstGeom prst="rect">
            <a:avLst/>
          </a:prstGeom>
          <a:noFill/>
          <a:ln w="9525">
            <a:noFill/>
            <a:miter lim="800000"/>
            <a:headEnd/>
            <a:tailEnd/>
          </a:ln>
        </p:spPr>
        <p:txBody>
          <a:bodyPr vert="horz" wrap="square" lIns="100800" tIns="50400" rIns="100800" bIns="50400" numCol="1" anchor="ctr" anchorCtr="0" compatLnSpc="1">
            <a:prstTxWarp prst="textNoShape">
              <a:avLst/>
            </a:prstTxWarp>
          </a:bodyPr>
          <a:lstStyle>
            <a:lvl1pPr defTabSz="914034" fontAlgn="ctr">
              <a:lnSpc>
                <a:spcPct val="100000"/>
              </a:lnSpc>
              <a:spcBef>
                <a:spcPct val="0"/>
              </a:spcBef>
              <a:buNone/>
              <a:defRPr lang="zh-CN" altLang="en-US" sz="3000" b="1" kern="0" baseline="0" dirty="0">
                <a:latin typeface="Huawei Sans" panose="020C0503030203020204" pitchFamily="34" charset="0"/>
                <a:ea typeface="方正兰亭黑简体" panose="02000000000000000000" pitchFamily="2" charset="-122"/>
                <a:cs typeface="+mj-cs"/>
              </a:defRPr>
            </a:lvl1pPr>
          </a:lstStyle>
          <a:p>
            <a:endParaRPr lang="en-US" dirty="0"/>
          </a:p>
        </p:txBody>
      </p:sp>
      <p:sp>
        <p:nvSpPr>
          <p:cNvPr id="2" name="标题 1"/>
          <p:cNvSpPr>
            <a:spLocks noGrp="1"/>
          </p:cNvSpPr>
          <p:nvPr>
            <p:ph type="title"/>
          </p:nvPr>
        </p:nvSpPr>
        <p:spPr/>
        <p:txBody>
          <a:bodyPr/>
          <a:lstStyle/>
          <a:p>
            <a:r>
              <a:rPr lang="ru-RU"/>
              <a:t>Сравнение стандартов Wi-Fi 6 и Wi-Fi 5</a:t>
            </a:r>
          </a:p>
        </p:txBody>
      </p:sp>
    </p:spTree>
    <p:extLst>
      <p:ext uri="{BB962C8B-B14F-4D97-AF65-F5344CB8AC3E}">
        <p14:creationId xmlns:p14="http://schemas.microsoft.com/office/powerpoint/2010/main" val="3489705563"/>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800" y="452604"/>
            <a:ext cx="10597200" cy="640800"/>
          </a:xfrm>
        </p:spPr>
        <p:txBody>
          <a:bodyPr/>
          <a:lstStyle/>
          <a:p>
            <a:r>
              <a:rPr lang="ru-RU" sz="3000" dirty="0" err="1"/>
              <a:t>Кампусная</a:t>
            </a:r>
            <a:r>
              <a:rPr lang="ru-RU" sz="3000" dirty="0"/>
              <a:t> сеть следующего поколения, анализирующая цели и намерения пользователей (для малых и средних предприятий)</a:t>
            </a:r>
          </a:p>
        </p:txBody>
      </p:sp>
      <p:sp>
        <p:nvSpPr>
          <p:cNvPr id="43" name="圆角矩形 42"/>
          <p:cNvSpPr/>
          <p:nvPr/>
        </p:nvSpPr>
        <p:spPr>
          <a:xfrm>
            <a:off x="3710993" y="3260457"/>
            <a:ext cx="2163858" cy="3009711"/>
          </a:xfrm>
          <a:prstGeom prst="roundRect">
            <a:avLst>
              <a:gd name="adj" fmla="val 5000"/>
            </a:avLst>
          </a:prstGeom>
          <a:solidFill>
            <a:srgbClr val="FFFFCC"/>
          </a:solidFill>
          <a:ln w="12700">
            <a:solidFill>
              <a:srgbClr val="FFD17D"/>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tLang="zh-CN" dirty="0">
              <a:latin typeface="Huawei Sans" panose="020C0503030203020204" pitchFamily="34" charset="0"/>
            </a:endParaRPr>
          </a:p>
        </p:txBody>
      </p:sp>
      <p:sp>
        <p:nvSpPr>
          <p:cNvPr id="44" name="圆角矩形 43"/>
          <p:cNvSpPr/>
          <p:nvPr/>
        </p:nvSpPr>
        <p:spPr>
          <a:xfrm>
            <a:off x="561999" y="3260457"/>
            <a:ext cx="2887720" cy="3009711"/>
          </a:xfrm>
          <a:prstGeom prst="roundRect">
            <a:avLst>
              <a:gd name="adj" fmla="val 5000"/>
            </a:avLst>
          </a:prstGeom>
          <a:solidFill>
            <a:srgbClr val="F3FBFE"/>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76213" indent="-176213">
              <a:lnSpc>
                <a:spcPts val="2400"/>
              </a:lnSpc>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p:txBody>
      </p:sp>
      <p:pic>
        <p:nvPicPr>
          <p:cNvPr id="47" name="图片 46" descr="防火墙.png"/>
          <p:cNvPicPr>
            <a:picLocks noChangeAspect="1"/>
          </p:cNvPicPr>
          <p:nvPr/>
        </p:nvPicPr>
        <p:blipFill>
          <a:blip r:embed="rId3" cstate="print"/>
          <a:stretch>
            <a:fillRect/>
          </a:stretch>
        </p:blipFill>
        <p:spPr>
          <a:xfrm>
            <a:off x="1419890" y="3420336"/>
            <a:ext cx="541200" cy="442800"/>
          </a:xfrm>
          <a:prstGeom prst="rect">
            <a:avLst/>
          </a:prstGeom>
          <a:noFill/>
          <a:ln w="9525">
            <a:noFill/>
          </a:ln>
        </p:spPr>
      </p:pic>
      <p:pic>
        <p:nvPicPr>
          <p:cNvPr id="48" name="图片 47" descr="云管理平台蓝.png"/>
          <p:cNvPicPr>
            <a:picLocks noChangeAspect="1"/>
          </p:cNvPicPr>
          <p:nvPr/>
        </p:nvPicPr>
        <p:blipFill>
          <a:blip r:embed="rId4" cstate="print"/>
          <a:stretch>
            <a:fillRect/>
          </a:stretch>
        </p:blipFill>
        <p:spPr>
          <a:xfrm>
            <a:off x="1363618" y="1515421"/>
            <a:ext cx="660000" cy="540000"/>
          </a:xfrm>
          <a:prstGeom prst="rect">
            <a:avLst/>
          </a:prstGeom>
          <a:solidFill>
            <a:srgbClr val="F3FBFE"/>
          </a:solidFill>
          <a:ln w="9525">
            <a:noFill/>
          </a:ln>
        </p:spPr>
      </p:pic>
      <p:pic>
        <p:nvPicPr>
          <p:cNvPr id="50" name="图片 49" descr="笔记本电脑.png"/>
          <p:cNvPicPr>
            <a:picLocks noChangeAspect="1"/>
          </p:cNvPicPr>
          <p:nvPr/>
        </p:nvPicPr>
        <p:blipFill>
          <a:blip r:embed="rId5" cstate="print"/>
          <a:stretch>
            <a:fillRect/>
          </a:stretch>
        </p:blipFill>
        <p:spPr>
          <a:xfrm>
            <a:off x="794550" y="5481742"/>
            <a:ext cx="539779" cy="338400"/>
          </a:xfrm>
          <a:prstGeom prst="rect">
            <a:avLst/>
          </a:prstGeom>
          <a:noFill/>
          <a:ln w="9525">
            <a:noFill/>
          </a:ln>
        </p:spPr>
      </p:pic>
      <p:pic>
        <p:nvPicPr>
          <p:cNvPr id="51" name="图片 50" descr="云AP蓝.png"/>
          <p:cNvPicPr>
            <a:picLocks noChangeAspect="1"/>
          </p:cNvPicPr>
          <p:nvPr/>
        </p:nvPicPr>
        <p:blipFill>
          <a:blip r:embed="rId6" cstate="print"/>
          <a:stretch>
            <a:fillRect/>
          </a:stretch>
        </p:blipFill>
        <p:spPr>
          <a:xfrm>
            <a:off x="2118140" y="4856399"/>
            <a:ext cx="540000" cy="441818"/>
          </a:xfrm>
          <a:prstGeom prst="rect">
            <a:avLst/>
          </a:prstGeom>
          <a:noFill/>
          <a:ln w="9525">
            <a:noFill/>
          </a:ln>
        </p:spPr>
      </p:pic>
      <p:pic>
        <p:nvPicPr>
          <p:cNvPr id="52" name="图片 51" descr="云AP蓝.png"/>
          <p:cNvPicPr>
            <a:picLocks noChangeAspect="1"/>
          </p:cNvPicPr>
          <p:nvPr/>
        </p:nvPicPr>
        <p:blipFill>
          <a:blip r:embed="rId6" cstate="print"/>
          <a:stretch>
            <a:fillRect/>
          </a:stretch>
        </p:blipFill>
        <p:spPr>
          <a:xfrm>
            <a:off x="794329" y="4856399"/>
            <a:ext cx="540000" cy="441818"/>
          </a:xfrm>
          <a:prstGeom prst="rect">
            <a:avLst/>
          </a:prstGeom>
          <a:noFill/>
          <a:ln w="9525">
            <a:noFill/>
          </a:ln>
        </p:spPr>
      </p:pic>
      <p:pic>
        <p:nvPicPr>
          <p:cNvPr id="53" name="图片 52" descr="SAN网络-蓝.png"/>
          <p:cNvPicPr>
            <a:picLocks noChangeAspect="1"/>
          </p:cNvPicPr>
          <p:nvPr/>
        </p:nvPicPr>
        <p:blipFill>
          <a:blip r:embed="rId7" cstate="print"/>
          <a:stretch>
            <a:fillRect/>
          </a:stretch>
        </p:blipFill>
        <p:spPr>
          <a:xfrm>
            <a:off x="2254370" y="5431786"/>
            <a:ext cx="267540" cy="438311"/>
          </a:xfrm>
          <a:prstGeom prst="rect">
            <a:avLst/>
          </a:prstGeom>
          <a:noFill/>
          <a:ln w="9525">
            <a:noFill/>
          </a:ln>
        </p:spPr>
      </p:pic>
      <p:cxnSp>
        <p:nvCxnSpPr>
          <p:cNvPr id="54" name="直接连接符 53"/>
          <p:cNvCxnSpPr>
            <a:stCxn id="48" idx="2"/>
          </p:cNvCxnSpPr>
          <p:nvPr/>
        </p:nvCxnSpPr>
        <p:spPr>
          <a:xfrm flipH="1">
            <a:off x="1693579" y="2055421"/>
            <a:ext cx="39" cy="262320"/>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5" name="直接连接符 54"/>
          <p:cNvCxnSpPr>
            <a:endCxn id="47" idx="0"/>
          </p:cNvCxnSpPr>
          <p:nvPr/>
        </p:nvCxnSpPr>
        <p:spPr>
          <a:xfrm>
            <a:off x="1690490" y="2942302"/>
            <a:ext cx="0" cy="478034"/>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47" idx="2"/>
            <a:endCxn id="61" idx="0"/>
          </p:cNvCxnSpPr>
          <p:nvPr/>
        </p:nvCxnSpPr>
        <p:spPr>
          <a:xfrm>
            <a:off x="1690490" y="3863136"/>
            <a:ext cx="0" cy="329577"/>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61" idx="3"/>
            <a:endCxn id="52" idx="0"/>
          </p:cNvCxnSpPr>
          <p:nvPr/>
        </p:nvCxnSpPr>
        <p:spPr>
          <a:xfrm flipH="1">
            <a:off x="1064329" y="4414113"/>
            <a:ext cx="896761" cy="442286"/>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59" name="直接连接符 58"/>
          <p:cNvCxnSpPr>
            <a:stCxn id="51" idx="0"/>
            <a:endCxn id="61" idx="1"/>
          </p:cNvCxnSpPr>
          <p:nvPr/>
        </p:nvCxnSpPr>
        <p:spPr>
          <a:xfrm flipH="1" flipV="1">
            <a:off x="1419890" y="4414113"/>
            <a:ext cx="968250" cy="442286"/>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61" name="图片 60" descr="接入交换机.png"/>
          <p:cNvPicPr>
            <a:picLocks noChangeAspect="1"/>
          </p:cNvPicPr>
          <p:nvPr/>
        </p:nvPicPr>
        <p:blipFill>
          <a:blip r:embed="rId8" cstate="print"/>
          <a:stretch>
            <a:fillRect/>
          </a:stretch>
        </p:blipFill>
        <p:spPr>
          <a:xfrm>
            <a:off x="1419890" y="4192713"/>
            <a:ext cx="541200" cy="442800"/>
          </a:xfrm>
          <a:prstGeom prst="rect">
            <a:avLst/>
          </a:prstGeom>
          <a:noFill/>
          <a:ln w="9525">
            <a:noFill/>
          </a:ln>
        </p:spPr>
      </p:pic>
      <p:sp>
        <p:nvSpPr>
          <p:cNvPr id="66" name="Text Box 9"/>
          <p:cNvSpPr txBox="1">
            <a:spLocks noChangeArrowheads="1"/>
          </p:cNvSpPr>
          <p:nvPr/>
        </p:nvSpPr>
        <p:spPr bwMode="auto">
          <a:xfrm>
            <a:off x="1925873" y="3387047"/>
            <a:ext cx="1726356" cy="523220"/>
          </a:xfrm>
          <a:prstGeom prst="rect">
            <a:avLst/>
          </a:prstGeom>
          <a:noFill/>
          <a:ln w="9525">
            <a:noFill/>
            <a:miter lim="800000"/>
            <a:headEnd/>
            <a:tailEnd/>
          </a:ln>
        </p:spPr>
        <p:txBody>
          <a:bodyPr wrap="square">
            <a:spAutoFit/>
          </a:bodyPr>
          <a:lstStyle/>
          <a:p>
            <a:r>
              <a:rPr lang="ru-RU" sz="1400" dirty="0">
                <a:solidFill>
                  <a:schemeClr val="tx1"/>
                </a:solidFill>
                <a:latin typeface="Huawei Sans" panose="020C0503030203020204" pitchFamily="34" charset="0"/>
              </a:rPr>
              <a:t>Выходной шлюз </a:t>
            </a:r>
            <a:r>
              <a:rPr lang="ru-RU" sz="1400" dirty="0" err="1">
                <a:solidFill>
                  <a:schemeClr val="tx1"/>
                </a:solidFill>
                <a:latin typeface="Huawei Sans" panose="020C0503030203020204" pitchFamily="34" charset="0"/>
              </a:rPr>
              <a:t>кампусной</a:t>
            </a:r>
            <a:r>
              <a:rPr lang="ru-RU" sz="1400" dirty="0">
                <a:solidFill>
                  <a:schemeClr val="tx1"/>
                </a:solidFill>
                <a:latin typeface="Huawei Sans" panose="020C0503030203020204" pitchFamily="34" charset="0"/>
              </a:rPr>
              <a:t> сети</a:t>
            </a:r>
          </a:p>
        </p:txBody>
      </p:sp>
      <p:sp>
        <p:nvSpPr>
          <p:cNvPr id="67" name="Text Box 9"/>
          <p:cNvSpPr txBox="1">
            <a:spLocks noChangeArrowheads="1"/>
          </p:cNvSpPr>
          <p:nvPr/>
        </p:nvSpPr>
        <p:spPr bwMode="auto">
          <a:xfrm>
            <a:off x="1943199" y="4270301"/>
            <a:ext cx="1302831" cy="307777"/>
          </a:xfrm>
          <a:prstGeom prst="rect">
            <a:avLst/>
          </a:prstGeom>
          <a:noFill/>
          <a:ln w="9525">
            <a:noFill/>
            <a:miter lim="800000"/>
            <a:headEnd/>
            <a:tailEnd/>
          </a:ln>
        </p:spPr>
        <p:txBody>
          <a:bodyPr wrap="square">
            <a:spAutoFit/>
          </a:bodyPr>
          <a:lstStyle/>
          <a:p>
            <a:r>
              <a:rPr lang="ru-RU" sz="1400" dirty="0">
                <a:solidFill>
                  <a:schemeClr val="tx1"/>
                </a:solidFill>
                <a:latin typeface="Huawei Sans" panose="020C0503030203020204" pitchFamily="34" charset="0"/>
              </a:rPr>
              <a:t>Коммутатор</a:t>
            </a:r>
          </a:p>
        </p:txBody>
      </p:sp>
      <p:sp>
        <p:nvSpPr>
          <p:cNvPr id="72" name="Text Box 9"/>
          <p:cNvSpPr txBox="1">
            <a:spLocks noChangeArrowheads="1"/>
          </p:cNvSpPr>
          <p:nvPr/>
        </p:nvSpPr>
        <p:spPr bwMode="auto">
          <a:xfrm>
            <a:off x="2662456" y="4923419"/>
            <a:ext cx="740610" cy="523220"/>
          </a:xfrm>
          <a:prstGeom prst="rect">
            <a:avLst/>
          </a:prstGeom>
          <a:noFill/>
          <a:ln w="9525">
            <a:noFill/>
            <a:miter lim="800000"/>
            <a:headEnd/>
            <a:tailEnd/>
          </a:ln>
        </p:spPr>
        <p:txBody>
          <a:bodyPr wrap="square">
            <a:spAutoFit/>
          </a:bodyPr>
          <a:lstStyle/>
          <a:p>
            <a:pPr algn="ctr"/>
            <a:r>
              <a:rPr lang="ru-RU" sz="1400" b="1">
                <a:solidFill>
                  <a:schemeClr val="tx1"/>
                </a:solidFill>
                <a:latin typeface="Huawei Sans" panose="020C0503030203020204" pitchFamily="34" charset="0"/>
              </a:rPr>
              <a:t>Cloud AP</a:t>
            </a:r>
          </a:p>
        </p:txBody>
      </p:sp>
      <p:sp>
        <p:nvSpPr>
          <p:cNvPr id="74" name="Text Box 9"/>
          <p:cNvSpPr txBox="1">
            <a:spLocks noChangeArrowheads="1"/>
          </p:cNvSpPr>
          <p:nvPr/>
        </p:nvSpPr>
        <p:spPr bwMode="auto">
          <a:xfrm>
            <a:off x="2560857" y="5537227"/>
            <a:ext cx="1118628" cy="307777"/>
          </a:xfrm>
          <a:prstGeom prst="rect">
            <a:avLst/>
          </a:prstGeom>
          <a:noFill/>
          <a:ln w="9525">
            <a:noFill/>
            <a:miter lim="800000"/>
            <a:headEnd/>
            <a:tailEnd/>
          </a:ln>
        </p:spPr>
        <p:txBody>
          <a:bodyPr wrap="square">
            <a:spAutoFit/>
          </a:bodyPr>
          <a:lstStyle/>
          <a:p>
            <a:r>
              <a:rPr lang="ru-RU" sz="1400" b="1">
                <a:solidFill>
                  <a:schemeClr val="tx1"/>
                </a:solidFill>
                <a:latin typeface="Huawei Sans" panose="020C0503030203020204" pitchFamily="34" charset="0"/>
              </a:rPr>
              <a:t>STA</a:t>
            </a:r>
          </a:p>
        </p:txBody>
      </p:sp>
      <p:pic>
        <p:nvPicPr>
          <p:cNvPr id="77" name="图片 76" descr="酒店-蓝.png"/>
          <p:cNvPicPr>
            <a:picLocks noChangeAspect="1"/>
          </p:cNvPicPr>
          <p:nvPr/>
        </p:nvPicPr>
        <p:blipFill>
          <a:blip r:embed="rId9" cstate="print"/>
          <a:stretch>
            <a:fillRect/>
          </a:stretch>
        </p:blipFill>
        <p:spPr>
          <a:xfrm>
            <a:off x="4127747" y="3420336"/>
            <a:ext cx="540807" cy="442800"/>
          </a:xfrm>
          <a:prstGeom prst="rect">
            <a:avLst/>
          </a:prstGeom>
          <a:noFill/>
          <a:ln w="9525">
            <a:noFill/>
          </a:ln>
        </p:spPr>
      </p:pic>
      <p:cxnSp>
        <p:nvCxnSpPr>
          <p:cNvPr id="79" name="肘形连接符 78"/>
          <p:cNvCxnSpPr>
            <a:endCxn id="77" idx="0"/>
          </p:cNvCxnSpPr>
          <p:nvPr/>
        </p:nvCxnSpPr>
        <p:spPr>
          <a:xfrm>
            <a:off x="1693618" y="3133688"/>
            <a:ext cx="2704533" cy="286648"/>
          </a:xfrm>
          <a:prstGeom prst="bentConnector2">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80" name="图片 79" descr="云AP蓝.png"/>
          <p:cNvPicPr>
            <a:picLocks noChangeAspect="1"/>
          </p:cNvPicPr>
          <p:nvPr/>
        </p:nvPicPr>
        <p:blipFill>
          <a:blip r:embed="rId6" cstate="print"/>
          <a:stretch>
            <a:fillRect/>
          </a:stretch>
        </p:blipFill>
        <p:spPr>
          <a:xfrm>
            <a:off x="4128150" y="4193204"/>
            <a:ext cx="540000" cy="441818"/>
          </a:xfrm>
          <a:prstGeom prst="rect">
            <a:avLst/>
          </a:prstGeom>
          <a:noFill/>
          <a:ln w="9525">
            <a:noFill/>
          </a:ln>
        </p:spPr>
      </p:pic>
      <p:cxnSp>
        <p:nvCxnSpPr>
          <p:cNvPr id="82" name="直接连接符 81"/>
          <p:cNvCxnSpPr>
            <a:stCxn id="80" idx="0"/>
            <a:endCxn id="77" idx="2"/>
          </p:cNvCxnSpPr>
          <p:nvPr/>
        </p:nvCxnSpPr>
        <p:spPr>
          <a:xfrm flipV="1">
            <a:off x="4398150" y="3863136"/>
            <a:ext cx="1" cy="330068"/>
          </a:xfrm>
          <a:prstGeom prst="line">
            <a:avLst/>
          </a:prstGeom>
          <a:ln w="19050">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83" name="图片 82" descr="笔记本电脑.png"/>
          <p:cNvPicPr>
            <a:picLocks noChangeAspect="1"/>
          </p:cNvPicPr>
          <p:nvPr/>
        </p:nvPicPr>
        <p:blipFill>
          <a:blip r:embed="rId5" cstate="print"/>
          <a:stretch>
            <a:fillRect/>
          </a:stretch>
        </p:blipFill>
        <p:spPr>
          <a:xfrm>
            <a:off x="3811835" y="4998342"/>
            <a:ext cx="539779" cy="338400"/>
          </a:xfrm>
          <a:prstGeom prst="rect">
            <a:avLst/>
          </a:prstGeom>
          <a:noFill/>
          <a:ln w="9525">
            <a:noFill/>
          </a:ln>
        </p:spPr>
      </p:pic>
      <p:sp>
        <p:nvSpPr>
          <p:cNvPr id="84" name="Text Box 9"/>
          <p:cNvSpPr txBox="1">
            <a:spLocks noChangeArrowheads="1"/>
          </p:cNvSpPr>
          <p:nvPr/>
        </p:nvSpPr>
        <p:spPr bwMode="auto">
          <a:xfrm>
            <a:off x="794550" y="5925833"/>
            <a:ext cx="1946927" cy="338554"/>
          </a:xfrm>
          <a:prstGeom prst="rect">
            <a:avLst/>
          </a:prstGeom>
          <a:noFill/>
          <a:ln w="9525">
            <a:noFill/>
            <a:miter lim="800000"/>
            <a:headEnd/>
            <a:tailEnd/>
          </a:ln>
        </p:spPr>
        <p:txBody>
          <a:bodyPr wrap="square">
            <a:spAutoFit/>
          </a:bodyPr>
          <a:lstStyle/>
          <a:p>
            <a:pPr algn="ctr"/>
            <a:r>
              <a:rPr lang="ru-RU" sz="1600" b="1" dirty="0">
                <a:latin typeface="Huawei Sans" panose="020C0503030203020204" pitchFamily="34" charset="0"/>
              </a:rPr>
              <a:t>Головной офис</a:t>
            </a:r>
          </a:p>
        </p:txBody>
      </p:sp>
      <p:sp>
        <p:nvSpPr>
          <p:cNvPr id="86" name="Text Box 9"/>
          <p:cNvSpPr txBox="1">
            <a:spLocks noChangeArrowheads="1"/>
          </p:cNvSpPr>
          <p:nvPr/>
        </p:nvSpPr>
        <p:spPr bwMode="auto">
          <a:xfrm>
            <a:off x="4631290" y="3481144"/>
            <a:ext cx="1488894" cy="307777"/>
          </a:xfrm>
          <a:prstGeom prst="rect">
            <a:avLst/>
          </a:prstGeom>
          <a:noFill/>
          <a:ln w="9525">
            <a:noFill/>
            <a:miter lim="800000"/>
            <a:headEnd/>
            <a:tailEnd/>
          </a:ln>
        </p:spPr>
        <p:txBody>
          <a:bodyPr wrap="square">
            <a:spAutoFit/>
          </a:bodyPr>
          <a:lstStyle/>
          <a:p>
            <a:r>
              <a:rPr lang="ru-RU" sz="1400">
                <a:solidFill>
                  <a:schemeClr val="tx1"/>
                </a:solidFill>
                <a:latin typeface="Huawei Sans" panose="020C0503030203020204" pitchFamily="34" charset="0"/>
              </a:rPr>
              <a:t>Филиал</a:t>
            </a:r>
          </a:p>
        </p:txBody>
      </p:sp>
      <p:sp>
        <p:nvSpPr>
          <p:cNvPr id="87" name="Text Box 9"/>
          <p:cNvSpPr txBox="1">
            <a:spLocks noChangeArrowheads="1"/>
          </p:cNvSpPr>
          <p:nvPr/>
        </p:nvSpPr>
        <p:spPr bwMode="auto">
          <a:xfrm>
            <a:off x="4631290" y="4273333"/>
            <a:ext cx="1118628" cy="307777"/>
          </a:xfrm>
          <a:prstGeom prst="rect">
            <a:avLst/>
          </a:prstGeom>
          <a:noFill/>
          <a:ln w="9525">
            <a:noFill/>
            <a:miter lim="800000"/>
            <a:headEnd/>
            <a:tailEnd/>
          </a:ln>
        </p:spPr>
        <p:txBody>
          <a:bodyPr wrap="square">
            <a:spAutoFit/>
          </a:bodyPr>
          <a:lstStyle/>
          <a:p>
            <a:r>
              <a:rPr lang="ru-RU" sz="1400" b="1">
                <a:solidFill>
                  <a:schemeClr val="tx1"/>
                </a:solidFill>
                <a:latin typeface="Huawei Sans" panose="020C0503030203020204" pitchFamily="34" charset="0"/>
              </a:rPr>
              <a:t>Cloud AP</a:t>
            </a:r>
          </a:p>
        </p:txBody>
      </p:sp>
      <p:pic>
        <p:nvPicPr>
          <p:cNvPr id="89" name="图片 88" descr="SAN网络-蓝.png"/>
          <p:cNvPicPr>
            <a:picLocks noChangeAspect="1"/>
          </p:cNvPicPr>
          <p:nvPr/>
        </p:nvPicPr>
        <p:blipFill>
          <a:blip r:embed="rId7" cstate="print"/>
          <a:stretch>
            <a:fillRect/>
          </a:stretch>
        </p:blipFill>
        <p:spPr>
          <a:xfrm>
            <a:off x="4676432" y="4912474"/>
            <a:ext cx="267540" cy="438311"/>
          </a:xfrm>
          <a:prstGeom prst="rect">
            <a:avLst/>
          </a:prstGeom>
          <a:noFill/>
          <a:ln w="9525">
            <a:noFill/>
          </a:ln>
        </p:spPr>
      </p:pic>
      <p:sp>
        <p:nvSpPr>
          <p:cNvPr id="90" name="Text Box 9"/>
          <p:cNvSpPr txBox="1">
            <a:spLocks noChangeArrowheads="1"/>
          </p:cNvSpPr>
          <p:nvPr/>
        </p:nvSpPr>
        <p:spPr bwMode="auto">
          <a:xfrm>
            <a:off x="5026625" y="5029256"/>
            <a:ext cx="777800" cy="307777"/>
          </a:xfrm>
          <a:prstGeom prst="rect">
            <a:avLst/>
          </a:prstGeom>
          <a:noFill/>
          <a:ln w="9525">
            <a:noFill/>
            <a:miter lim="800000"/>
            <a:headEnd/>
            <a:tailEnd/>
          </a:ln>
        </p:spPr>
        <p:txBody>
          <a:bodyPr wrap="square">
            <a:spAutoFit/>
          </a:bodyPr>
          <a:lstStyle/>
          <a:p>
            <a:r>
              <a:rPr lang="ru-RU" sz="1400" b="1">
                <a:solidFill>
                  <a:schemeClr val="tx1"/>
                </a:solidFill>
                <a:latin typeface="Huawei Sans" panose="020C0503030203020204" pitchFamily="34" charset="0"/>
              </a:rPr>
              <a:t>STA</a:t>
            </a:r>
          </a:p>
        </p:txBody>
      </p:sp>
      <p:sp>
        <p:nvSpPr>
          <p:cNvPr id="91" name="Text Box 9"/>
          <p:cNvSpPr txBox="1">
            <a:spLocks noChangeArrowheads="1"/>
          </p:cNvSpPr>
          <p:nvPr/>
        </p:nvSpPr>
        <p:spPr bwMode="auto">
          <a:xfrm>
            <a:off x="3849302" y="5925833"/>
            <a:ext cx="1887240" cy="338554"/>
          </a:xfrm>
          <a:prstGeom prst="rect">
            <a:avLst/>
          </a:prstGeom>
          <a:noFill/>
          <a:ln w="9525">
            <a:noFill/>
            <a:miter lim="800000"/>
            <a:headEnd/>
            <a:tailEnd/>
          </a:ln>
        </p:spPr>
        <p:txBody>
          <a:bodyPr wrap="square">
            <a:spAutoFit/>
          </a:bodyPr>
          <a:lstStyle/>
          <a:p>
            <a:pPr algn="ctr"/>
            <a:r>
              <a:rPr lang="ru-RU" sz="1600" b="1">
                <a:latin typeface="Huawei Sans" panose="020C0503030203020204" pitchFamily="34" charset="0"/>
              </a:rPr>
              <a:t>Филиал</a:t>
            </a:r>
          </a:p>
        </p:txBody>
      </p:sp>
      <p:sp>
        <p:nvSpPr>
          <p:cNvPr id="98" name="圆角矩形 75"/>
          <p:cNvSpPr/>
          <p:nvPr/>
        </p:nvSpPr>
        <p:spPr>
          <a:xfrm>
            <a:off x="6106616" y="2075988"/>
            <a:ext cx="5600661" cy="395245"/>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ru-RU" sz="1500" b="1">
                <a:solidFill>
                  <a:prstClr val="white"/>
                </a:solidFill>
                <a:latin typeface="Huawei Sans" panose="020C0503030203020204" pitchFamily="34" charset="0"/>
              </a:rPr>
              <a:t>Основные концепции</a:t>
            </a:r>
          </a:p>
        </p:txBody>
      </p:sp>
      <p:sp>
        <p:nvSpPr>
          <p:cNvPr id="99" name="圆角矩形 75"/>
          <p:cNvSpPr/>
          <p:nvPr/>
        </p:nvSpPr>
        <p:spPr>
          <a:xfrm>
            <a:off x="6106617" y="2530501"/>
            <a:ext cx="5600660" cy="1069441"/>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ctr" anchorCtr="0"/>
          <a:lstStyle/>
          <a:p>
            <a:pPr marL="176213" lvl="0" indent="-176213">
              <a:spcAft>
                <a:spcPts val="600"/>
              </a:spcAft>
              <a:buFont typeface="Arial" panose="020B0604020202020204" pitchFamily="34" charset="0"/>
              <a:buChar char="•"/>
            </a:pPr>
            <a:r>
              <a:rPr lang="ru-RU" sz="1200" dirty="0">
                <a:solidFill>
                  <a:prstClr val="black"/>
                </a:solidFill>
                <a:latin typeface="Huawei Sans" panose="020C0503030203020204" pitchFamily="34" charset="0"/>
              </a:rPr>
              <a:t>Платформа облачного управления обеспечивает возможности централизованного управления и технического обслуживания устройств в любом месте, значительно сокращая затраты на развертывание сети и O&amp;M.</a:t>
            </a:r>
          </a:p>
          <a:p>
            <a:pPr marL="176213" lvl="0" indent="-176213">
              <a:spcAft>
                <a:spcPts val="600"/>
              </a:spcAft>
              <a:buFont typeface="Arial" panose="020B0604020202020204" pitchFamily="34" charset="0"/>
              <a:buChar char="•"/>
            </a:pPr>
            <a:r>
              <a:rPr lang="ru-RU" sz="1200" dirty="0">
                <a:solidFill>
                  <a:prstClr val="black"/>
                </a:solidFill>
                <a:latin typeface="Huawei Sans" panose="020C0503030203020204" pitchFamily="34" charset="0"/>
              </a:rPr>
              <a:t>Область применения: малые и средние предприятия.</a:t>
            </a:r>
          </a:p>
        </p:txBody>
      </p:sp>
      <p:sp>
        <p:nvSpPr>
          <p:cNvPr id="105" name="圆角矩形 75"/>
          <p:cNvSpPr/>
          <p:nvPr/>
        </p:nvSpPr>
        <p:spPr>
          <a:xfrm>
            <a:off x="6095198" y="4268111"/>
            <a:ext cx="5612079" cy="1601985"/>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ctr" anchorCtr="0"/>
          <a:lstStyle/>
          <a:p>
            <a:pPr marL="176213" lvl="0" indent="-176213">
              <a:spcAft>
                <a:spcPts val="600"/>
              </a:spcAft>
              <a:buFont typeface="Arial" panose="020B0604020202020204" pitchFamily="34" charset="0"/>
              <a:buChar char="•"/>
            </a:pPr>
            <a:r>
              <a:rPr lang="ru-RU" sz="1200" dirty="0">
                <a:solidFill>
                  <a:prstClr val="black"/>
                </a:solidFill>
                <a:latin typeface="Huawei Sans" panose="020C0503030203020204" pitchFamily="34" charset="0"/>
              </a:rPr>
              <a:t>Автоматические функции подключения, настройки и запуска устройств сокращают расходы на развертывание сети.</a:t>
            </a:r>
          </a:p>
          <a:p>
            <a:pPr marL="176213" lvl="0" indent="-176213">
              <a:spcAft>
                <a:spcPts val="600"/>
              </a:spcAft>
              <a:buFont typeface="Arial" panose="020B0604020202020204" pitchFamily="34" charset="0"/>
              <a:buChar char="•"/>
            </a:pPr>
            <a:r>
              <a:rPr lang="ru-RU" sz="1200" dirty="0">
                <a:solidFill>
                  <a:prstClr val="black"/>
                </a:solidFill>
                <a:latin typeface="Huawei Sans" panose="020C0503030203020204" pitchFamily="34" charset="0"/>
              </a:rPr>
              <a:t>Мониторинг и управление всеми сетевыми элементами (NE) осуществляются на платформе облачного управления унифицированным образом.</a:t>
            </a:r>
          </a:p>
          <a:p>
            <a:pPr marL="176213" lvl="0" indent="-176213">
              <a:spcAft>
                <a:spcPts val="600"/>
              </a:spcAft>
              <a:buFont typeface="Arial" panose="020B0604020202020204" pitchFamily="34" charset="0"/>
              <a:buChar char="•"/>
            </a:pPr>
            <a:r>
              <a:rPr lang="ru-RU" sz="1200" dirty="0">
                <a:solidFill>
                  <a:prstClr val="black"/>
                </a:solidFill>
                <a:latin typeface="Huawei Sans" panose="020C0503030203020204" pitchFamily="34" charset="0"/>
              </a:rPr>
              <a:t>Облачные решения предоставляют различные инструменты, снижая затраты.</a:t>
            </a:r>
          </a:p>
        </p:txBody>
      </p:sp>
      <p:sp>
        <p:nvSpPr>
          <p:cNvPr id="106" name="圆角矩形 75"/>
          <p:cNvSpPr/>
          <p:nvPr/>
        </p:nvSpPr>
        <p:spPr>
          <a:xfrm>
            <a:off x="6095198" y="3739260"/>
            <a:ext cx="5612079" cy="482196"/>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ru-RU" sz="1500" b="1" dirty="0">
                <a:solidFill>
                  <a:prstClr val="white"/>
                </a:solidFill>
                <a:latin typeface="Huawei Sans" panose="020C0503030203020204" pitchFamily="34" charset="0"/>
              </a:rPr>
              <a:t>Преимущества </a:t>
            </a:r>
            <a:r>
              <a:rPr lang="en-US" sz="1500" b="1" dirty="0">
                <a:solidFill>
                  <a:prstClr val="white"/>
                </a:solidFill>
                <a:latin typeface="Huawei Sans" panose="020C0503030203020204" pitchFamily="34" charset="0"/>
              </a:rPr>
              <a:t/>
            </a:r>
            <a:br>
              <a:rPr lang="en-US" sz="1500" b="1" dirty="0">
                <a:solidFill>
                  <a:prstClr val="white"/>
                </a:solidFill>
                <a:latin typeface="Huawei Sans" panose="020C0503030203020204" pitchFamily="34" charset="0"/>
              </a:rPr>
            </a:br>
            <a:r>
              <a:rPr lang="ru-RU" sz="1500" b="1" dirty="0">
                <a:solidFill>
                  <a:prstClr val="white"/>
                </a:solidFill>
                <a:latin typeface="Huawei Sans" panose="020C0503030203020204" pitchFamily="34" charset="0"/>
              </a:rPr>
              <a:t>(по сравнению с архитектурой «AC + </a:t>
            </a:r>
            <a:r>
              <a:rPr lang="ru-RU" sz="1500" b="1" dirty="0" err="1">
                <a:solidFill>
                  <a:prstClr val="white"/>
                </a:solidFill>
                <a:latin typeface="Huawei Sans" panose="020C0503030203020204" pitchFamily="34" charset="0"/>
              </a:rPr>
              <a:t>Fit</a:t>
            </a:r>
            <a:r>
              <a:rPr lang="ru-RU" sz="1500" b="1" dirty="0">
                <a:solidFill>
                  <a:prstClr val="white"/>
                </a:solidFill>
                <a:latin typeface="Huawei Sans" panose="020C0503030203020204" pitchFamily="34" charset="0"/>
              </a:rPr>
              <a:t> AP»)</a:t>
            </a:r>
          </a:p>
        </p:txBody>
      </p:sp>
      <p:pic>
        <p:nvPicPr>
          <p:cNvPr id="107" name="图片 10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192224" y="1562394"/>
            <a:ext cx="2163913" cy="399086"/>
          </a:xfrm>
          <a:prstGeom prst="rect">
            <a:avLst/>
          </a:prstGeom>
        </p:spPr>
      </p:pic>
      <p:sp>
        <p:nvSpPr>
          <p:cNvPr id="108" name="Freeform 159"/>
          <p:cNvSpPr/>
          <p:nvPr/>
        </p:nvSpPr>
        <p:spPr>
          <a:xfrm flipH="1">
            <a:off x="1127019" y="2312371"/>
            <a:ext cx="1138411" cy="648857"/>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08000" rtlCol="0" anchor="ctr">
            <a:noAutofit/>
          </a:bodyPr>
          <a:lstStyle/>
          <a:p>
            <a:pPr algn="ctr"/>
            <a:r>
              <a:rPr lang="ru-RU" sz="1400" b="1">
                <a:solidFill>
                  <a:schemeClr val="tx1"/>
                </a:solidFill>
                <a:latin typeface="Huawei Sans" panose="020C0503030203020204" pitchFamily="34" charset="0"/>
              </a:rPr>
              <a:t>Интернет</a:t>
            </a:r>
          </a:p>
        </p:txBody>
      </p:sp>
    </p:spTree>
    <p:extLst>
      <p:ext uri="{BB962C8B-B14F-4D97-AF65-F5344CB8AC3E}">
        <p14:creationId xmlns:p14="http://schemas.microsoft.com/office/powerpoint/2010/main" val="181050162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 name="圆角矩形 138"/>
          <p:cNvSpPr/>
          <p:nvPr/>
        </p:nvSpPr>
        <p:spPr>
          <a:xfrm>
            <a:off x="1299724" y="1785953"/>
            <a:ext cx="9005550" cy="423938"/>
          </a:xfrm>
          <a:prstGeom prst="roundRect">
            <a:avLst>
              <a:gd name="adj" fmla="val 15000"/>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a:xfrm>
            <a:off x="1594800" y="452604"/>
            <a:ext cx="10292400" cy="640800"/>
          </a:xfrm>
        </p:spPr>
        <p:txBody>
          <a:bodyPr/>
          <a:lstStyle/>
          <a:p>
            <a:r>
              <a:rPr lang="ru-RU"/>
              <a:t>Тенденции развития Wi-Fi в офисных сценариях</a:t>
            </a:r>
          </a:p>
        </p:txBody>
      </p:sp>
      <p:sp>
        <p:nvSpPr>
          <p:cNvPr id="4" name="Freeform 222"/>
          <p:cNvSpPr/>
          <p:nvPr/>
        </p:nvSpPr>
        <p:spPr>
          <a:xfrm flipV="1">
            <a:off x="1198696" y="2160200"/>
            <a:ext cx="9789343" cy="3604976"/>
          </a:xfrm>
          <a:custGeom>
            <a:avLst/>
            <a:gdLst>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0 w 2243470"/>
              <a:gd name="connsiteY0" fmla="*/ 0 h 1222744"/>
              <a:gd name="connsiteX1" fmla="*/ 2137144 w 2243470"/>
              <a:gd name="connsiteY1" fmla="*/ 861238 h 1222744"/>
              <a:gd name="connsiteX2" fmla="*/ 2243470 w 2243470"/>
              <a:gd name="connsiteY2" fmla="*/ 701749 h 1222744"/>
              <a:gd name="connsiteX3" fmla="*/ 2232837 w 2243470"/>
              <a:gd name="connsiteY3" fmla="*/ 1169582 h 1222744"/>
              <a:gd name="connsiteX4" fmla="*/ 1903228 w 2243470"/>
              <a:gd name="connsiteY4" fmla="*/ 1222744 h 1222744"/>
              <a:gd name="connsiteX5" fmla="*/ 2041451 w 2243470"/>
              <a:gd name="connsiteY5" fmla="*/ 999461 h 1222744"/>
              <a:gd name="connsiteX6" fmla="*/ 95693 w 2243470"/>
              <a:gd name="connsiteY6" fmla="*/ 712382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10140 w 2253610"/>
              <a:gd name="connsiteY0" fmla="*/ 0 h 1222744"/>
              <a:gd name="connsiteX1" fmla="*/ 2147284 w 2253610"/>
              <a:gd name="connsiteY1" fmla="*/ 861238 h 1222744"/>
              <a:gd name="connsiteX2" fmla="*/ 2253610 w 2253610"/>
              <a:gd name="connsiteY2" fmla="*/ 701749 h 1222744"/>
              <a:gd name="connsiteX3" fmla="*/ 2242977 w 2253610"/>
              <a:gd name="connsiteY3" fmla="*/ 1169582 h 1222744"/>
              <a:gd name="connsiteX4" fmla="*/ 1913368 w 2253610"/>
              <a:gd name="connsiteY4" fmla="*/ 1222744 h 1222744"/>
              <a:gd name="connsiteX5" fmla="*/ 2051591 w 2253610"/>
              <a:gd name="connsiteY5" fmla="*/ 999461 h 1222744"/>
              <a:gd name="connsiteX6" fmla="*/ 0 w 2253610"/>
              <a:gd name="connsiteY6" fmla="*/ 780115 h 1222744"/>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138077"/>
              <a:gd name="connsiteX1" fmla="*/ 2264144 w 2370470"/>
              <a:gd name="connsiteY1" fmla="*/ 776571 h 1138077"/>
              <a:gd name="connsiteX2" fmla="*/ 2370470 w 2370470"/>
              <a:gd name="connsiteY2" fmla="*/ 617082 h 1138077"/>
              <a:gd name="connsiteX3" fmla="*/ 2359837 w 2370470"/>
              <a:gd name="connsiteY3" fmla="*/ 1084915 h 1138077"/>
              <a:gd name="connsiteX4" fmla="*/ 2030228 w 2370470"/>
              <a:gd name="connsiteY4" fmla="*/ 1138077 h 1138077"/>
              <a:gd name="connsiteX5" fmla="*/ 2168451 w 2370470"/>
              <a:gd name="connsiteY5" fmla="*/ 914794 h 1138077"/>
              <a:gd name="connsiteX6" fmla="*/ 116860 w 2370470"/>
              <a:gd name="connsiteY6" fmla="*/ 695448 h 1138077"/>
              <a:gd name="connsiteX0" fmla="*/ 0 w 2370470"/>
              <a:gd name="connsiteY0" fmla="*/ 0 h 1084915"/>
              <a:gd name="connsiteX1" fmla="*/ 2264144 w 2370470"/>
              <a:gd name="connsiteY1" fmla="*/ 776571 h 1084915"/>
              <a:gd name="connsiteX2" fmla="*/ 2370470 w 2370470"/>
              <a:gd name="connsiteY2" fmla="*/ 617082 h 1084915"/>
              <a:gd name="connsiteX3" fmla="*/ 2359837 w 2370470"/>
              <a:gd name="connsiteY3" fmla="*/ 1084915 h 1084915"/>
              <a:gd name="connsiteX4" fmla="*/ 1915928 w 2370470"/>
              <a:gd name="connsiteY4" fmla="*/ 1066110 h 1084915"/>
              <a:gd name="connsiteX5" fmla="*/ 2168451 w 2370470"/>
              <a:gd name="connsiteY5" fmla="*/ 914794 h 1084915"/>
              <a:gd name="connsiteX6" fmla="*/ 116860 w 2370470"/>
              <a:gd name="connsiteY6" fmla="*/ 695448 h 1084915"/>
              <a:gd name="connsiteX0" fmla="*/ 0 w 2370470"/>
              <a:gd name="connsiteY0" fmla="*/ 0 h 1144182"/>
              <a:gd name="connsiteX1" fmla="*/ 2264144 w 2370470"/>
              <a:gd name="connsiteY1" fmla="*/ 776571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70470"/>
              <a:gd name="connsiteY0" fmla="*/ 0 h 1144182"/>
              <a:gd name="connsiteX1" fmla="*/ 2238744 w 2370470"/>
              <a:gd name="connsiteY1" fmla="*/ 835838 h 1144182"/>
              <a:gd name="connsiteX2" fmla="*/ 2370470 w 2370470"/>
              <a:gd name="connsiteY2" fmla="*/ 617082 h 1144182"/>
              <a:gd name="connsiteX3" fmla="*/ 2317504 w 2370470"/>
              <a:gd name="connsiteY3" fmla="*/ 1144182 h 1144182"/>
              <a:gd name="connsiteX4" fmla="*/ 1915928 w 2370470"/>
              <a:gd name="connsiteY4" fmla="*/ 1066110 h 1144182"/>
              <a:gd name="connsiteX5" fmla="*/ 2168451 w 2370470"/>
              <a:gd name="connsiteY5" fmla="*/ 914794 h 1144182"/>
              <a:gd name="connsiteX6" fmla="*/ 116860 w 23704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1915928 w 2332370"/>
              <a:gd name="connsiteY4" fmla="*/ 1066110 h 1144182"/>
              <a:gd name="connsiteX5" fmla="*/ 2168451 w 2332370"/>
              <a:gd name="connsiteY5" fmla="*/ 914794 h 1144182"/>
              <a:gd name="connsiteX6" fmla="*/ 116860 w 2332370"/>
              <a:gd name="connsiteY6" fmla="*/ 695448 h 1144182"/>
              <a:gd name="connsiteX0" fmla="*/ 0 w 2332370"/>
              <a:gd name="connsiteY0" fmla="*/ 0 h 1144182"/>
              <a:gd name="connsiteX1" fmla="*/ 2238744 w 2332370"/>
              <a:gd name="connsiteY1" fmla="*/ 835838 h 1144182"/>
              <a:gd name="connsiteX2" fmla="*/ 2332370 w 2332370"/>
              <a:gd name="connsiteY2" fmla="*/ 710215 h 1144182"/>
              <a:gd name="connsiteX3" fmla="*/ 2317504 w 2332370"/>
              <a:gd name="connsiteY3" fmla="*/ 1144182 h 1144182"/>
              <a:gd name="connsiteX4" fmla="*/ 2025995 w 2332370"/>
              <a:gd name="connsiteY4" fmla="*/ 1040710 h 1144182"/>
              <a:gd name="connsiteX5" fmla="*/ 2168451 w 2332370"/>
              <a:gd name="connsiteY5" fmla="*/ 914794 h 1144182"/>
              <a:gd name="connsiteX6" fmla="*/ 116860 w 2332370"/>
              <a:gd name="connsiteY6" fmla="*/ 695448 h 1144182"/>
              <a:gd name="connsiteX0" fmla="*/ 0 w 2357770"/>
              <a:gd name="connsiteY0" fmla="*/ 0 h 1144182"/>
              <a:gd name="connsiteX1" fmla="*/ 2238744 w 2357770"/>
              <a:gd name="connsiteY1" fmla="*/ 8358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68451 w 2357770"/>
              <a:gd name="connsiteY5" fmla="*/ 914794 h 1144182"/>
              <a:gd name="connsiteX6" fmla="*/ 116860 w 2357770"/>
              <a:gd name="connsiteY6" fmla="*/ 695448 h 1144182"/>
              <a:gd name="connsiteX0" fmla="*/ 0 w 2357770"/>
              <a:gd name="connsiteY0" fmla="*/ 0 h 1144182"/>
              <a:gd name="connsiteX1" fmla="*/ 2238744 w 2357770"/>
              <a:gd name="connsiteY1" fmla="*/ 899338 h 1144182"/>
              <a:gd name="connsiteX2" fmla="*/ 2357770 w 2357770"/>
              <a:gd name="connsiteY2" fmla="*/ 7440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45070"/>
              <a:gd name="connsiteY0" fmla="*/ 0 h 1144182"/>
              <a:gd name="connsiteX1" fmla="*/ 2238744 w 2345070"/>
              <a:gd name="connsiteY1" fmla="*/ 899338 h 1144182"/>
              <a:gd name="connsiteX2" fmla="*/ 2345070 w 2345070"/>
              <a:gd name="connsiteY2" fmla="*/ 744082 h 1144182"/>
              <a:gd name="connsiteX3" fmla="*/ 2317504 w 2345070"/>
              <a:gd name="connsiteY3" fmla="*/ 1144182 h 1144182"/>
              <a:gd name="connsiteX4" fmla="*/ 2025995 w 2345070"/>
              <a:gd name="connsiteY4" fmla="*/ 1040710 h 1144182"/>
              <a:gd name="connsiteX5" fmla="*/ 2172685 w 2345070"/>
              <a:gd name="connsiteY5" fmla="*/ 935960 h 1144182"/>
              <a:gd name="connsiteX6" fmla="*/ 116860 w 2345070"/>
              <a:gd name="connsiteY6" fmla="*/ 695448 h 1144182"/>
              <a:gd name="connsiteX0" fmla="*/ 0 w 2357770"/>
              <a:gd name="connsiteY0" fmla="*/ 0 h 1144182"/>
              <a:gd name="connsiteX1" fmla="*/ 2238744 w 2357770"/>
              <a:gd name="connsiteY1" fmla="*/ 899338 h 1144182"/>
              <a:gd name="connsiteX2" fmla="*/ 2357770 w 2357770"/>
              <a:gd name="connsiteY2" fmla="*/ 756782 h 1144182"/>
              <a:gd name="connsiteX3" fmla="*/ 2317504 w 2357770"/>
              <a:gd name="connsiteY3" fmla="*/ 1144182 h 1144182"/>
              <a:gd name="connsiteX4" fmla="*/ 2025995 w 2357770"/>
              <a:gd name="connsiteY4" fmla="*/ 1040710 h 1144182"/>
              <a:gd name="connsiteX5" fmla="*/ 2172685 w 2357770"/>
              <a:gd name="connsiteY5" fmla="*/ 935960 h 1144182"/>
              <a:gd name="connsiteX6" fmla="*/ 116860 w 2357770"/>
              <a:gd name="connsiteY6" fmla="*/ 695448 h 1144182"/>
              <a:gd name="connsiteX0" fmla="*/ 0 w 2357770"/>
              <a:gd name="connsiteY0" fmla="*/ 0 h 1118782"/>
              <a:gd name="connsiteX1" fmla="*/ 2238744 w 2357770"/>
              <a:gd name="connsiteY1" fmla="*/ 899338 h 1118782"/>
              <a:gd name="connsiteX2" fmla="*/ 2357770 w 2357770"/>
              <a:gd name="connsiteY2" fmla="*/ 756782 h 1118782"/>
              <a:gd name="connsiteX3" fmla="*/ 2355604 w 2357770"/>
              <a:gd name="connsiteY3" fmla="*/ 1118782 h 1118782"/>
              <a:gd name="connsiteX4" fmla="*/ 2025995 w 2357770"/>
              <a:gd name="connsiteY4" fmla="*/ 1040710 h 1118782"/>
              <a:gd name="connsiteX5" fmla="*/ 2172685 w 2357770"/>
              <a:gd name="connsiteY5" fmla="*/ 935960 h 1118782"/>
              <a:gd name="connsiteX6" fmla="*/ 116860 w 2357770"/>
              <a:gd name="connsiteY6" fmla="*/ 695448 h 1118782"/>
              <a:gd name="connsiteX0" fmla="*/ 0 w 2357770"/>
              <a:gd name="connsiteY0" fmla="*/ 0 h 1135715"/>
              <a:gd name="connsiteX1" fmla="*/ 2238744 w 2357770"/>
              <a:gd name="connsiteY1" fmla="*/ 899338 h 1135715"/>
              <a:gd name="connsiteX2" fmla="*/ 2357770 w 2357770"/>
              <a:gd name="connsiteY2" fmla="*/ 756782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773715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135715"/>
              <a:gd name="connsiteX1" fmla="*/ 2238744 w 2357770"/>
              <a:gd name="connsiteY1" fmla="*/ 899338 h 1135715"/>
              <a:gd name="connsiteX2" fmla="*/ 2357770 w 2357770"/>
              <a:gd name="connsiteY2" fmla="*/ 814990 h 1135715"/>
              <a:gd name="connsiteX3" fmla="*/ 2347138 w 2357770"/>
              <a:gd name="connsiteY3" fmla="*/ 1135715 h 1135715"/>
              <a:gd name="connsiteX4" fmla="*/ 2025995 w 2357770"/>
              <a:gd name="connsiteY4" fmla="*/ 1040710 h 1135715"/>
              <a:gd name="connsiteX5" fmla="*/ 2172685 w 2357770"/>
              <a:gd name="connsiteY5" fmla="*/ 935960 h 1135715"/>
              <a:gd name="connsiteX6" fmla="*/ 116860 w 2357770"/>
              <a:gd name="connsiteY6" fmla="*/ 695448 h 1135715"/>
              <a:gd name="connsiteX0" fmla="*/ 0 w 2357770"/>
              <a:gd name="connsiteY0" fmla="*/ 0 h 1094440"/>
              <a:gd name="connsiteX1" fmla="*/ 2238744 w 2357770"/>
              <a:gd name="connsiteY1" fmla="*/ 899338 h 1094440"/>
              <a:gd name="connsiteX2" fmla="*/ 2357770 w 2357770"/>
              <a:gd name="connsiteY2" fmla="*/ 814990 h 1094440"/>
              <a:gd name="connsiteX3" fmla="*/ 2339171 w 2357770"/>
              <a:gd name="connsiteY3" fmla="*/ 1094440 h 1094440"/>
              <a:gd name="connsiteX4" fmla="*/ 2025995 w 2357770"/>
              <a:gd name="connsiteY4" fmla="*/ 1040710 h 1094440"/>
              <a:gd name="connsiteX5" fmla="*/ 2172685 w 2357770"/>
              <a:gd name="connsiteY5" fmla="*/ 935960 h 1094440"/>
              <a:gd name="connsiteX6" fmla="*/ 116860 w 2357770"/>
              <a:gd name="connsiteY6" fmla="*/ 695448 h 10944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25995 w 2430790"/>
              <a:gd name="connsiteY4" fmla="*/ 1040710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57770 w 2430790"/>
              <a:gd name="connsiteY2" fmla="*/ 81499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30790"/>
              <a:gd name="connsiteY0" fmla="*/ 0 h 1132540"/>
              <a:gd name="connsiteX1" fmla="*/ 2238744 w 2430790"/>
              <a:gd name="connsiteY1" fmla="*/ 899338 h 1132540"/>
              <a:gd name="connsiteX2" fmla="*/ 2317936 w 2430790"/>
              <a:gd name="connsiteY2" fmla="*/ 795940 h 1132540"/>
              <a:gd name="connsiteX3" fmla="*/ 2430790 w 2430790"/>
              <a:gd name="connsiteY3" fmla="*/ 1132540 h 1132540"/>
              <a:gd name="connsiteX4" fmla="*/ 2014045 w 2430790"/>
              <a:gd name="connsiteY4" fmla="*/ 1012135 h 1132540"/>
              <a:gd name="connsiteX5" fmla="*/ 2172685 w 2430790"/>
              <a:gd name="connsiteY5" fmla="*/ 935960 h 1132540"/>
              <a:gd name="connsiteX6" fmla="*/ 116860 w 2430790"/>
              <a:gd name="connsiteY6" fmla="*/ 695448 h 1132540"/>
              <a:gd name="connsiteX0" fmla="*/ 0 w 2418840"/>
              <a:gd name="connsiteY0" fmla="*/ 0 h 1119840"/>
              <a:gd name="connsiteX1" fmla="*/ 2238744 w 2418840"/>
              <a:gd name="connsiteY1" fmla="*/ 899338 h 1119840"/>
              <a:gd name="connsiteX2" fmla="*/ 2317936 w 2418840"/>
              <a:gd name="connsiteY2" fmla="*/ 795940 h 1119840"/>
              <a:gd name="connsiteX3" fmla="*/ 2418840 w 2418840"/>
              <a:gd name="connsiteY3" fmla="*/ 1119840 h 1119840"/>
              <a:gd name="connsiteX4" fmla="*/ 2014045 w 2418840"/>
              <a:gd name="connsiteY4" fmla="*/ 1012135 h 1119840"/>
              <a:gd name="connsiteX5" fmla="*/ 2172685 w 2418840"/>
              <a:gd name="connsiteY5" fmla="*/ 935960 h 1119840"/>
              <a:gd name="connsiteX6" fmla="*/ 116860 w 2418840"/>
              <a:gd name="connsiteY6" fmla="*/ 695448 h 1119840"/>
              <a:gd name="connsiteX0" fmla="*/ 235692 w 2654532"/>
              <a:gd name="connsiteY0" fmla="*/ 0 h 1119840"/>
              <a:gd name="connsiteX1" fmla="*/ 2474436 w 2654532"/>
              <a:gd name="connsiteY1" fmla="*/ 899338 h 1119840"/>
              <a:gd name="connsiteX2" fmla="*/ 2553628 w 2654532"/>
              <a:gd name="connsiteY2" fmla="*/ 795940 h 1119840"/>
              <a:gd name="connsiteX3" fmla="*/ 2654532 w 2654532"/>
              <a:gd name="connsiteY3" fmla="*/ 1119840 h 1119840"/>
              <a:gd name="connsiteX4" fmla="*/ 2249737 w 2654532"/>
              <a:gd name="connsiteY4" fmla="*/ 1012135 h 1119840"/>
              <a:gd name="connsiteX5" fmla="*/ 2408377 w 2654532"/>
              <a:gd name="connsiteY5" fmla="*/ 935960 h 1119840"/>
              <a:gd name="connsiteX6" fmla="*/ 0 w 2654532"/>
              <a:gd name="connsiteY6" fmla="*/ 522586 h 1119840"/>
              <a:gd name="connsiteX0" fmla="*/ 235692 w 2654532"/>
              <a:gd name="connsiteY0" fmla="*/ 0 h 1119840"/>
              <a:gd name="connsiteX1" fmla="*/ 2474436 w 2654532"/>
              <a:gd name="connsiteY1" fmla="*/ 899338 h 1119840"/>
              <a:gd name="connsiteX2" fmla="*/ 2553628 w 2654532"/>
              <a:gd name="connsiteY2" fmla="*/ 795940 h 1119840"/>
              <a:gd name="connsiteX3" fmla="*/ 2654532 w 2654532"/>
              <a:gd name="connsiteY3" fmla="*/ 1119840 h 1119840"/>
              <a:gd name="connsiteX4" fmla="*/ 2249737 w 2654532"/>
              <a:gd name="connsiteY4" fmla="*/ 1012135 h 1119840"/>
              <a:gd name="connsiteX5" fmla="*/ 2408377 w 2654532"/>
              <a:gd name="connsiteY5" fmla="*/ 935960 h 1119840"/>
              <a:gd name="connsiteX6" fmla="*/ 0 w 2654532"/>
              <a:gd name="connsiteY6" fmla="*/ 522586 h 1119840"/>
              <a:gd name="connsiteX0" fmla="*/ 439278 w 2654532"/>
              <a:gd name="connsiteY0" fmla="*/ 0 h 1117472"/>
              <a:gd name="connsiteX1" fmla="*/ 2474436 w 2654532"/>
              <a:gd name="connsiteY1" fmla="*/ 896970 h 1117472"/>
              <a:gd name="connsiteX2" fmla="*/ 2553628 w 2654532"/>
              <a:gd name="connsiteY2" fmla="*/ 793572 h 1117472"/>
              <a:gd name="connsiteX3" fmla="*/ 2654532 w 2654532"/>
              <a:gd name="connsiteY3" fmla="*/ 1117472 h 1117472"/>
              <a:gd name="connsiteX4" fmla="*/ 2249737 w 2654532"/>
              <a:gd name="connsiteY4" fmla="*/ 1009767 h 1117472"/>
              <a:gd name="connsiteX5" fmla="*/ 2408377 w 2654532"/>
              <a:gd name="connsiteY5" fmla="*/ 933592 h 1117472"/>
              <a:gd name="connsiteX6" fmla="*/ 0 w 2654532"/>
              <a:gd name="connsiteY6" fmla="*/ 520218 h 1117472"/>
              <a:gd name="connsiteX0" fmla="*/ 439278 w 2654532"/>
              <a:gd name="connsiteY0" fmla="*/ 0 h 1117472"/>
              <a:gd name="connsiteX1" fmla="*/ 2474436 w 2654532"/>
              <a:gd name="connsiteY1" fmla="*/ 896970 h 1117472"/>
              <a:gd name="connsiteX2" fmla="*/ 2553628 w 2654532"/>
              <a:gd name="connsiteY2" fmla="*/ 793572 h 1117472"/>
              <a:gd name="connsiteX3" fmla="*/ 2654532 w 2654532"/>
              <a:gd name="connsiteY3" fmla="*/ 1117472 h 1117472"/>
              <a:gd name="connsiteX4" fmla="*/ 2249737 w 2654532"/>
              <a:gd name="connsiteY4" fmla="*/ 1009767 h 1117472"/>
              <a:gd name="connsiteX5" fmla="*/ 2408377 w 2654532"/>
              <a:gd name="connsiteY5" fmla="*/ 933592 h 1117472"/>
              <a:gd name="connsiteX6" fmla="*/ 0 w 2654532"/>
              <a:gd name="connsiteY6" fmla="*/ 520218 h 1117472"/>
              <a:gd name="connsiteX0" fmla="*/ 439278 w 2689291"/>
              <a:gd name="connsiteY0" fmla="*/ 0 h 1134048"/>
              <a:gd name="connsiteX1" fmla="*/ 2474436 w 2689291"/>
              <a:gd name="connsiteY1" fmla="*/ 896970 h 1134048"/>
              <a:gd name="connsiteX2" fmla="*/ 2553628 w 2689291"/>
              <a:gd name="connsiteY2" fmla="*/ 793572 h 1134048"/>
              <a:gd name="connsiteX3" fmla="*/ 2689291 w 2689291"/>
              <a:gd name="connsiteY3" fmla="*/ 1134048 h 1134048"/>
              <a:gd name="connsiteX4" fmla="*/ 2249737 w 2689291"/>
              <a:gd name="connsiteY4" fmla="*/ 1009767 h 1134048"/>
              <a:gd name="connsiteX5" fmla="*/ 2408377 w 2689291"/>
              <a:gd name="connsiteY5" fmla="*/ 933592 h 1134048"/>
              <a:gd name="connsiteX6" fmla="*/ 0 w 2689291"/>
              <a:gd name="connsiteY6" fmla="*/ 520218 h 1134048"/>
              <a:gd name="connsiteX0" fmla="*/ 439278 w 2689291"/>
              <a:gd name="connsiteY0" fmla="*/ 0 h 1134048"/>
              <a:gd name="connsiteX1" fmla="*/ 2474436 w 2689291"/>
              <a:gd name="connsiteY1" fmla="*/ 896970 h 1134048"/>
              <a:gd name="connsiteX2" fmla="*/ 2553628 w 2689291"/>
              <a:gd name="connsiteY2" fmla="*/ 793572 h 1134048"/>
              <a:gd name="connsiteX3" fmla="*/ 2689291 w 2689291"/>
              <a:gd name="connsiteY3" fmla="*/ 1134048 h 1134048"/>
              <a:gd name="connsiteX4" fmla="*/ 2418565 w 2689291"/>
              <a:gd name="connsiteY4" fmla="*/ 1041971 h 1134048"/>
              <a:gd name="connsiteX5" fmla="*/ 2408377 w 2689291"/>
              <a:gd name="connsiteY5" fmla="*/ 933592 h 1134048"/>
              <a:gd name="connsiteX6" fmla="*/ 0 w 2689291"/>
              <a:gd name="connsiteY6" fmla="*/ 520218 h 1134048"/>
              <a:gd name="connsiteX0" fmla="*/ 439278 w 2689291"/>
              <a:gd name="connsiteY0" fmla="*/ 0 h 1134048"/>
              <a:gd name="connsiteX1" fmla="*/ 2474436 w 2689291"/>
              <a:gd name="connsiteY1" fmla="*/ 896970 h 1134048"/>
              <a:gd name="connsiteX2" fmla="*/ 2611030 w 2689291"/>
              <a:gd name="connsiteY2" fmla="*/ 949763 h 1134048"/>
              <a:gd name="connsiteX3" fmla="*/ 2689291 w 2689291"/>
              <a:gd name="connsiteY3" fmla="*/ 1134048 h 1134048"/>
              <a:gd name="connsiteX4" fmla="*/ 2418565 w 2689291"/>
              <a:gd name="connsiteY4" fmla="*/ 1041971 h 1134048"/>
              <a:gd name="connsiteX5" fmla="*/ 2408377 w 2689291"/>
              <a:gd name="connsiteY5" fmla="*/ 933592 h 1134048"/>
              <a:gd name="connsiteX6" fmla="*/ 0 w 2689291"/>
              <a:gd name="connsiteY6" fmla="*/ 520218 h 1134048"/>
              <a:gd name="connsiteX0" fmla="*/ 439278 w 2689291"/>
              <a:gd name="connsiteY0" fmla="*/ 0 h 1134048"/>
              <a:gd name="connsiteX1" fmla="*/ 2474436 w 2689291"/>
              <a:gd name="connsiteY1" fmla="*/ 896970 h 1134048"/>
              <a:gd name="connsiteX2" fmla="*/ 2611030 w 2689291"/>
              <a:gd name="connsiteY2" fmla="*/ 949763 h 1134048"/>
              <a:gd name="connsiteX3" fmla="*/ 2689291 w 2689291"/>
              <a:gd name="connsiteY3" fmla="*/ 1134048 h 1134048"/>
              <a:gd name="connsiteX4" fmla="*/ 2418565 w 2689291"/>
              <a:gd name="connsiteY4" fmla="*/ 1041971 h 1134048"/>
              <a:gd name="connsiteX5" fmla="*/ 2555257 w 2689291"/>
              <a:gd name="connsiteY5" fmla="*/ 1025375 h 1134048"/>
              <a:gd name="connsiteX6" fmla="*/ 0 w 2689291"/>
              <a:gd name="connsiteY6" fmla="*/ 520218 h 1134048"/>
              <a:gd name="connsiteX0" fmla="*/ 439278 w 2689291"/>
              <a:gd name="connsiteY0" fmla="*/ 0 h 1134048"/>
              <a:gd name="connsiteX1" fmla="*/ 2474436 w 2689291"/>
              <a:gd name="connsiteY1" fmla="*/ 896970 h 1134048"/>
              <a:gd name="connsiteX2" fmla="*/ 2627913 w 2689291"/>
              <a:gd name="connsiteY2" fmla="*/ 940102 h 1134048"/>
              <a:gd name="connsiteX3" fmla="*/ 2689291 w 2689291"/>
              <a:gd name="connsiteY3" fmla="*/ 1134048 h 1134048"/>
              <a:gd name="connsiteX4" fmla="*/ 2418565 w 2689291"/>
              <a:gd name="connsiteY4" fmla="*/ 1041971 h 1134048"/>
              <a:gd name="connsiteX5" fmla="*/ 2555257 w 2689291"/>
              <a:gd name="connsiteY5" fmla="*/ 1025375 h 1134048"/>
              <a:gd name="connsiteX6" fmla="*/ 0 w 2689291"/>
              <a:gd name="connsiteY6" fmla="*/ 520218 h 1134048"/>
              <a:gd name="connsiteX0" fmla="*/ 439278 w 2689291"/>
              <a:gd name="connsiteY0" fmla="*/ 0 h 1134048"/>
              <a:gd name="connsiteX1" fmla="*/ 2592615 w 2689291"/>
              <a:gd name="connsiteY1" fmla="*/ 996804 h 1134048"/>
              <a:gd name="connsiteX2" fmla="*/ 2627913 w 2689291"/>
              <a:gd name="connsiteY2" fmla="*/ 940102 h 1134048"/>
              <a:gd name="connsiteX3" fmla="*/ 2689291 w 2689291"/>
              <a:gd name="connsiteY3" fmla="*/ 1134048 h 1134048"/>
              <a:gd name="connsiteX4" fmla="*/ 2418565 w 2689291"/>
              <a:gd name="connsiteY4" fmla="*/ 1041971 h 1134048"/>
              <a:gd name="connsiteX5" fmla="*/ 2555257 w 2689291"/>
              <a:gd name="connsiteY5" fmla="*/ 1025375 h 1134048"/>
              <a:gd name="connsiteX6" fmla="*/ 0 w 2689291"/>
              <a:gd name="connsiteY6" fmla="*/ 520218 h 1134048"/>
              <a:gd name="connsiteX0" fmla="*/ 439278 w 2689291"/>
              <a:gd name="connsiteY0" fmla="*/ 0 h 1134048"/>
              <a:gd name="connsiteX1" fmla="*/ 2592615 w 2689291"/>
              <a:gd name="connsiteY1" fmla="*/ 996804 h 1134048"/>
              <a:gd name="connsiteX2" fmla="*/ 2616095 w 2689291"/>
              <a:gd name="connsiteY2" fmla="*/ 912728 h 1134048"/>
              <a:gd name="connsiteX3" fmla="*/ 2689291 w 2689291"/>
              <a:gd name="connsiteY3" fmla="*/ 1134048 h 1134048"/>
              <a:gd name="connsiteX4" fmla="*/ 2418565 w 2689291"/>
              <a:gd name="connsiteY4" fmla="*/ 1041971 h 1134048"/>
              <a:gd name="connsiteX5" fmla="*/ 2555257 w 2689291"/>
              <a:gd name="connsiteY5" fmla="*/ 1025375 h 1134048"/>
              <a:gd name="connsiteX6" fmla="*/ 0 w 2689291"/>
              <a:gd name="connsiteY6" fmla="*/ 520218 h 1134048"/>
              <a:gd name="connsiteX0" fmla="*/ 439278 w 2689291"/>
              <a:gd name="connsiteY0" fmla="*/ 0 h 1134048"/>
              <a:gd name="connsiteX1" fmla="*/ 2592615 w 2689291"/>
              <a:gd name="connsiteY1" fmla="*/ 996804 h 1134048"/>
              <a:gd name="connsiteX2" fmla="*/ 2616095 w 2689291"/>
              <a:gd name="connsiteY2" fmla="*/ 912728 h 1134048"/>
              <a:gd name="connsiteX3" fmla="*/ 2689291 w 2689291"/>
              <a:gd name="connsiteY3" fmla="*/ 1134048 h 1134048"/>
              <a:gd name="connsiteX4" fmla="*/ 2447266 w 2689291"/>
              <a:gd name="connsiteY4" fmla="*/ 1058073 h 1134048"/>
              <a:gd name="connsiteX5" fmla="*/ 2555257 w 2689291"/>
              <a:gd name="connsiteY5" fmla="*/ 1025375 h 1134048"/>
              <a:gd name="connsiteX6" fmla="*/ 0 w 2689291"/>
              <a:gd name="connsiteY6" fmla="*/ 520218 h 1134048"/>
              <a:gd name="connsiteX0" fmla="*/ 439278 w 2689291"/>
              <a:gd name="connsiteY0" fmla="*/ 0 h 1134048"/>
              <a:gd name="connsiteX1" fmla="*/ 2592615 w 2689291"/>
              <a:gd name="connsiteY1" fmla="*/ 996804 h 1134048"/>
              <a:gd name="connsiteX2" fmla="*/ 2616095 w 2689291"/>
              <a:gd name="connsiteY2" fmla="*/ 912728 h 1134048"/>
              <a:gd name="connsiteX3" fmla="*/ 2689291 w 2689291"/>
              <a:gd name="connsiteY3" fmla="*/ 1134048 h 1134048"/>
              <a:gd name="connsiteX4" fmla="*/ 2472590 w 2689291"/>
              <a:gd name="connsiteY4" fmla="*/ 1074175 h 1134048"/>
              <a:gd name="connsiteX5" fmla="*/ 2555257 w 2689291"/>
              <a:gd name="connsiteY5" fmla="*/ 1025375 h 1134048"/>
              <a:gd name="connsiteX6" fmla="*/ 0 w 2689291"/>
              <a:gd name="connsiteY6" fmla="*/ 520218 h 1134048"/>
              <a:gd name="connsiteX0" fmla="*/ 439278 w 2689291"/>
              <a:gd name="connsiteY0" fmla="*/ 0 h 1134048"/>
              <a:gd name="connsiteX1" fmla="*/ 2592615 w 2689291"/>
              <a:gd name="connsiteY1" fmla="*/ 996804 h 1134048"/>
              <a:gd name="connsiteX2" fmla="*/ 2616095 w 2689291"/>
              <a:gd name="connsiteY2" fmla="*/ 912728 h 1134048"/>
              <a:gd name="connsiteX3" fmla="*/ 2689291 w 2689291"/>
              <a:gd name="connsiteY3" fmla="*/ 1134048 h 1134048"/>
              <a:gd name="connsiteX4" fmla="*/ 2472590 w 2689291"/>
              <a:gd name="connsiteY4" fmla="*/ 1074175 h 1134048"/>
              <a:gd name="connsiteX5" fmla="*/ 2555257 w 2689291"/>
              <a:gd name="connsiteY5" fmla="*/ 1025375 h 1134048"/>
              <a:gd name="connsiteX6" fmla="*/ 0 w 2689291"/>
              <a:gd name="connsiteY6" fmla="*/ 520218 h 1134048"/>
              <a:gd name="connsiteX0" fmla="*/ 439278 w 2689291"/>
              <a:gd name="connsiteY0" fmla="*/ 0 h 1134048"/>
              <a:gd name="connsiteX1" fmla="*/ 2592615 w 2689291"/>
              <a:gd name="connsiteY1" fmla="*/ 996804 h 1134048"/>
              <a:gd name="connsiteX2" fmla="*/ 2631289 w 2689291"/>
              <a:gd name="connsiteY2" fmla="*/ 925610 h 1134048"/>
              <a:gd name="connsiteX3" fmla="*/ 2689291 w 2689291"/>
              <a:gd name="connsiteY3" fmla="*/ 1134048 h 1134048"/>
              <a:gd name="connsiteX4" fmla="*/ 2472590 w 2689291"/>
              <a:gd name="connsiteY4" fmla="*/ 1074175 h 1134048"/>
              <a:gd name="connsiteX5" fmla="*/ 2555257 w 2689291"/>
              <a:gd name="connsiteY5" fmla="*/ 1025375 h 1134048"/>
              <a:gd name="connsiteX6" fmla="*/ 0 w 2689291"/>
              <a:gd name="connsiteY6" fmla="*/ 520218 h 1134048"/>
              <a:gd name="connsiteX0" fmla="*/ 439278 w 2689291"/>
              <a:gd name="connsiteY0" fmla="*/ 0 h 1134048"/>
              <a:gd name="connsiteX1" fmla="*/ 2592615 w 2689291"/>
              <a:gd name="connsiteY1" fmla="*/ 996804 h 1134048"/>
              <a:gd name="connsiteX2" fmla="*/ 2632977 w 2689291"/>
              <a:gd name="connsiteY2" fmla="*/ 933661 h 1134048"/>
              <a:gd name="connsiteX3" fmla="*/ 2689291 w 2689291"/>
              <a:gd name="connsiteY3" fmla="*/ 1134048 h 1134048"/>
              <a:gd name="connsiteX4" fmla="*/ 2472590 w 2689291"/>
              <a:gd name="connsiteY4" fmla="*/ 1074175 h 1134048"/>
              <a:gd name="connsiteX5" fmla="*/ 2555257 w 2689291"/>
              <a:gd name="connsiteY5" fmla="*/ 1025375 h 1134048"/>
              <a:gd name="connsiteX6" fmla="*/ 0 w 2689291"/>
              <a:gd name="connsiteY6" fmla="*/ 520218 h 1134048"/>
              <a:gd name="connsiteX0" fmla="*/ 439278 w 2689291"/>
              <a:gd name="connsiteY0" fmla="*/ 0 h 1134048"/>
              <a:gd name="connsiteX1" fmla="*/ 2592615 w 2689291"/>
              <a:gd name="connsiteY1" fmla="*/ 996804 h 1134048"/>
              <a:gd name="connsiteX2" fmla="*/ 2638042 w 2689291"/>
              <a:gd name="connsiteY2" fmla="*/ 925610 h 1134048"/>
              <a:gd name="connsiteX3" fmla="*/ 2689291 w 2689291"/>
              <a:gd name="connsiteY3" fmla="*/ 1134048 h 1134048"/>
              <a:gd name="connsiteX4" fmla="*/ 2472590 w 2689291"/>
              <a:gd name="connsiteY4" fmla="*/ 1074175 h 1134048"/>
              <a:gd name="connsiteX5" fmla="*/ 2555257 w 2689291"/>
              <a:gd name="connsiteY5" fmla="*/ 1025375 h 1134048"/>
              <a:gd name="connsiteX6" fmla="*/ 0 w 2689291"/>
              <a:gd name="connsiteY6" fmla="*/ 520218 h 1134048"/>
              <a:gd name="connsiteX0" fmla="*/ 439278 w 2689291"/>
              <a:gd name="connsiteY0" fmla="*/ 0 h 1134048"/>
              <a:gd name="connsiteX1" fmla="*/ 2592615 w 2689291"/>
              <a:gd name="connsiteY1" fmla="*/ 996804 h 1134048"/>
              <a:gd name="connsiteX2" fmla="*/ 2638042 w 2689291"/>
              <a:gd name="connsiteY2" fmla="*/ 925610 h 1134048"/>
              <a:gd name="connsiteX3" fmla="*/ 2689291 w 2689291"/>
              <a:gd name="connsiteY3" fmla="*/ 1134048 h 1134048"/>
              <a:gd name="connsiteX4" fmla="*/ 2472590 w 2689291"/>
              <a:gd name="connsiteY4" fmla="*/ 1074175 h 1134048"/>
              <a:gd name="connsiteX5" fmla="*/ 2555257 w 2689291"/>
              <a:gd name="connsiteY5" fmla="*/ 1025375 h 1134048"/>
              <a:gd name="connsiteX6" fmla="*/ 0 w 2689291"/>
              <a:gd name="connsiteY6" fmla="*/ 520218 h 1134048"/>
              <a:gd name="connsiteX0" fmla="*/ 439278 w 2709550"/>
              <a:gd name="connsiteY0" fmla="*/ 0 h 1135658"/>
              <a:gd name="connsiteX1" fmla="*/ 2592615 w 2709550"/>
              <a:gd name="connsiteY1" fmla="*/ 996804 h 1135658"/>
              <a:gd name="connsiteX2" fmla="*/ 2638042 w 2709550"/>
              <a:gd name="connsiteY2" fmla="*/ 925610 h 1135658"/>
              <a:gd name="connsiteX3" fmla="*/ 2709550 w 2709550"/>
              <a:gd name="connsiteY3" fmla="*/ 1135658 h 1135658"/>
              <a:gd name="connsiteX4" fmla="*/ 2472590 w 2709550"/>
              <a:gd name="connsiteY4" fmla="*/ 1074175 h 1135658"/>
              <a:gd name="connsiteX5" fmla="*/ 2555257 w 2709550"/>
              <a:gd name="connsiteY5" fmla="*/ 1025375 h 1135658"/>
              <a:gd name="connsiteX6" fmla="*/ 0 w 2709550"/>
              <a:gd name="connsiteY6" fmla="*/ 520218 h 1135658"/>
              <a:gd name="connsiteX0" fmla="*/ 439278 w 2699420"/>
              <a:gd name="connsiteY0" fmla="*/ 0 h 1137268"/>
              <a:gd name="connsiteX1" fmla="*/ 2592615 w 2699420"/>
              <a:gd name="connsiteY1" fmla="*/ 996804 h 1137268"/>
              <a:gd name="connsiteX2" fmla="*/ 2638042 w 2699420"/>
              <a:gd name="connsiteY2" fmla="*/ 925610 h 1137268"/>
              <a:gd name="connsiteX3" fmla="*/ 2699420 w 2699420"/>
              <a:gd name="connsiteY3" fmla="*/ 1137268 h 1137268"/>
              <a:gd name="connsiteX4" fmla="*/ 2472590 w 2699420"/>
              <a:gd name="connsiteY4" fmla="*/ 1074175 h 1137268"/>
              <a:gd name="connsiteX5" fmla="*/ 2555257 w 2699420"/>
              <a:gd name="connsiteY5" fmla="*/ 1025375 h 1137268"/>
              <a:gd name="connsiteX6" fmla="*/ 0 w 2699420"/>
              <a:gd name="connsiteY6" fmla="*/ 520218 h 1137268"/>
              <a:gd name="connsiteX0" fmla="*/ 439278 w 2699420"/>
              <a:gd name="connsiteY0" fmla="*/ 0 h 1137268"/>
              <a:gd name="connsiteX1" fmla="*/ 2592615 w 2699420"/>
              <a:gd name="connsiteY1" fmla="*/ 996804 h 1137268"/>
              <a:gd name="connsiteX2" fmla="*/ 2638042 w 2699420"/>
              <a:gd name="connsiteY2" fmla="*/ 925610 h 1137268"/>
              <a:gd name="connsiteX3" fmla="*/ 2699420 w 2699420"/>
              <a:gd name="connsiteY3" fmla="*/ 1137268 h 1137268"/>
              <a:gd name="connsiteX4" fmla="*/ 2482720 w 2699420"/>
              <a:gd name="connsiteY4" fmla="*/ 1067734 h 1137268"/>
              <a:gd name="connsiteX5" fmla="*/ 2555257 w 2699420"/>
              <a:gd name="connsiteY5" fmla="*/ 1025375 h 1137268"/>
              <a:gd name="connsiteX6" fmla="*/ 0 w 2699420"/>
              <a:gd name="connsiteY6" fmla="*/ 520218 h 1137268"/>
              <a:gd name="connsiteX0" fmla="*/ 439278 w 2699420"/>
              <a:gd name="connsiteY0" fmla="*/ 0 h 1137268"/>
              <a:gd name="connsiteX1" fmla="*/ 2592615 w 2699420"/>
              <a:gd name="connsiteY1" fmla="*/ 996804 h 1137268"/>
              <a:gd name="connsiteX2" fmla="*/ 2634665 w 2699420"/>
              <a:gd name="connsiteY2" fmla="*/ 933661 h 1137268"/>
              <a:gd name="connsiteX3" fmla="*/ 2699420 w 2699420"/>
              <a:gd name="connsiteY3" fmla="*/ 1137268 h 1137268"/>
              <a:gd name="connsiteX4" fmla="*/ 2482720 w 2699420"/>
              <a:gd name="connsiteY4" fmla="*/ 1067734 h 1137268"/>
              <a:gd name="connsiteX5" fmla="*/ 2555257 w 2699420"/>
              <a:gd name="connsiteY5" fmla="*/ 1025375 h 1137268"/>
              <a:gd name="connsiteX6" fmla="*/ 0 w 2699420"/>
              <a:gd name="connsiteY6" fmla="*/ 520218 h 1137268"/>
              <a:gd name="connsiteX0" fmla="*/ 439278 w 2699420"/>
              <a:gd name="connsiteY0" fmla="*/ 0 h 1137268"/>
              <a:gd name="connsiteX1" fmla="*/ 2592615 w 2699420"/>
              <a:gd name="connsiteY1" fmla="*/ 996804 h 1137268"/>
              <a:gd name="connsiteX2" fmla="*/ 2634665 w 2699420"/>
              <a:gd name="connsiteY2" fmla="*/ 933661 h 1137268"/>
              <a:gd name="connsiteX3" fmla="*/ 2699420 w 2699420"/>
              <a:gd name="connsiteY3" fmla="*/ 1137268 h 1137268"/>
              <a:gd name="connsiteX4" fmla="*/ 2482720 w 2699420"/>
              <a:gd name="connsiteY4" fmla="*/ 1067734 h 1137268"/>
              <a:gd name="connsiteX5" fmla="*/ 2555257 w 2699420"/>
              <a:gd name="connsiteY5" fmla="*/ 1025375 h 1137268"/>
              <a:gd name="connsiteX6" fmla="*/ 0 w 2699420"/>
              <a:gd name="connsiteY6" fmla="*/ 520218 h 1137268"/>
              <a:gd name="connsiteX0" fmla="*/ 439278 w 2699420"/>
              <a:gd name="connsiteY0" fmla="*/ 0 h 1137268"/>
              <a:gd name="connsiteX1" fmla="*/ 2592615 w 2699420"/>
              <a:gd name="connsiteY1" fmla="*/ 996804 h 1137268"/>
              <a:gd name="connsiteX2" fmla="*/ 2634665 w 2699420"/>
              <a:gd name="connsiteY2" fmla="*/ 933661 h 1137268"/>
              <a:gd name="connsiteX3" fmla="*/ 2699420 w 2699420"/>
              <a:gd name="connsiteY3" fmla="*/ 1137268 h 1137268"/>
              <a:gd name="connsiteX4" fmla="*/ 2482720 w 2699420"/>
              <a:gd name="connsiteY4" fmla="*/ 1067734 h 1137268"/>
              <a:gd name="connsiteX5" fmla="*/ 2555257 w 2699420"/>
              <a:gd name="connsiteY5" fmla="*/ 1025375 h 1137268"/>
              <a:gd name="connsiteX6" fmla="*/ 0 w 2699420"/>
              <a:gd name="connsiteY6" fmla="*/ 520218 h 1137268"/>
              <a:gd name="connsiteX0" fmla="*/ 439278 w 2699420"/>
              <a:gd name="connsiteY0" fmla="*/ 0 h 1137268"/>
              <a:gd name="connsiteX1" fmla="*/ 2592615 w 2699420"/>
              <a:gd name="connsiteY1" fmla="*/ 996804 h 1137268"/>
              <a:gd name="connsiteX2" fmla="*/ 2634665 w 2699420"/>
              <a:gd name="connsiteY2" fmla="*/ 933661 h 1137268"/>
              <a:gd name="connsiteX3" fmla="*/ 2699420 w 2699420"/>
              <a:gd name="connsiteY3" fmla="*/ 1137268 h 1137268"/>
              <a:gd name="connsiteX4" fmla="*/ 2482720 w 2699420"/>
              <a:gd name="connsiteY4" fmla="*/ 1067734 h 1137268"/>
              <a:gd name="connsiteX5" fmla="*/ 2555257 w 2699420"/>
              <a:gd name="connsiteY5" fmla="*/ 1025375 h 1137268"/>
              <a:gd name="connsiteX6" fmla="*/ 0 w 2699420"/>
              <a:gd name="connsiteY6" fmla="*/ 520218 h 1137268"/>
              <a:gd name="connsiteX0" fmla="*/ 439278 w 2699420"/>
              <a:gd name="connsiteY0" fmla="*/ 0 h 1137268"/>
              <a:gd name="connsiteX1" fmla="*/ 2592615 w 2699420"/>
              <a:gd name="connsiteY1" fmla="*/ 996804 h 1137268"/>
              <a:gd name="connsiteX2" fmla="*/ 2634665 w 2699420"/>
              <a:gd name="connsiteY2" fmla="*/ 933661 h 1137268"/>
              <a:gd name="connsiteX3" fmla="*/ 2699420 w 2699420"/>
              <a:gd name="connsiteY3" fmla="*/ 1137268 h 1137268"/>
              <a:gd name="connsiteX4" fmla="*/ 2482720 w 2699420"/>
              <a:gd name="connsiteY4" fmla="*/ 1067734 h 1137268"/>
              <a:gd name="connsiteX5" fmla="*/ 2555257 w 2699420"/>
              <a:gd name="connsiteY5" fmla="*/ 1025375 h 1137268"/>
              <a:gd name="connsiteX6" fmla="*/ 0 w 2699420"/>
              <a:gd name="connsiteY6" fmla="*/ 520218 h 1137268"/>
              <a:gd name="connsiteX0" fmla="*/ 439278 w 2699420"/>
              <a:gd name="connsiteY0" fmla="*/ 0 h 1137268"/>
              <a:gd name="connsiteX1" fmla="*/ 2592615 w 2699420"/>
              <a:gd name="connsiteY1" fmla="*/ 996804 h 1137268"/>
              <a:gd name="connsiteX2" fmla="*/ 2634665 w 2699420"/>
              <a:gd name="connsiteY2" fmla="*/ 933661 h 1137268"/>
              <a:gd name="connsiteX3" fmla="*/ 2699420 w 2699420"/>
              <a:gd name="connsiteY3" fmla="*/ 1137268 h 1137268"/>
              <a:gd name="connsiteX4" fmla="*/ 2482720 w 2699420"/>
              <a:gd name="connsiteY4" fmla="*/ 1067734 h 1137268"/>
              <a:gd name="connsiteX5" fmla="*/ 2555257 w 2699420"/>
              <a:gd name="connsiteY5" fmla="*/ 1025375 h 1137268"/>
              <a:gd name="connsiteX6" fmla="*/ 0 w 2699420"/>
              <a:gd name="connsiteY6" fmla="*/ 520218 h 1137268"/>
              <a:gd name="connsiteX0" fmla="*/ 439278 w 2699420"/>
              <a:gd name="connsiteY0" fmla="*/ 0 h 1137268"/>
              <a:gd name="connsiteX1" fmla="*/ 2592615 w 2699420"/>
              <a:gd name="connsiteY1" fmla="*/ 996804 h 1137268"/>
              <a:gd name="connsiteX2" fmla="*/ 2634665 w 2699420"/>
              <a:gd name="connsiteY2" fmla="*/ 933661 h 1137268"/>
              <a:gd name="connsiteX3" fmla="*/ 2699420 w 2699420"/>
              <a:gd name="connsiteY3" fmla="*/ 1137268 h 1137268"/>
              <a:gd name="connsiteX4" fmla="*/ 2482720 w 2699420"/>
              <a:gd name="connsiteY4" fmla="*/ 1067734 h 1137268"/>
              <a:gd name="connsiteX5" fmla="*/ 2555257 w 2699420"/>
              <a:gd name="connsiteY5" fmla="*/ 1025375 h 1137268"/>
              <a:gd name="connsiteX6" fmla="*/ 0 w 2699420"/>
              <a:gd name="connsiteY6" fmla="*/ 520218 h 1137268"/>
              <a:gd name="connsiteX0" fmla="*/ 439278 w 2699420"/>
              <a:gd name="connsiteY0" fmla="*/ 0 h 1137268"/>
              <a:gd name="connsiteX1" fmla="*/ 2592615 w 2699420"/>
              <a:gd name="connsiteY1" fmla="*/ 996804 h 1137268"/>
              <a:gd name="connsiteX2" fmla="*/ 2634665 w 2699420"/>
              <a:gd name="connsiteY2" fmla="*/ 933661 h 1137268"/>
              <a:gd name="connsiteX3" fmla="*/ 2699420 w 2699420"/>
              <a:gd name="connsiteY3" fmla="*/ 1137268 h 1137268"/>
              <a:gd name="connsiteX4" fmla="*/ 2482720 w 2699420"/>
              <a:gd name="connsiteY4" fmla="*/ 1067734 h 1137268"/>
              <a:gd name="connsiteX5" fmla="*/ 2555257 w 2699420"/>
              <a:gd name="connsiteY5" fmla="*/ 1025375 h 1137268"/>
              <a:gd name="connsiteX6" fmla="*/ 0 w 2699420"/>
              <a:gd name="connsiteY6" fmla="*/ 520218 h 1137268"/>
              <a:gd name="connsiteX0" fmla="*/ 789347 w 2699420"/>
              <a:gd name="connsiteY0" fmla="*/ 0 h 1106484"/>
              <a:gd name="connsiteX1" fmla="*/ 2592615 w 2699420"/>
              <a:gd name="connsiteY1" fmla="*/ 966020 h 1106484"/>
              <a:gd name="connsiteX2" fmla="*/ 2634665 w 2699420"/>
              <a:gd name="connsiteY2" fmla="*/ 902877 h 1106484"/>
              <a:gd name="connsiteX3" fmla="*/ 2699420 w 2699420"/>
              <a:gd name="connsiteY3" fmla="*/ 1106484 h 1106484"/>
              <a:gd name="connsiteX4" fmla="*/ 2482720 w 2699420"/>
              <a:gd name="connsiteY4" fmla="*/ 1036950 h 1106484"/>
              <a:gd name="connsiteX5" fmla="*/ 2555257 w 2699420"/>
              <a:gd name="connsiteY5" fmla="*/ 994591 h 1106484"/>
              <a:gd name="connsiteX6" fmla="*/ 0 w 2699420"/>
              <a:gd name="connsiteY6" fmla="*/ 489434 h 1106484"/>
              <a:gd name="connsiteX0" fmla="*/ 789347 w 2699420"/>
              <a:gd name="connsiteY0" fmla="*/ 0 h 1106484"/>
              <a:gd name="connsiteX1" fmla="*/ 2592615 w 2699420"/>
              <a:gd name="connsiteY1" fmla="*/ 966020 h 1106484"/>
              <a:gd name="connsiteX2" fmla="*/ 2634665 w 2699420"/>
              <a:gd name="connsiteY2" fmla="*/ 902877 h 1106484"/>
              <a:gd name="connsiteX3" fmla="*/ 2699420 w 2699420"/>
              <a:gd name="connsiteY3" fmla="*/ 1106484 h 1106484"/>
              <a:gd name="connsiteX4" fmla="*/ 2482720 w 2699420"/>
              <a:gd name="connsiteY4" fmla="*/ 1036950 h 1106484"/>
              <a:gd name="connsiteX5" fmla="*/ 2555257 w 2699420"/>
              <a:gd name="connsiteY5" fmla="*/ 994591 h 1106484"/>
              <a:gd name="connsiteX6" fmla="*/ 0 w 2699420"/>
              <a:gd name="connsiteY6" fmla="*/ 489434 h 1106484"/>
              <a:gd name="connsiteX0" fmla="*/ 812229 w 2722302"/>
              <a:gd name="connsiteY0" fmla="*/ 0 h 1106484"/>
              <a:gd name="connsiteX1" fmla="*/ 2615497 w 2722302"/>
              <a:gd name="connsiteY1" fmla="*/ 966020 h 1106484"/>
              <a:gd name="connsiteX2" fmla="*/ 2657547 w 2722302"/>
              <a:gd name="connsiteY2" fmla="*/ 902877 h 1106484"/>
              <a:gd name="connsiteX3" fmla="*/ 2722302 w 2722302"/>
              <a:gd name="connsiteY3" fmla="*/ 1106484 h 1106484"/>
              <a:gd name="connsiteX4" fmla="*/ 2505602 w 2722302"/>
              <a:gd name="connsiteY4" fmla="*/ 1036950 h 1106484"/>
              <a:gd name="connsiteX5" fmla="*/ 2578139 w 2722302"/>
              <a:gd name="connsiteY5" fmla="*/ 994591 h 1106484"/>
              <a:gd name="connsiteX6" fmla="*/ 0 w 2722302"/>
              <a:gd name="connsiteY6" fmla="*/ 595673 h 1106484"/>
              <a:gd name="connsiteX0" fmla="*/ 993204 w 2722302"/>
              <a:gd name="connsiteY0" fmla="*/ 0 h 1127270"/>
              <a:gd name="connsiteX1" fmla="*/ 2615497 w 2722302"/>
              <a:gd name="connsiteY1" fmla="*/ 986806 h 1127270"/>
              <a:gd name="connsiteX2" fmla="*/ 2657547 w 2722302"/>
              <a:gd name="connsiteY2" fmla="*/ 923663 h 1127270"/>
              <a:gd name="connsiteX3" fmla="*/ 2722302 w 2722302"/>
              <a:gd name="connsiteY3" fmla="*/ 1127270 h 1127270"/>
              <a:gd name="connsiteX4" fmla="*/ 2505602 w 2722302"/>
              <a:gd name="connsiteY4" fmla="*/ 1057736 h 1127270"/>
              <a:gd name="connsiteX5" fmla="*/ 2578139 w 2722302"/>
              <a:gd name="connsiteY5" fmla="*/ 1015377 h 1127270"/>
              <a:gd name="connsiteX6" fmla="*/ 0 w 2722302"/>
              <a:gd name="connsiteY6" fmla="*/ 616459 h 1127270"/>
              <a:gd name="connsiteX0" fmla="*/ 993204 w 2722302"/>
              <a:gd name="connsiteY0" fmla="*/ 0 h 1127270"/>
              <a:gd name="connsiteX1" fmla="*/ 2615497 w 2722302"/>
              <a:gd name="connsiteY1" fmla="*/ 986806 h 1127270"/>
              <a:gd name="connsiteX2" fmla="*/ 2657547 w 2722302"/>
              <a:gd name="connsiteY2" fmla="*/ 923663 h 1127270"/>
              <a:gd name="connsiteX3" fmla="*/ 2722302 w 2722302"/>
              <a:gd name="connsiteY3" fmla="*/ 1127270 h 1127270"/>
              <a:gd name="connsiteX4" fmla="*/ 2505602 w 2722302"/>
              <a:gd name="connsiteY4" fmla="*/ 1057736 h 1127270"/>
              <a:gd name="connsiteX5" fmla="*/ 2578139 w 2722302"/>
              <a:gd name="connsiteY5" fmla="*/ 1015377 h 1127270"/>
              <a:gd name="connsiteX6" fmla="*/ 0 w 2722302"/>
              <a:gd name="connsiteY6" fmla="*/ 616459 h 1127270"/>
              <a:gd name="connsiteX0" fmla="*/ 993204 w 2707741"/>
              <a:gd name="connsiteY0" fmla="*/ 0 h 1134199"/>
              <a:gd name="connsiteX1" fmla="*/ 2615497 w 2707741"/>
              <a:gd name="connsiteY1" fmla="*/ 986806 h 1134199"/>
              <a:gd name="connsiteX2" fmla="*/ 2657547 w 2707741"/>
              <a:gd name="connsiteY2" fmla="*/ 923663 h 1134199"/>
              <a:gd name="connsiteX3" fmla="*/ 2707741 w 2707741"/>
              <a:gd name="connsiteY3" fmla="*/ 1134199 h 1134199"/>
              <a:gd name="connsiteX4" fmla="*/ 2505602 w 2707741"/>
              <a:gd name="connsiteY4" fmla="*/ 1057736 h 1134199"/>
              <a:gd name="connsiteX5" fmla="*/ 2578139 w 2707741"/>
              <a:gd name="connsiteY5" fmla="*/ 1015377 h 1134199"/>
              <a:gd name="connsiteX6" fmla="*/ 0 w 2707741"/>
              <a:gd name="connsiteY6" fmla="*/ 616459 h 1134199"/>
              <a:gd name="connsiteX0" fmla="*/ 993204 w 2697340"/>
              <a:gd name="connsiteY0" fmla="*/ 0 h 1134199"/>
              <a:gd name="connsiteX1" fmla="*/ 2615497 w 2697340"/>
              <a:gd name="connsiteY1" fmla="*/ 986806 h 1134199"/>
              <a:gd name="connsiteX2" fmla="*/ 2657547 w 2697340"/>
              <a:gd name="connsiteY2" fmla="*/ 923663 h 1134199"/>
              <a:gd name="connsiteX3" fmla="*/ 2697340 w 2697340"/>
              <a:gd name="connsiteY3" fmla="*/ 1134199 h 1134199"/>
              <a:gd name="connsiteX4" fmla="*/ 2505602 w 2697340"/>
              <a:gd name="connsiteY4" fmla="*/ 1057736 h 1134199"/>
              <a:gd name="connsiteX5" fmla="*/ 2578139 w 2697340"/>
              <a:gd name="connsiteY5" fmla="*/ 1015377 h 1134199"/>
              <a:gd name="connsiteX6" fmla="*/ 0 w 2697340"/>
              <a:gd name="connsiteY6" fmla="*/ 616459 h 1134199"/>
              <a:gd name="connsiteX0" fmla="*/ 993204 w 2664057"/>
              <a:gd name="connsiteY0" fmla="*/ 0 h 1094937"/>
              <a:gd name="connsiteX1" fmla="*/ 2615497 w 2664057"/>
              <a:gd name="connsiteY1" fmla="*/ 986806 h 1094937"/>
              <a:gd name="connsiteX2" fmla="*/ 2657547 w 2664057"/>
              <a:gd name="connsiteY2" fmla="*/ 923663 h 1094937"/>
              <a:gd name="connsiteX3" fmla="*/ 2664057 w 2664057"/>
              <a:gd name="connsiteY3" fmla="*/ 1094937 h 1094937"/>
              <a:gd name="connsiteX4" fmla="*/ 2505602 w 2664057"/>
              <a:gd name="connsiteY4" fmla="*/ 1057736 h 1094937"/>
              <a:gd name="connsiteX5" fmla="*/ 2578139 w 2664057"/>
              <a:gd name="connsiteY5" fmla="*/ 1015377 h 1094937"/>
              <a:gd name="connsiteX6" fmla="*/ 0 w 2664057"/>
              <a:gd name="connsiteY6" fmla="*/ 616459 h 1094937"/>
              <a:gd name="connsiteX0" fmla="*/ 993204 w 2664057"/>
              <a:gd name="connsiteY0" fmla="*/ 0 h 1094937"/>
              <a:gd name="connsiteX1" fmla="*/ 2615497 w 2664057"/>
              <a:gd name="connsiteY1" fmla="*/ 986806 h 1094937"/>
              <a:gd name="connsiteX2" fmla="*/ 2657547 w 2664057"/>
              <a:gd name="connsiteY2" fmla="*/ 923663 h 1094937"/>
              <a:gd name="connsiteX3" fmla="*/ 2664057 w 2664057"/>
              <a:gd name="connsiteY3" fmla="*/ 1094937 h 1094937"/>
              <a:gd name="connsiteX4" fmla="*/ 2513923 w 2664057"/>
              <a:gd name="connsiteY4" fmla="*/ 1048498 h 1094937"/>
              <a:gd name="connsiteX5" fmla="*/ 2578139 w 2664057"/>
              <a:gd name="connsiteY5" fmla="*/ 1015377 h 1094937"/>
              <a:gd name="connsiteX6" fmla="*/ 0 w 2664057"/>
              <a:gd name="connsiteY6" fmla="*/ 616459 h 1094937"/>
              <a:gd name="connsiteX0" fmla="*/ 993204 w 2664057"/>
              <a:gd name="connsiteY0" fmla="*/ 0 h 1094937"/>
              <a:gd name="connsiteX1" fmla="*/ 2615497 w 2664057"/>
              <a:gd name="connsiteY1" fmla="*/ 986806 h 1094937"/>
              <a:gd name="connsiteX2" fmla="*/ 2651307 w 2664057"/>
              <a:gd name="connsiteY2" fmla="*/ 932901 h 1094937"/>
              <a:gd name="connsiteX3" fmla="*/ 2664057 w 2664057"/>
              <a:gd name="connsiteY3" fmla="*/ 1094937 h 1094937"/>
              <a:gd name="connsiteX4" fmla="*/ 2513923 w 2664057"/>
              <a:gd name="connsiteY4" fmla="*/ 1048498 h 1094937"/>
              <a:gd name="connsiteX5" fmla="*/ 2578139 w 2664057"/>
              <a:gd name="connsiteY5" fmla="*/ 1015377 h 1094937"/>
              <a:gd name="connsiteX6" fmla="*/ 0 w 2664057"/>
              <a:gd name="connsiteY6" fmla="*/ 616459 h 1094937"/>
              <a:gd name="connsiteX0" fmla="*/ 993204 w 2672378"/>
              <a:gd name="connsiteY0" fmla="*/ 0 h 1092627"/>
              <a:gd name="connsiteX1" fmla="*/ 2615497 w 2672378"/>
              <a:gd name="connsiteY1" fmla="*/ 986806 h 1092627"/>
              <a:gd name="connsiteX2" fmla="*/ 2651307 w 2672378"/>
              <a:gd name="connsiteY2" fmla="*/ 932901 h 1092627"/>
              <a:gd name="connsiteX3" fmla="*/ 2672378 w 2672378"/>
              <a:gd name="connsiteY3" fmla="*/ 1092627 h 1092627"/>
              <a:gd name="connsiteX4" fmla="*/ 2513923 w 2672378"/>
              <a:gd name="connsiteY4" fmla="*/ 1048498 h 1092627"/>
              <a:gd name="connsiteX5" fmla="*/ 2578139 w 2672378"/>
              <a:gd name="connsiteY5" fmla="*/ 1015377 h 1092627"/>
              <a:gd name="connsiteX6" fmla="*/ 0 w 2672378"/>
              <a:gd name="connsiteY6" fmla="*/ 616459 h 1092627"/>
              <a:gd name="connsiteX0" fmla="*/ 993204 w 2672378"/>
              <a:gd name="connsiteY0" fmla="*/ 0 h 1092627"/>
              <a:gd name="connsiteX1" fmla="*/ 2615497 w 2672378"/>
              <a:gd name="connsiteY1" fmla="*/ 986806 h 1092627"/>
              <a:gd name="connsiteX2" fmla="*/ 2651307 w 2672378"/>
              <a:gd name="connsiteY2" fmla="*/ 932901 h 1092627"/>
              <a:gd name="connsiteX3" fmla="*/ 2672378 w 2672378"/>
              <a:gd name="connsiteY3" fmla="*/ 1092627 h 1092627"/>
              <a:gd name="connsiteX4" fmla="*/ 2513923 w 2672378"/>
              <a:gd name="connsiteY4" fmla="*/ 1048498 h 1092627"/>
              <a:gd name="connsiteX5" fmla="*/ 2578139 w 2672378"/>
              <a:gd name="connsiteY5" fmla="*/ 1015377 h 1092627"/>
              <a:gd name="connsiteX6" fmla="*/ 0 w 2672378"/>
              <a:gd name="connsiteY6" fmla="*/ 616459 h 1092627"/>
              <a:gd name="connsiteX0" fmla="*/ 993204 w 2672378"/>
              <a:gd name="connsiteY0" fmla="*/ 0 h 1092627"/>
              <a:gd name="connsiteX1" fmla="*/ 2615497 w 2672378"/>
              <a:gd name="connsiteY1" fmla="*/ 986806 h 1092627"/>
              <a:gd name="connsiteX2" fmla="*/ 2651307 w 2672378"/>
              <a:gd name="connsiteY2" fmla="*/ 932901 h 1092627"/>
              <a:gd name="connsiteX3" fmla="*/ 2672378 w 2672378"/>
              <a:gd name="connsiteY3" fmla="*/ 1092627 h 1092627"/>
              <a:gd name="connsiteX4" fmla="*/ 2513923 w 2672378"/>
              <a:gd name="connsiteY4" fmla="*/ 1048498 h 1092627"/>
              <a:gd name="connsiteX5" fmla="*/ 2578139 w 2672378"/>
              <a:gd name="connsiteY5" fmla="*/ 1015377 h 1092627"/>
              <a:gd name="connsiteX6" fmla="*/ 0 w 2672378"/>
              <a:gd name="connsiteY6" fmla="*/ 616459 h 1092627"/>
              <a:gd name="connsiteX0" fmla="*/ 993204 w 2672378"/>
              <a:gd name="connsiteY0" fmla="*/ 0 h 1092627"/>
              <a:gd name="connsiteX1" fmla="*/ 2615497 w 2672378"/>
              <a:gd name="connsiteY1" fmla="*/ 986806 h 1092627"/>
              <a:gd name="connsiteX2" fmla="*/ 2651307 w 2672378"/>
              <a:gd name="connsiteY2" fmla="*/ 932901 h 1092627"/>
              <a:gd name="connsiteX3" fmla="*/ 2672378 w 2672378"/>
              <a:gd name="connsiteY3" fmla="*/ 1092627 h 1092627"/>
              <a:gd name="connsiteX4" fmla="*/ 2513923 w 2672378"/>
              <a:gd name="connsiteY4" fmla="*/ 1048498 h 1092627"/>
              <a:gd name="connsiteX5" fmla="*/ 2578139 w 2672378"/>
              <a:gd name="connsiteY5" fmla="*/ 1015377 h 1092627"/>
              <a:gd name="connsiteX6" fmla="*/ 0 w 2672378"/>
              <a:gd name="connsiteY6" fmla="*/ 616459 h 1092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2378" h="1092627">
                <a:moveTo>
                  <a:pt x="993204" y="0"/>
                </a:moveTo>
                <a:cubicBezTo>
                  <a:pt x="1583448" y="200195"/>
                  <a:pt x="2133770" y="398816"/>
                  <a:pt x="2615497" y="986806"/>
                </a:cubicBezTo>
                <a:lnTo>
                  <a:pt x="2651307" y="932901"/>
                </a:lnTo>
                <a:lnTo>
                  <a:pt x="2672378" y="1092627"/>
                </a:lnTo>
                <a:lnTo>
                  <a:pt x="2513923" y="1048498"/>
                </a:lnTo>
                <a:lnTo>
                  <a:pt x="2578139" y="1015377"/>
                </a:lnTo>
                <a:cubicBezTo>
                  <a:pt x="1640476" y="456733"/>
                  <a:pt x="705124" y="542026"/>
                  <a:pt x="0" y="616459"/>
                </a:cubicBezTo>
              </a:path>
            </a:pathLst>
          </a:custGeom>
          <a:gradFill flip="none" rotWithShape="0">
            <a:gsLst>
              <a:gs pos="23000">
                <a:schemeClr val="accent1">
                  <a:lumMod val="5000"/>
                  <a:lumOff val="95000"/>
                  <a:alpha val="0"/>
                </a:schemeClr>
              </a:gs>
              <a:gs pos="100000">
                <a:srgbClr val="99DFF9"/>
              </a:gs>
            </a:gsLst>
            <a:lin ang="18900000" scaled="1"/>
            <a:tileRect/>
          </a:gradFill>
          <a:ln>
            <a:gradFill flip="none" rotWithShape="1">
              <a:gsLst>
                <a:gs pos="0">
                  <a:schemeClr val="accent1">
                    <a:lumMod val="0"/>
                    <a:lumOff val="100000"/>
                    <a:alpha val="0"/>
                  </a:schemeClr>
                </a:gs>
                <a:gs pos="86000">
                  <a:srgbClr val="99DFF9"/>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sp>
        <p:nvSpPr>
          <p:cNvPr id="5" name="Rectangle 33"/>
          <p:cNvSpPr/>
          <p:nvPr/>
        </p:nvSpPr>
        <p:spPr>
          <a:xfrm>
            <a:off x="2166972" y="1386348"/>
            <a:ext cx="1186488" cy="323135"/>
          </a:xfrm>
          <a:prstGeom prst="rect">
            <a:avLst/>
          </a:prstGeom>
        </p:spPr>
        <p:txBody>
          <a:bodyPr wrap="none" lIns="91413" tIns="45705" rIns="91413" bIns="45705">
            <a:spAutoFit/>
          </a:bodyPr>
          <a:lstStyle/>
          <a:p>
            <a:pPr algn="ctr"/>
            <a:r>
              <a:rPr lang="ru-RU" sz="1500">
                <a:latin typeface="Huawei Sans" panose="020C0503030203020204" pitchFamily="34" charset="0"/>
              </a:rPr>
              <a:t>Начало 1990-х годов</a:t>
            </a:r>
          </a:p>
        </p:txBody>
      </p:sp>
      <p:sp>
        <p:nvSpPr>
          <p:cNvPr id="6" name="Rectangle 33"/>
          <p:cNvSpPr/>
          <p:nvPr/>
        </p:nvSpPr>
        <p:spPr>
          <a:xfrm>
            <a:off x="4771333" y="1386348"/>
            <a:ext cx="1130383" cy="323135"/>
          </a:xfrm>
          <a:prstGeom prst="rect">
            <a:avLst/>
          </a:prstGeom>
        </p:spPr>
        <p:txBody>
          <a:bodyPr wrap="none" lIns="91413" tIns="45705" rIns="91413" bIns="45705">
            <a:spAutoFit/>
          </a:bodyPr>
          <a:lstStyle/>
          <a:p>
            <a:pPr algn="ctr"/>
            <a:r>
              <a:rPr lang="ru-RU" sz="1500">
                <a:latin typeface="Huawei Sans" panose="020C0503030203020204" pitchFamily="34" charset="0"/>
              </a:rPr>
              <a:t>Конец 1990-х годов</a:t>
            </a:r>
          </a:p>
        </p:txBody>
      </p:sp>
      <p:sp>
        <p:nvSpPr>
          <p:cNvPr id="7" name="Rectangle 33"/>
          <p:cNvSpPr/>
          <p:nvPr/>
        </p:nvSpPr>
        <p:spPr>
          <a:xfrm>
            <a:off x="7876912" y="1386348"/>
            <a:ext cx="715206" cy="323135"/>
          </a:xfrm>
          <a:prstGeom prst="rect">
            <a:avLst/>
          </a:prstGeom>
        </p:spPr>
        <p:txBody>
          <a:bodyPr wrap="none" lIns="91413" tIns="45705" rIns="91413" bIns="45705">
            <a:spAutoFit/>
          </a:bodyPr>
          <a:lstStyle/>
          <a:p>
            <a:pPr algn="ctr"/>
            <a:r>
              <a:rPr lang="ru-RU" sz="1500">
                <a:latin typeface="Huawei Sans" panose="020C0503030203020204" pitchFamily="34" charset="0"/>
              </a:rPr>
              <a:t>Сегодня</a:t>
            </a:r>
          </a:p>
        </p:txBody>
      </p:sp>
      <p:sp>
        <p:nvSpPr>
          <p:cNvPr id="8" name="Rectangle 33"/>
          <p:cNvSpPr/>
          <p:nvPr/>
        </p:nvSpPr>
        <p:spPr>
          <a:xfrm>
            <a:off x="2103808" y="1846726"/>
            <a:ext cx="1173665" cy="338524"/>
          </a:xfrm>
          <a:prstGeom prst="rect">
            <a:avLst/>
          </a:prstGeom>
        </p:spPr>
        <p:txBody>
          <a:bodyPr wrap="none" lIns="91413" tIns="45705" rIns="91413" bIns="45705">
            <a:spAutoFit/>
          </a:bodyPr>
          <a:lstStyle/>
          <a:p>
            <a:pPr algn="ctr"/>
            <a:r>
              <a:rPr lang="ru-RU" sz="1600">
                <a:latin typeface="Huawei Sans" panose="020C0503030203020204" pitchFamily="34" charset="0"/>
              </a:rPr>
              <a:t>Mobile 1.0</a:t>
            </a:r>
          </a:p>
        </p:txBody>
      </p:sp>
      <p:sp>
        <p:nvSpPr>
          <p:cNvPr id="9" name="Rectangle 33"/>
          <p:cNvSpPr/>
          <p:nvPr/>
        </p:nvSpPr>
        <p:spPr>
          <a:xfrm>
            <a:off x="4749692" y="1846726"/>
            <a:ext cx="1173665" cy="338524"/>
          </a:xfrm>
          <a:prstGeom prst="rect">
            <a:avLst/>
          </a:prstGeom>
        </p:spPr>
        <p:txBody>
          <a:bodyPr wrap="none" lIns="91413" tIns="45705" rIns="91413" bIns="45705">
            <a:spAutoFit/>
          </a:bodyPr>
          <a:lstStyle/>
          <a:p>
            <a:pPr algn="ctr"/>
            <a:r>
              <a:rPr lang="ru-RU" sz="1600">
                <a:latin typeface="Huawei Sans" panose="020C0503030203020204" pitchFamily="34" charset="0"/>
              </a:rPr>
              <a:t>Mobile 2.0</a:t>
            </a:r>
          </a:p>
        </p:txBody>
      </p:sp>
      <p:sp>
        <p:nvSpPr>
          <p:cNvPr id="10" name="Rectangle 33"/>
          <p:cNvSpPr/>
          <p:nvPr/>
        </p:nvSpPr>
        <p:spPr>
          <a:xfrm>
            <a:off x="7647685" y="1846726"/>
            <a:ext cx="1173665" cy="338524"/>
          </a:xfrm>
          <a:prstGeom prst="rect">
            <a:avLst/>
          </a:prstGeom>
        </p:spPr>
        <p:txBody>
          <a:bodyPr wrap="none" lIns="91413" tIns="45705" rIns="91413" bIns="45705">
            <a:spAutoFit/>
          </a:bodyPr>
          <a:lstStyle/>
          <a:p>
            <a:pPr algn="ctr"/>
            <a:r>
              <a:rPr lang="ru-RU" sz="1600">
                <a:latin typeface="Huawei Sans" panose="020C0503030203020204" pitchFamily="34" charset="0"/>
              </a:rPr>
              <a:t>Mobile 3.0</a:t>
            </a:r>
          </a:p>
        </p:txBody>
      </p:sp>
      <p:cxnSp>
        <p:nvCxnSpPr>
          <p:cNvPr id="11" name="直接连接符 10"/>
          <p:cNvCxnSpPr/>
          <p:nvPr/>
        </p:nvCxnSpPr>
        <p:spPr>
          <a:xfrm>
            <a:off x="2791195" y="2217276"/>
            <a:ext cx="0" cy="3672000"/>
          </a:xfrm>
          <a:prstGeom prst="line">
            <a:avLst/>
          </a:prstGeom>
          <a:ln w="19050">
            <a:solidFill>
              <a:srgbClr val="66CCFF"/>
            </a:solidFill>
            <a:prstDash val="sysDas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5382359" y="2217276"/>
            <a:ext cx="0" cy="3672000"/>
          </a:xfrm>
          <a:prstGeom prst="line">
            <a:avLst/>
          </a:prstGeom>
          <a:ln w="19050">
            <a:solidFill>
              <a:srgbClr val="66CCFF"/>
            </a:solidFill>
            <a:prstDash val="sys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8321479" y="2217276"/>
            <a:ext cx="0" cy="3672000"/>
          </a:xfrm>
          <a:prstGeom prst="line">
            <a:avLst/>
          </a:prstGeom>
          <a:ln w="19050">
            <a:solidFill>
              <a:srgbClr val="66CCFF"/>
            </a:solidFill>
            <a:prstDash val="sysDash"/>
          </a:ln>
        </p:spPr>
        <p:style>
          <a:lnRef idx="1">
            <a:schemeClr val="accent1"/>
          </a:lnRef>
          <a:fillRef idx="0">
            <a:schemeClr val="accent1"/>
          </a:fillRef>
          <a:effectRef idx="0">
            <a:schemeClr val="accent1"/>
          </a:effectRef>
          <a:fontRef idx="minor">
            <a:schemeClr val="tx1"/>
          </a:fontRef>
        </p:style>
      </p:cxnSp>
      <p:grpSp>
        <p:nvGrpSpPr>
          <p:cNvPr id="16" name="组合 193"/>
          <p:cNvGrpSpPr>
            <a:grpSpLocks/>
          </p:cNvGrpSpPr>
          <p:nvPr/>
        </p:nvGrpSpPr>
        <p:grpSpPr bwMode="auto">
          <a:xfrm>
            <a:off x="1315752" y="4120190"/>
            <a:ext cx="798499" cy="584851"/>
            <a:chOff x="1836738" y="854075"/>
            <a:chExt cx="720725" cy="528638"/>
          </a:xfrm>
          <a:solidFill>
            <a:srgbClr val="00B0F0"/>
          </a:solidFill>
        </p:grpSpPr>
        <p:sp>
          <p:nvSpPr>
            <p:cNvPr id="17" name="Freeform 40"/>
            <p:cNvSpPr>
              <a:spLocks noEditPoints="1"/>
            </p:cNvSpPr>
            <p:nvPr/>
          </p:nvSpPr>
          <p:spPr bwMode="auto">
            <a:xfrm>
              <a:off x="2054225" y="854075"/>
              <a:ext cx="503238" cy="368300"/>
            </a:xfrm>
            <a:custGeom>
              <a:avLst/>
              <a:gdLst>
                <a:gd name="T0" fmla="*/ 2147483647 w 1199"/>
                <a:gd name="T1" fmla="*/ 2147483647 h 879"/>
                <a:gd name="T2" fmla="*/ 2147483647 w 1199"/>
                <a:gd name="T3" fmla="*/ 2147483647 h 879"/>
                <a:gd name="T4" fmla="*/ 2147483647 w 1199"/>
                <a:gd name="T5" fmla="*/ 2147483647 h 879"/>
                <a:gd name="T6" fmla="*/ 2147483647 w 1199"/>
                <a:gd name="T7" fmla="*/ 2147483647 h 879"/>
                <a:gd name="T8" fmla="*/ 2147483647 w 1199"/>
                <a:gd name="T9" fmla="*/ 2147483647 h 879"/>
                <a:gd name="T10" fmla="*/ 2147483647 w 1199"/>
                <a:gd name="T11" fmla="*/ 2147483647 h 879"/>
                <a:gd name="T12" fmla="*/ 2147483647 w 1199"/>
                <a:gd name="T13" fmla="*/ 2147483647 h 879"/>
                <a:gd name="T14" fmla="*/ 2147483647 w 1199"/>
                <a:gd name="T15" fmla="*/ 2147483647 h 879"/>
                <a:gd name="T16" fmla="*/ 2147483647 w 1199"/>
                <a:gd name="T17" fmla="*/ 2147483647 h 879"/>
                <a:gd name="T18" fmla="*/ 2147483647 w 1199"/>
                <a:gd name="T19" fmla="*/ 2147483647 h 879"/>
                <a:gd name="T20" fmla="*/ 2147483647 w 1199"/>
                <a:gd name="T21" fmla="*/ 0 h 879"/>
                <a:gd name="T22" fmla="*/ 2147483647 w 1199"/>
                <a:gd name="T23" fmla="*/ 0 h 879"/>
                <a:gd name="T24" fmla="*/ 2147483647 w 1199"/>
                <a:gd name="T25" fmla="*/ 0 h 879"/>
                <a:gd name="T26" fmla="*/ 0 w 1199"/>
                <a:gd name="T27" fmla="*/ 2147483647 h 879"/>
                <a:gd name="T28" fmla="*/ 0 w 1199"/>
                <a:gd name="T29" fmla="*/ 2147483647 h 879"/>
                <a:gd name="T30" fmla="*/ 2147483647 w 1199"/>
                <a:gd name="T31" fmla="*/ 2147483647 h 879"/>
                <a:gd name="T32" fmla="*/ 2147483647 w 1199"/>
                <a:gd name="T33" fmla="*/ 2147483647 h 879"/>
                <a:gd name="T34" fmla="*/ 2147483647 w 1199"/>
                <a:gd name="T35" fmla="*/ 2147483647 h 879"/>
                <a:gd name="T36" fmla="*/ 2147483647 w 1199"/>
                <a:gd name="T37" fmla="*/ 2147483647 h 879"/>
                <a:gd name="T38" fmla="*/ 2147483647 w 1199"/>
                <a:gd name="T39" fmla="*/ 0 h 87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99"/>
                <a:gd name="T61" fmla="*/ 0 h 879"/>
                <a:gd name="T62" fmla="*/ 1199 w 1199"/>
                <a:gd name="T63" fmla="*/ 879 h 87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99" h="879">
                  <a:moveTo>
                    <a:pt x="1133" y="787"/>
                  </a:moveTo>
                  <a:lnTo>
                    <a:pt x="1133" y="787"/>
                  </a:lnTo>
                  <a:cubicBezTo>
                    <a:pt x="1133" y="801"/>
                    <a:pt x="1121" y="812"/>
                    <a:pt x="1108" y="812"/>
                  </a:cubicBezTo>
                  <a:lnTo>
                    <a:pt x="91" y="812"/>
                  </a:lnTo>
                  <a:cubicBezTo>
                    <a:pt x="78" y="812"/>
                    <a:pt x="67" y="801"/>
                    <a:pt x="67" y="787"/>
                  </a:cubicBezTo>
                  <a:lnTo>
                    <a:pt x="67" y="91"/>
                  </a:lnTo>
                  <a:cubicBezTo>
                    <a:pt x="67" y="77"/>
                    <a:pt x="78" y="66"/>
                    <a:pt x="91" y="66"/>
                  </a:cubicBezTo>
                  <a:lnTo>
                    <a:pt x="1108" y="66"/>
                  </a:lnTo>
                  <a:cubicBezTo>
                    <a:pt x="1121" y="66"/>
                    <a:pt x="1133" y="77"/>
                    <a:pt x="1133" y="91"/>
                  </a:cubicBezTo>
                  <a:lnTo>
                    <a:pt x="1133" y="787"/>
                  </a:lnTo>
                  <a:close/>
                  <a:moveTo>
                    <a:pt x="1108" y="0"/>
                  </a:moveTo>
                  <a:lnTo>
                    <a:pt x="1108" y="0"/>
                  </a:lnTo>
                  <a:lnTo>
                    <a:pt x="91" y="0"/>
                  </a:lnTo>
                  <a:cubicBezTo>
                    <a:pt x="41" y="0"/>
                    <a:pt x="0" y="41"/>
                    <a:pt x="0" y="91"/>
                  </a:cubicBezTo>
                  <a:lnTo>
                    <a:pt x="0" y="787"/>
                  </a:lnTo>
                  <a:cubicBezTo>
                    <a:pt x="0" y="838"/>
                    <a:pt x="41" y="879"/>
                    <a:pt x="91" y="879"/>
                  </a:cubicBezTo>
                  <a:lnTo>
                    <a:pt x="1108" y="879"/>
                  </a:lnTo>
                  <a:cubicBezTo>
                    <a:pt x="1158" y="879"/>
                    <a:pt x="1199" y="838"/>
                    <a:pt x="1199" y="787"/>
                  </a:cubicBezTo>
                  <a:lnTo>
                    <a:pt x="1199" y="91"/>
                  </a:lnTo>
                  <a:cubicBezTo>
                    <a:pt x="1199" y="41"/>
                    <a:pt x="1158" y="0"/>
                    <a:pt x="1108" y="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18" name="Freeform 41"/>
            <p:cNvSpPr>
              <a:spLocks/>
            </p:cNvSpPr>
            <p:nvPr/>
          </p:nvSpPr>
          <p:spPr bwMode="auto">
            <a:xfrm>
              <a:off x="2224088" y="1238250"/>
              <a:ext cx="161925" cy="26988"/>
            </a:xfrm>
            <a:custGeom>
              <a:avLst/>
              <a:gdLst>
                <a:gd name="T0" fmla="*/ 2147483647 w 385"/>
                <a:gd name="T1" fmla="*/ 2147483647 h 66"/>
                <a:gd name="T2" fmla="*/ 2147483647 w 385"/>
                <a:gd name="T3" fmla="*/ 2147483647 h 66"/>
                <a:gd name="T4" fmla="*/ 2147483647 w 385"/>
                <a:gd name="T5" fmla="*/ 2147483647 h 66"/>
                <a:gd name="T6" fmla="*/ 2147483647 w 385"/>
                <a:gd name="T7" fmla="*/ 0 h 66"/>
                <a:gd name="T8" fmla="*/ 2147483647 w 385"/>
                <a:gd name="T9" fmla="*/ 0 h 66"/>
                <a:gd name="T10" fmla="*/ 0 w 385"/>
                <a:gd name="T11" fmla="*/ 2147483647 h 66"/>
                <a:gd name="T12" fmla="*/ 2147483647 w 385"/>
                <a:gd name="T13" fmla="*/ 2147483647 h 66"/>
                <a:gd name="T14" fmla="*/ 2147483647 w 385"/>
                <a:gd name="T15" fmla="*/ 2147483647 h 66"/>
                <a:gd name="T16" fmla="*/ 0 60000 65536"/>
                <a:gd name="T17" fmla="*/ 0 60000 65536"/>
                <a:gd name="T18" fmla="*/ 0 60000 65536"/>
                <a:gd name="T19" fmla="*/ 0 60000 65536"/>
                <a:gd name="T20" fmla="*/ 0 60000 65536"/>
                <a:gd name="T21" fmla="*/ 0 60000 65536"/>
                <a:gd name="T22" fmla="*/ 0 60000 65536"/>
                <a:gd name="T23" fmla="*/ 0 60000 65536"/>
                <a:gd name="T24" fmla="*/ 0 w 385"/>
                <a:gd name="T25" fmla="*/ 0 h 66"/>
                <a:gd name="T26" fmla="*/ 385 w 385"/>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5" h="66">
                  <a:moveTo>
                    <a:pt x="352" y="66"/>
                  </a:moveTo>
                  <a:lnTo>
                    <a:pt x="352" y="66"/>
                  </a:lnTo>
                  <a:cubicBezTo>
                    <a:pt x="370" y="66"/>
                    <a:pt x="385" y="52"/>
                    <a:pt x="385" y="33"/>
                  </a:cubicBezTo>
                  <a:cubicBezTo>
                    <a:pt x="385" y="15"/>
                    <a:pt x="370" y="0"/>
                    <a:pt x="352" y="0"/>
                  </a:cubicBezTo>
                  <a:lnTo>
                    <a:pt x="33" y="0"/>
                  </a:lnTo>
                  <a:cubicBezTo>
                    <a:pt x="15" y="0"/>
                    <a:pt x="0" y="15"/>
                    <a:pt x="0" y="33"/>
                  </a:cubicBezTo>
                  <a:cubicBezTo>
                    <a:pt x="0" y="52"/>
                    <a:pt x="15" y="66"/>
                    <a:pt x="33" y="66"/>
                  </a:cubicBezTo>
                  <a:lnTo>
                    <a:pt x="352" y="66"/>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19" name="Freeform 42"/>
            <p:cNvSpPr>
              <a:spLocks noEditPoints="1"/>
            </p:cNvSpPr>
            <p:nvPr/>
          </p:nvSpPr>
          <p:spPr bwMode="auto">
            <a:xfrm>
              <a:off x="2105025" y="900113"/>
              <a:ext cx="401638" cy="274638"/>
            </a:xfrm>
            <a:custGeom>
              <a:avLst/>
              <a:gdLst>
                <a:gd name="T0" fmla="*/ 2147483647 w 957"/>
                <a:gd name="T1" fmla="*/ 2147483647 h 653"/>
                <a:gd name="T2" fmla="*/ 2147483647 w 957"/>
                <a:gd name="T3" fmla="*/ 2147483647 h 653"/>
                <a:gd name="T4" fmla="*/ 2147483647 w 957"/>
                <a:gd name="T5" fmla="*/ 2147483647 h 653"/>
                <a:gd name="T6" fmla="*/ 2147483647 w 957"/>
                <a:gd name="T7" fmla="*/ 2147483647 h 653"/>
                <a:gd name="T8" fmla="*/ 2147483647 w 957"/>
                <a:gd name="T9" fmla="*/ 2147483647 h 653"/>
                <a:gd name="T10" fmla="*/ 2147483647 w 957"/>
                <a:gd name="T11" fmla="*/ 2147483647 h 653"/>
                <a:gd name="T12" fmla="*/ 2147483647 w 957"/>
                <a:gd name="T13" fmla="*/ 2147483647 h 653"/>
                <a:gd name="T14" fmla="*/ 2147483647 w 957"/>
                <a:gd name="T15" fmla="*/ 2147483647 h 653"/>
                <a:gd name="T16" fmla="*/ 2147483647 w 957"/>
                <a:gd name="T17" fmla="*/ 2147483647 h 653"/>
                <a:gd name="T18" fmla="*/ 2147483647 w 957"/>
                <a:gd name="T19" fmla="*/ 2147483647 h 653"/>
                <a:gd name="T20" fmla="*/ 2147483647 w 957"/>
                <a:gd name="T21" fmla="*/ 0 h 653"/>
                <a:gd name="T22" fmla="*/ 2147483647 w 957"/>
                <a:gd name="T23" fmla="*/ 0 h 653"/>
                <a:gd name="T24" fmla="*/ 2147483647 w 957"/>
                <a:gd name="T25" fmla="*/ 0 h 653"/>
                <a:gd name="T26" fmla="*/ 0 w 957"/>
                <a:gd name="T27" fmla="*/ 2147483647 h 653"/>
                <a:gd name="T28" fmla="*/ 0 w 957"/>
                <a:gd name="T29" fmla="*/ 2147483647 h 653"/>
                <a:gd name="T30" fmla="*/ 2147483647 w 957"/>
                <a:gd name="T31" fmla="*/ 2147483647 h 653"/>
                <a:gd name="T32" fmla="*/ 2147483647 w 957"/>
                <a:gd name="T33" fmla="*/ 2147483647 h 653"/>
                <a:gd name="T34" fmla="*/ 2147483647 w 957"/>
                <a:gd name="T35" fmla="*/ 2147483647 h 653"/>
                <a:gd name="T36" fmla="*/ 2147483647 w 957"/>
                <a:gd name="T37" fmla="*/ 2147483647 h 653"/>
                <a:gd name="T38" fmla="*/ 2147483647 w 957"/>
                <a:gd name="T39" fmla="*/ 0 h 65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57"/>
                <a:gd name="T61" fmla="*/ 0 h 653"/>
                <a:gd name="T62" fmla="*/ 957 w 957"/>
                <a:gd name="T63" fmla="*/ 653 h 65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57" h="653">
                  <a:moveTo>
                    <a:pt x="917" y="580"/>
                  </a:moveTo>
                  <a:lnTo>
                    <a:pt x="917" y="580"/>
                  </a:lnTo>
                  <a:cubicBezTo>
                    <a:pt x="917" y="598"/>
                    <a:pt x="903" y="613"/>
                    <a:pt x="885" y="613"/>
                  </a:cubicBezTo>
                  <a:lnTo>
                    <a:pt x="72" y="613"/>
                  </a:lnTo>
                  <a:cubicBezTo>
                    <a:pt x="54" y="613"/>
                    <a:pt x="40" y="598"/>
                    <a:pt x="40" y="580"/>
                  </a:cubicBezTo>
                  <a:lnTo>
                    <a:pt x="40" y="72"/>
                  </a:lnTo>
                  <a:cubicBezTo>
                    <a:pt x="40" y="54"/>
                    <a:pt x="54" y="40"/>
                    <a:pt x="72" y="40"/>
                  </a:cubicBezTo>
                  <a:lnTo>
                    <a:pt x="885" y="40"/>
                  </a:lnTo>
                  <a:cubicBezTo>
                    <a:pt x="903" y="40"/>
                    <a:pt x="917" y="54"/>
                    <a:pt x="917" y="72"/>
                  </a:cubicBezTo>
                  <a:lnTo>
                    <a:pt x="917" y="580"/>
                  </a:lnTo>
                  <a:close/>
                  <a:moveTo>
                    <a:pt x="885" y="0"/>
                  </a:moveTo>
                  <a:lnTo>
                    <a:pt x="885" y="0"/>
                  </a:lnTo>
                  <a:lnTo>
                    <a:pt x="72" y="0"/>
                  </a:lnTo>
                  <a:cubicBezTo>
                    <a:pt x="32" y="0"/>
                    <a:pt x="0" y="32"/>
                    <a:pt x="0" y="72"/>
                  </a:cubicBezTo>
                  <a:lnTo>
                    <a:pt x="0" y="580"/>
                  </a:lnTo>
                  <a:cubicBezTo>
                    <a:pt x="0" y="620"/>
                    <a:pt x="32" y="653"/>
                    <a:pt x="72" y="653"/>
                  </a:cubicBezTo>
                  <a:lnTo>
                    <a:pt x="885" y="653"/>
                  </a:lnTo>
                  <a:cubicBezTo>
                    <a:pt x="925" y="653"/>
                    <a:pt x="957" y="620"/>
                    <a:pt x="957" y="580"/>
                  </a:cubicBezTo>
                  <a:lnTo>
                    <a:pt x="957" y="72"/>
                  </a:lnTo>
                  <a:cubicBezTo>
                    <a:pt x="957" y="32"/>
                    <a:pt x="925" y="0"/>
                    <a:pt x="885" y="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20" name="Freeform 43"/>
            <p:cNvSpPr>
              <a:spLocks/>
            </p:cNvSpPr>
            <p:nvPr/>
          </p:nvSpPr>
          <p:spPr bwMode="auto">
            <a:xfrm>
              <a:off x="2063750" y="1282700"/>
              <a:ext cx="482600" cy="100013"/>
            </a:xfrm>
            <a:custGeom>
              <a:avLst/>
              <a:gdLst>
                <a:gd name="T0" fmla="*/ 2147483647 w 1149"/>
                <a:gd name="T1" fmla="*/ 2147483647 h 240"/>
                <a:gd name="T2" fmla="*/ 2147483647 w 1149"/>
                <a:gd name="T3" fmla="*/ 2147483647 h 240"/>
                <a:gd name="T4" fmla="*/ 2147483647 w 1149"/>
                <a:gd name="T5" fmla="*/ 0 h 240"/>
                <a:gd name="T6" fmla="*/ 2147483647 w 1149"/>
                <a:gd name="T7" fmla="*/ 0 h 240"/>
                <a:gd name="T8" fmla="*/ 2147483647 w 1149"/>
                <a:gd name="T9" fmla="*/ 2147483647 h 240"/>
                <a:gd name="T10" fmla="*/ 2147483647 w 1149"/>
                <a:gd name="T11" fmla="*/ 2147483647 h 240"/>
                <a:gd name="T12" fmla="*/ 2147483647 w 1149"/>
                <a:gd name="T13" fmla="*/ 2147483647 h 240"/>
                <a:gd name="T14" fmla="*/ 2147483647 w 1149"/>
                <a:gd name="T15" fmla="*/ 2147483647 h 240"/>
                <a:gd name="T16" fmla="*/ 2147483647 w 1149"/>
                <a:gd name="T17" fmla="*/ 2147483647 h 240"/>
                <a:gd name="T18" fmla="*/ 2147483647 w 1149"/>
                <a:gd name="T19" fmla="*/ 2147483647 h 240"/>
                <a:gd name="T20" fmla="*/ 2147483647 w 1149"/>
                <a:gd name="T21" fmla="*/ 2147483647 h 240"/>
                <a:gd name="T22" fmla="*/ 2147483647 w 1149"/>
                <a:gd name="T23" fmla="*/ 2147483647 h 240"/>
                <a:gd name="T24" fmla="*/ 2147483647 w 1149"/>
                <a:gd name="T25" fmla="*/ 2147483647 h 240"/>
                <a:gd name="T26" fmla="*/ 2147483647 w 1149"/>
                <a:gd name="T27" fmla="*/ 2147483647 h 240"/>
                <a:gd name="T28" fmla="*/ 2147483647 w 1149"/>
                <a:gd name="T29" fmla="*/ 2147483647 h 240"/>
                <a:gd name="T30" fmla="*/ 2147483647 w 1149"/>
                <a:gd name="T31" fmla="*/ 2147483647 h 240"/>
                <a:gd name="T32" fmla="*/ 2147483647 w 1149"/>
                <a:gd name="T33" fmla="*/ 2147483647 h 240"/>
                <a:gd name="T34" fmla="*/ 2147483647 w 1149"/>
                <a:gd name="T35" fmla="*/ 2147483647 h 240"/>
                <a:gd name="T36" fmla="*/ 2147483647 w 1149"/>
                <a:gd name="T37" fmla="*/ 2147483647 h 240"/>
                <a:gd name="T38" fmla="*/ 2147483647 w 1149"/>
                <a:gd name="T39" fmla="*/ 2147483647 h 240"/>
                <a:gd name="T40" fmla="*/ 2147483647 w 1149"/>
                <a:gd name="T41" fmla="*/ 2147483647 h 240"/>
                <a:gd name="T42" fmla="*/ 2147483647 w 1149"/>
                <a:gd name="T43" fmla="*/ 2147483647 h 240"/>
                <a:gd name="T44" fmla="*/ 2147483647 w 1149"/>
                <a:gd name="T45" fmla="*/ 2147483647 h 240"/>
                <a:gd name="T46" fmla="*/ 2147483647 w 1149"/>
                <a:gd name="T47" fmla="*/ 2147483647 h 240"/>
                <a:gd name="T48" fmla="*/ 2147483647 w 1149"/>
                <a:gd name="T49" fmla="*/ 2147483647 h 240"/>
                <a:gd name="T50" fmla="*/ 2147483647 w 1149"/>
                <a:gd name="T51" fmla="*/ 2147483647 h 24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149"/>
                <a:gd name="T79" fmla="*/ 0 h 240"/>
                <a:gd name="T80" fmla="*/ 1149 w 1149"/>
                <a:gd name="T81" fmla="*/ 240 h 24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149" h="240">
                  <a:moveTo>
                    <a:pt x="1048" y="15"/>
                  </a:moveTo>
                  <a:lnTo>
                    <a:pt x="1048" y="15"/>
                  </a:lnTo>
                  <a:cubicBezTo>
                    <a:pt x="1042" y="6"/>
                    <a:pt x="1032" y="0"/>
                    <a:pt x="1021" y="0"/>
                  </a:cubicBezTo>
                  <a:lnTo>
                    <a:pt x="128" y="0"/>
                  </a:lnTo>
                  <a:cubicBezTo>
                    <a:pt x="117" y="0"/>
                    <a:pt x="107" y="6"/>
                    <a:pt x="101" y="15"/>
                  </a:cubicBezTo>
                  <a:lnTo>
                    <a:pt x="7" y="151"/>
                  </a:lnTo>
                  <a:cubicBezTo>
                    <a:pt x="0" y="162"/>
                    <a:pt x="0" y="175"/>
                    <a:pt x="5" y="186"/>
                  </a:cubicBezTo>
                  <a:cubicBezTo>
                    <a:pt x="11" y="197"/>
                    <a:pt x="22" y="204"/>
                    <a:pt x="35" y="204"/>
                  </a:cubicBezTo>
                  <a:lnTo>
                    <a:pt x="662" y="204"/>
                  </a:lnTo>
                  <a:cubicBezTo>
                    <a:pt x="674" y="225"/>
                    <a:pt x="697" y="240"/>
                    <a:pt x="723" y="240"/>
                  </a:cubicBezTo>
                  <a:cubicBezTo>
                    <a:pt x="761" y="240"/>
                    <a:pt x="792" y="208"/>
                    <a:pt x="792" y="170"/>
                  </a:cubicBezTo>
                  <a:cubicBezTo>
                    <a:pt x="792" y="132"/>
                    <a:pt x="761" y="101"/>
                    <a:pt x="723" y="101"/>
                  </a:cubicBezTo>
                  <a:cubicBezTo>
                    <a:pt x="697" y="101"/>
                    <a:pt x="674" y="115"/>
                    <a:pt x="662" y="137"/>
                  </a:cubicBezTo>
                  <a:lnTo>
                    <a:pt x="98" y="137"/>
                  </a:lnTo>
                  <a:lnTo>
                    <a:pt x="146" y="67"/>
                  </a:lnTo>
                  <a:lnTo>
                    <a:pt x="1003" y="67"/>
                  </a:lnTo>
                  <a:lnTo>
                    <a:pt x="1051" y="137"/>
                  </a:lnTo>
                  <a:lnTo>
                    <a:pt x="997" y="137"/>
                  </a:lnTo>
                  <a:cubicBezTo>
                    <a:pt x="985" y="115"/>
                    <a:pt x="962" y="101"/>
                    <a:pt x="936" y="101"/>
                  </a:cubicBezTo>
                  <a:cubicBezTo>
                    <a:pt x="897" y="101"/>
                    <a:pt x="867" y="132"/>
                    <a:pt x="867" y="170"/>
                  </a:cubicBezTo>
                  <a:cubicBezTo>
                    <a:pt x="867" y="208"/>
                    <a:pt x="897" y="240"/>
                    <a:pt x="936" y="240"/>
                  </a:cubicBezTo>
                  <a:cubicBezTo>
                    <a:pt x="962" y="240"/>
                    <a:pt x="985" y="225"/>
                    <a:pt x="997" y="204"/>
                  </a:cubicBezTo>
                  <a:lnTo>
                    <a:pt x="1114" y="204"/>
                  </a:lnTo>
                  <a:cubicBezTo>
                    <a:pt x="1127" y="204"/>
                    <a:pt x="1138" y="197"/>
                    <a:pt x="1144" y="186"/>
                  </a:cubicBezTo>
                  <a:cubicBezTo>
                    <a:pt x="1149" y="175"/>
                    <a:pt x="1149" y="162"/>
                    <a:pt x="1142" y="151"/>
                  </a:cubicBezTo>
                  <a:lnTo>
                    <a:pt x="1048" y="15"/>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21" name="Freeform 44"/>
            <p:cNvSpPr>
              <a:spLocks noEditPoints="1"/>
            </p:cNvSpPr>
            <p:nvPr/>
          </p:nvSpPr>
          <p:spPr bwMode="auto">
            <a:xfrm>
              <a:off x="1836738" y="925513"/>
              <a:ext cx="193675" cy="442913"/>
            </a:xfrm>
            <a:custGeom>
              <a:avLst/>
              <a:gdLst>
                <a:gd name="T0" fmla="*/ 2147483647 w 461"/>
                <a:gd name="T1" fmla="*/ 2147483647 h 1055"/>
                <a:gd name="T2" fmla="*/ 2147483647 w 461"/>
                <a:gd name="T3" fmla="*/ 2147483647 h 1055"/>
                <a:gd name="T4" fmla="*/ 2147483647 w 461"/>
                <a:gd name="T5" fmla="*/ 2147483647 h 1055"/>
                <a:gd name="T6" fmla="*/ 2147483647 w 461"/>
                <a:gd name="T7" fmla="*/ 2147483647 h 1055"/>
                <a:gd name="T8" fmla="*/ 2147483647 w 461"/>
                <a:gd name="T9" fmla="*/ 2147483647 h 1055"/>
                <a:gd name="T10" fmla="*/ 2147483647 w 461"/>
                <a:gd name="T11" fmla="*/ 2147483647 h 1055"/>
                <a:gd name="T12" fmla="*/ 2147483647 w 461"/>
                <a:gd name="T13" fmla="*/ 2147483647 h 1055"/>
                <a:gd name="T14" fmla="*/ 2147483647 w 461"/>
                <a:gd name="T15" fmla="*/ 2147483647 h 1055"/>
                <a:gd name="T16" fmla="*/ 2147483647 w 461"/>
                <a:gd name="T17" fmla="*/ 2147483647 h 1055"/>
                <a:gd name="T18" fmla="*/ 2147483647 w 461"/>
                <a:gd name="T19" fmla="*/ 2147483647 h 1055"/>
                <a:gd name="T20" fmla="*/ 2147483647 w 461"/>
                <a:gd name="T21" fmla="*/ 0 h 1055"/>
                <a:gd name="T22" fmla="*/ 2147483647 w 461"/>
                <a:gd name="T23" fmla="*/ 0 h 1055"/>
                <a:gd name="T24" fmla="*/ 2147483647 w 461"/>
                <a:gd name="T25" fmla="*/ 0 h 1055"/>
                <a:gd name="T26" fmla="*/ 0 w 461"/>
                <a:gd name="T27" fmla="*/ 2147483647 h 1055"/>
                <a:gd name="T28" fmla="*/ 0 w 461"/>
                <a:gd name="T29" fmla="*/ 2147483647 h 1055"/>
                <a:gd name="T30" fmla="*/ 2147483647 w 461"/>
                <a:gd name="T31" fmla="*/ 2147483647 h 1055"/>
                <a:gd name="T32" fmla="*/ 2147483647 w 461"/>
                <a:gd name="T33" fmla="*/ 2147483647 h 1055"/>
                <a:gd name="T34" fmla="*/ 2147483647 w 461"/>
                <a:gd name="T35" fmla="*/ 2147483647 h 1055"/>
                <a:gd name="T36" fmla="*/ 2147483647 w 461"/>
                <a:gd name="T37" fmla="*/ 2147483647 h 1055"/>
                <a:gd name="T38" fmla="*/ 2147483647 w 461"/>
                <a:gd name="T39" fmla="*/ 0 h 105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61"/>
                <a:gd name="T61" fmla="*/ 0 h 1055"/>
                <a:gd name="T62" fmla="*/ 461 w 461"/>
                <a:gd name="T63" fmla="*/ 1055 h 105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61" h="1055">
                  <a:moveTo>
                    <a:pt x="394" y="955"/>
                  </a:moveTo>
                  <a:lnTo>
                    <a:pt x="394" y="955"/>
                  </a:lnTo>
                  <a:cubicBezTo>
                    <a:pt x="394" y="973"/>
                    <a:pt x="379" y="988"/>
                    <a:pt x="361" y="988"/>
                  </a:cubicBezTo>
                  <a:lnTo>
                    <a:pt x="100" y="988"/>
                  </a:lnTo>
                  <a:cubicBezTo>
                    <a:pt x="82" y="988"/>
                    <a:pt x="67" y="973"/>
                    <a:pt x="67" y="955"/>
                  </a:cubicBezTo>
                  <a:lnTo>
                    <a:pt x="67" y="100"/>
                  </a:lnTo>
                  <a:cubicBezTo>
                    <a:pt x="67" y="82"/>
                    <a:pt x="82" y="67"/>
                    <a:pt x="100" y="67"/>
                  </a:cubicBezTo>
                  <a:lnTo>
                    <a:pt x="361" y="67"/>
                  </a:lnTo>
                  <a:cubicBezTo>
                    <a:pt x="379" y="67"/>
                    <a:pt x="394" y="82"/>
                    <a:pt x="394" y="100"/>
                  </a:cubicBezTo>
                  <a:lnTo>
                    <a:pt x="394" y="955"/>
                  </a:lnTo>
                  <a:close/>
                  <a:moveTo>
                    <a:pt x="361" y="0"/>
                  </a:moveTo>
                  <a:lnTo>
                    <a:pt x="361" y="0"/>
                  </a:lnTo>
                  <a:lnTo>
                    <a:pt x="100" y="0"/>
                  </a:lnTo>
                  <a:cubicBezTo>
                    <a:pt x="45" y="0"/>
                    <a:pt x="0" y="45"/>
                    <a:pt x="0" y="100"/>
                  </a:cubicBezTo>
                  <a:lnTo>
                    <a:pt x="0" y="955"/>
                  </a:lnTo>
                  <a:cubicBezTo>
                    <a:pt x="0" y="1010"/>
                    <a:pt x="45" y="1055"/>
                    <a:pt x="100" y="1055"/>
                  </a:cubicBezTo>
                  <a:lnTo>
                    <a:pt x="361" y="1055"/>
                  </a:lnTo>
                  <a:cubicBezTo>
                    <a:pt x="416" y="1055"/>
                    <a:pt x="461" y="1010"/>
                    <a:pt x="461" y="955"/>
                  </a:cubicBezTo>
                  <a:lnTo>
                    <a:pt x="461" y="100"/>
                  </a:lnTo>
                  <a:cubicBezTo>
                    <a:pt x="461" y="45"/>
                    <a:pt x="416" y="0"/>
                    <a:pt x="361" y="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22" name="Freeform 45"/>
            <p:cNvSpPr>
              <a:spLocks/>
            </p:cNvSpPr>
            <p:nvPr/>
          </p:nvSpPr>
          <p:spPr bwMode="auto">
            <a:xfrm>
              <a:off x="1878013" y="1003300"/>
              <a:ext cx="112713" cy="28575"/>
            </a:xfrm>
            <a:custGeom>
              <a:avLst/>
              <a:gdLst>
                <a:gd name="T0" fmla="*/ 2147483647 w 267"/>
                <a:gd name="T1" fmla="*/ 0 h 66"/>
                <a:gd name="T2" fmla="*/ 2147483647 w 267"/>
                <a:gd name="T3" fmla="*/ 0 h 66"/>
                <a:gd name="T4" fmla="*/ 2147483647 w 267"/>
                <a:gd name="T5" fmla="*/ 0 h 66"/>
                <a:gd name="T6" fmla="*/ 0 w 267"/>
                <a:gd name="T7" fmla="*/ 2147483647 h 66"/>
                <a:gd name="T8" fmla="*/ 2147483647 w 267"/>
                <a:gd name="T9" fmla="*/ 2147483647 h 66"/>
                <a:gd name="T10" fmla="*/ 2147483647 w 267"/>
                <a:gd name="T11" fmla="*/ 2147483647 h 66"/>
                <a:gd name="T12" fmla="*/ 2147483647 w 267"/>
                <a:gd name="T13" fmla="*/ 2147483647 h 66"/>
                <a:gd name="T14" fmla="*/ 2147483647 w 267"/>
                <a:gd name="T15" fmla="*/ 0 h 66"/>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6"/>
                <a:gd name="T26" fmla="*/ 267 w 267"/>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6">
                  <a:moveTo>
                    <a:pt x="233" y="0"/>
                  </a:moveTo>
                  <a:lnTo>
                    <a:pt x="233" y="0"/>
                  </a:lnTo>
                  <a:lnTo>
                    <a:pt x="33" y="0"/>
                  </a:lnTo>
                  <a:cubicBezTo>
                    <a:pt x="15" y="0"/>
                    <a:pt x="0" y="15"/>
                    <a:pt x="0" y="33"/>
                  </a:cubicBezTo>
                  <a:cubicBezTo>
                    <a:pt x="0" y="52"/>
                    <a:pt x="15" y="66"/>
                    <a:pt x="33" y="66"/>
                  </a:cubicBezTo>
                  <a:lnTo>
                    <a:pt x="233" y="66"/>
                  </a:lnTo>
                  <a:cubicBezTo>
                    <a:pt x="252" y="66"/>
                    <a:pt x="267" y="52"/>
                    <a:pt x="267" y="33"/>
                  </a:cubicBezTo>
                  <a:cubicBezTo>
                    <a:pt x="267" y="15"/>
                    <a:pt x="252" y="0"/>
                    <a:pt x="233" y="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23" name="Freeform 46"/>
            <p:cNvSpPr>
              <a:spLocks/>
            </p:cNvSpPr>
            <p:nvPr/>
          </p:nvSpPr>
          <p:spPr bwMode="auto">
            <a:xfrm>
              <a:off x="1878013" y="1042988"/>
              <a:ext cx="112713" cy="28575"/>
            </a:xfrm>
            <a:custGeom>
              <a:avLst/>
              <a:gdLst>
                <a:gd name="T0" fmla="*/ 2147483647 w 267"/>
                <a:gd name="T1" fmla="*/ 0 h 67"/>
                <a:gd name="T2" fmla="*/ 2147483647 w 267"/>
                <a:gd name="T3" fmla="*/ 0 h 67"/>
                <a:gd name="T4" fmla="*/ 2147483647 w 267"/>
                <a:gd name="T5" fmla="*/ 0 h 67"/>
                <a:gd name="T6" fmla="*/ 0 w 267"/>
                <a:gd name="T7" fmla="*/ 2147483647 h 67"/>
                <a:gd name="T8" fmla="*/ 2147483647 w 267"/>
                <a:gd name="T9" fmla="*/ 2147483647 h 67"/>
                <a:gd name="T10" fmla="*/ 2147483647 w 267"/>
                <a:gd name="T11" fmla="*/ 2147483647 h 67"/>
                <a:gd name="T12" fmla="*/ 2147483647 w 267"/>
                <a:gd name="T13" fmla="*/ 2147483647 h 67"/>
                <a:gd name="T14" fmla="*/ 2147483647 w 267"/>
                <a:gd name="T15" fmla="*/ 0 h 67"/>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7"/>
                <a:gd name="T26" fmla="*/ 267 w 267"/>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7">
                  <a:moveTo>
                    <a:pt x="233" y="0"/>
                  </a:moveTo>
                  <a:lnTo>
                    <a:pt x="233" y="0"/>
                  </a:lnTo>
                  <a:lnTo>
                    <a:pt x="33" y="0"/>
                  </a:lnTo>
                  <a:cubicBezTo>
                    <a:pt x="15" y="0"/>
                    <a:pt x="0" y="15"/>
                    <a:pt x="0" y="33"/>
                  </a:cubicBezTo>
                  <a:cubicBezTo>
                    <a:pt x="0" y="52"/>
                    <a:pt x="15" y="67"/>
                    <a:pt x="33" y="67"/>
                  </a:cubicBezTo>
                  <a:lnTo>
                    <a:pt x="233" y="67"/>
                  </a:lnTo>
                  <a:cubicBezTo>
                    <a:pt x="252" y="67"/>
                    <a:pt x="267" y="52"/>
                    <a:pt x="267" y="33"/>
                  </a:cubicBezTo>
                  <a:cubicBezTo>
                    <a:pt x="267" y="15"/>
                    <a:pt x="252" y="0"/>
                    <a:pt x="233" y="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24" name="Freeform 47"/>
            <p:cNvSpPr>
              <a:spLocks/>
            </p:cNvSpPr>
            <p:nvPr/>
          </p:nvSpPr>
          <p:spPr bwMode="auto">
            <a:xfrm>
              <a:off x="1878013" y="1081088"/>
              <a:ext cx="112713" cy="28575"/>
            </a:xfrm>
            <a:custGeom>
              <a:avLst/>
              <a:gdLst>
                <a:gd name="T0" fmla="*/ 2147483647 w 267"/>
                <a:gd name="T1" fmla="*/ 0 h 67"/>
                <a:gd name="T2" fmla="*/ 2147483647 w 267"/>
                <a:gd name="T3" fmla="*/ 0 h 67"/>
                <a:gd name="T4" fmla="*/ 2147483647 w 267"/>
                <a:gd name="T5" fmla="*/ 0 h 67"/>
                <a:gd name="T6" fmla="*/ 0 w 267"/>
                <a:gd name="T7" fmla="*/ 2147483647 h 67"/>
                <a:gd name="T8" fmla="*/ 2147483647 w 267"/>
                <a:gd name="T9" fmla="*/ 2147483647 h 67"/>
                <a:gd name="T10" fmla="*/ 2147483647 w 267"/>
                <a:gd name="T11" fmla="*/ 2147483647 h 67"/>
                <a:gd name="T12" fmla="*/ 2147483647 w 267"/>
                <a:gd name="T13" fmla="*/ 2147483647 h 67"/>
                <a:gd name="T14" fmla="*/ 2147483647 w 267"/>
                <a:gd name="T15" fmla="*/ 0 h 67"/>
                <a:gd name="T16" fmla="*/ 0 60000 65536"/>
                <a:gd name="T17" fmla="*/ 0 60000 65536"/>
                <a:gd name="T18" fmla="*/ 0 60000 65536"/>
                <a:gd name="T19" fmla="*/ 0 60000 65536"/>
                <a:gd name="T20" fmla="*/ 0 60000 65536"/>
                <a:gd name="T21" fmla="*/ 0 60000 65536"/>
                <a:gd name="T22" fmla="*/ 0 60000 65536"/>
                <a:gd name="T23" fmla="*/ 0 60000 65536"/>
                <a:gd name="T24" fmla="*/ 0 w 267"/>
                <a:gd name="T25" fmla="*/ 0 h 67"/>
                <a:gd name="T26" fmla="*/ 267 w 267"/>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7" h="67">
                  <a:moveTo>
                    <a:pt x="233" y="0"/>
                  </a:moveTo>
                  <a:lnTo>
                    <a:pt x="233" y="0"/>
                  </a:lnTo>
                  <a:lnTo>
                    <a:pt x="33" y="0"/>
                  </a:lnTo>
                  <a:cubicBezTo>
                    <a:pt x="15" y="0"/>
                    <a:pt x="0" y="15"/>
                    <a:pt x="0" y="34"/>
                  </a:cubicBezTo>
                  <a:cubicBezTo>
                    <a:pt x="0" y="52"/>
                    <a:pt x="15" y="67"/>
                    <a:pt x="33" y="67"/>
                  </a:cubicBezTo>
                  <a:lnTo>
                    <a:pt x="233" y="67"/>
                  </a:lnTo>
                  <a:cubicBezTo>
                    <a:pt x="252" y="67"/>
                    <a:pt x="267" y="52"/>
                    <a:pt x="267" y="34"/>
                  </a:cubicBezTo>
                  <a:cubicBezTo>
                    <a:pt x="267" y="15"/>
                    <a:pt x="252" y="0"/>
                    <a:pt x="233" y="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25" name="Freeform 48"/>
            <p:cNvSpPr>
              <a:spLocks noEditPoints="1"/>
            </p:cNvSpPr>
            <p:nvPr/>
          </p:nvSpPr>
          <p:spPr bwMode="auto">
            <a:xfrm>
              <a:off x="1892300" y="1227138"/>
              <a:ext cx="84138" cy="84138"/>
            </a:xfrm>
            <a:custGeom>
              <a:avLst/>
              <a:gdLst>
                <a:gd name="T0" fmla="*/ 2147483647 w 200"/>
                <a:gd name="T1" fmla="*/ 2147483647 h 200"/>
                <a:gd name="T2" fmla="*/ 2147483647 w 200"/>
                <a:gd name="T3" fmla="*/ 2147483647 h 200"/>
                <a:gd name="T4" fmla="*/ 2147483647 w 200"/>
                <a:gd name="T5" fmla="*/ 2147483647 h 200"/>
                <a:gd name="T6" fmla="*/ 2147483647 w 200"/>
                <a:gd name="T7" fmla="*/ 2147483647 h 200"/>
                <a:gd name="T8" fmla="*/ 2147483647 w 200"/>
                <a:gd name="T9" fmla="*/ 2147483647 h 200"/>
                <a:gd name="T10" fmla="*/ 2147483647 w 200"/>
                <a:gd name="T11" fmla="*/ 2147483647 h 200"/>
                <a:gd name="T12" fmla="*/ 2147483647 w 200"/>
                <a:gd name="T13" fmla="*/ 0 h 200"/>
                <a:gd name="T14" fmla="*/ 2147483647 w 200"/>
                <a:gd name="T15" fmla="*/ 0 h 200"/>
                <a:gd name="T16" fmla="*/ 0 w 200"/>
                <a:gd name="T17" fmla="*/ 2147483647 h 200"/>
                <a:gd name="T18" fmla="*/ 2147483647 w 200"/>
                <a:gd name="T19" fmla="*/ 2147483647 h 200"/>
                <a:gd name="T20" fmla="*/ 2147483647 w 200"/>
                <a:gd name="T21" fmla="*/ 2147483647 h 200"/>
                <a:gd name="T22" fmla="*/ 2147483647 w 200"/>
                <a:gd name="T23" fmla="*/ 0 h 2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0"/>
                <a:gd name="T37" fmla="*/ 0 h 200"/>
                <a:gd name="T38" fmla="*/ 200 w 200"/>
                <a:gd name="T39" fmla="*/ 200 h 20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0" h="200">
                  <a:moveTo>
                    <a:pt x="100" y="133"/>
                  </a:moveTo>
                  <a:lnTo>
                    <a:pt x="100" y="133"/>
                  </a:lnTo>
                  <a:cubicBezTo>
                    <a:pt x="82" y="133"/>
                    <a:pt x="67" y="118"/>
                    <a:pt x="67" y="100"/>
                  </a:cubicBezTo>
                  <a:cubicBezTo>
                    <a:pt x="67" y="82"/>
                    <a:pt x="82" y="67"/>
                    <a:pt x="100" y="67"/>
                  </a:cubicBezTo>
                  <a:cubicBezTo>
                    <a:pt x="119" y="67"/>
                    <a:pt x="134" y="82"/>
                    <a:pt x="134" y="100"/>
                  </a:cubicBezTo>
                  <a:cubicBezTo>
                    <a:pt x="134" y="118"/>
                    <a:pt x="119" y="133"/>
                    <a:pt x="100" y="133"/>
                  </a:cubicBezTo>
                  <a:close/>
                  <a:moveTo>
                    <a:pt x="100" y="0"/>
                  </a:moveTo>
                  <a:lnTo>
                    <a:pt x="100" y="0"/>
                  </a:lnTo>
                  <a:cubicBezTo>
                    <a:pt x="45" y="0"/>
                    <a:pt x="0" y="45"/>
                    <a:pt x="0" y="100"/>
                  </a:cubicBezTo>
                  <a:cubicBezTo>
                    <a:pt x="0" y="155"/>
                    <a:pt x="45" y="200"/>
                    <a:pt x="100" y="200"/>
                  </a:cubicBezTo>
                  <a:cubicBezTo>
                    <a:pt x="155" y="200"/>
                    <a:pt x="200" y="155"/>
                    <a:pt x="200" y="100"/>
                  </a:cubicBezTo>
                  <a:cubicBezTo>
                    <a:pt x="200" y="45"/>
                    <a:pt x="155" y="0"/>
                    <a:pt x="100" y="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grpSp>
      <p:sp>
        <p:nvSpPr>
          <p:cNvPr id="26" name="圆角矩形 25"/>
          <p:cNvSpPr/>
          <p:nvPr/>
        </p:nvSpPr>
        <p:spPr>
          <a:xfrm>
            <a:off x="989305" y="4819200"/>
            <a:ext cx="1500976" cy="437575"/>
          </a:xfrm>
          <a:prstGeom prst="roundRect">
            <a:avLst/>
          </a:prstGeom>
          <a:solidFill>
            <a:srgbClr val="00B0F0"/>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ru-RU" sz="1400" dirty="0">
                <a:solidFill>
                  <a:schemeClr val="bg1"/>
                </a:solidFill>
                <a:latin typeface="Huawei Sans" panose="020C0503030203020204" pitchFamily="34" charset="0"/>
              </a:rPr>
              <a:t>Стационарный офис</a:t>
            </a:r>
          </a:p>
        </p:txBody>
      </p:sp>
      <p:sp>
        <p:nvSpPr>
          <p:cNvPr id="27" name="矩形 26"/>
          <p:cNvSpPr/>
          <p:nvPr/>
        </p:nvSpPr>
        <p:spPr>
          <a:xfrm>
            <a:off x="781271" y="5328944"/>
            <a:ext cx="1513556" cy="461665"/>
          </a:xfrm>
          <a:prstGeom prst="rect">
            <a:avLst/>
          </a:prstGeom>
        </p:spPr>
        <p:txBody>
          <a:bodyPr wrap="none">
            <a:spAutoFit/>
          </a:bodyPr>
          <a:lstStyle/>
          <a:p>
            <a:r>
              <a:rPr lang="ru-RU" sz="1200" dirty="0">
                <a:latin typeface="Huawei Sans" panose="020C0503030203020204" pitchFamily="34" charset="0"/>
              </a:rPr>
              <a:t>Настольный компьютер:</a:t>
            </a:r>
          </a:p>
          <a:p>
            <a:pPr marL="177800" indent="-177800">
              <a:buFont typeface="Arial" panose="020B0604020202020204" pitchFamily="34" charset="0"/>
              <a:buChar char="•"/>
            </a:pPr>
            <a:r>
              <a:rPr lang="ru-RU" sz="1200" dirty="0">
                <a:latin typeface="Huawei Sans" panose="020C0503030203020204" pitchFamily="34" charset="0"/>
              </a:rPr>
              <a:t>Передача данных</a:t>
            </a:r>
          </a:p>
        </p:txBody>
      </p:sp>
      <p:grpSp>
        <p:nvGrpSpPr>
          <p:cNvPr id="30" name="组合 230"/>
          <p:cNvGrpSpPr>
            <a:grpSpLocks/>
          </p:cNvGrpSpPr>
          <p:nvPr/>
        </p:nvGrpSpPr>
        <p:grpSpPr bwMode="auto">
          <a:xfrm>
            <a:off x="3608085" y="3529201"/>
            <a:ext cx="859540" cy="669602"/>
            <a:chOff x="2909888" y="2954338"/>
            <a:chExt cx="790575" cy="617538"/>
          </a:xfrm>
          <a:solidFill>
            <a:srgbClr val="00B0F0"/>
          </a:solidFill>
        </p:grpSpPr>
        <p:sp>
          <p:nvSpPr>
            <p:cNvPr id="31" name="Freeform 211"/>
            <p:cNvSpPr>
              <a:spLocks/>
            </p:cNvSpPr>
            <p:nvPr/>
          </p:nvSpPr>
          <p:spPr bwMode="auto">
            <a:xfrm>
              <a:off x="2909888" y="2954338"/>
              <a:ext cx="790575" cy="601663"/>
            </a:xfrm>
            <a:custGeom>
              <a:avLst/>
              <a:gdLst>
                <a:gd name="T0" fmla="*/ 2147483647 w 1886"/>
                <a:gd name="T1" fmla="*/ 2147483647 h 1433"/>
                <a:gd name="T2" fmla="*/ 2147483647 w 1886"/>
                <a:gd name="T3" fmla="*/ 2147483647 h 1433"/>
                <a:gd name="T4" fmla="*/ 2147483647 w 1886"/>
                <a:gd name="T5" fmla="*/ 2147483647 h 1433"/>
                <a:gd name="T6" fmla="*/ 2147483647 w 1886"/>
                <a:gd name="T7" fmla="*/ 2147483647 h 1433"/>
                <a:gd name="T8" fmla="*/ 2147483647 w 1886"/>
                <a:gd name="T9" fmla="*/ 2147483647 h 1433"/>
                <a:gd name="T10" fmla="*/ 2147483647 w 1886"/>
                <a:gd name="T11" fmla="*/ 2147483647 h 1433"/>
                <a:gd name="T12" fmla="*/ 2147483647 w 1886"/>
                <a:gd name="T13" fmla="*/ 2147483647 h 1433"/>
                <a:gd name="T14" fmla="*/ 2147483647 w 1886"/>
                <a:gd name="T15" fmla="*/ 2147483647 h 1433"/>
                <a:gd name="T16" fmla="*/ 2147483647 w 1886"/>
                <a:gd name="T17" fmla="*/ 2147483647 h 1433"/>
                <a:gd name="T18" fmla="*/ 2147483647 w 1886"/>
                <a:gd name="T19" fmla="*/ 2147483647 h 1433"/>
                <a:gd name="T20" fmla="*/ 2147483647 w 1886"/>
                <a:gd name="T21" fmla="*/ 2147483647 h 1433"/>
                <a:gd name="T22" fmla="*/ 2147483647 w 1886"/>
                <a:gd name="T23" fmla="*/ 2147483647 h 1433"/>
                <a:gd name="T24" fmla="*/ 2147483647 w 1886"/>
                <a:gd name="T25" fmla="*/ 2147483647 h 1433"/>
                <a:gd name="T26" fmla="*/ 2147483647 w 1886"/>
                <a:gd name="T27" fmla="*/ 2147483647 h 1433"/>
                <a:gd name="T28" fmla="*/ 2147483647 w 1886"/>
                <a:gd name="T29" fmla="*/ 2147483647 h 1433"/>
                <a:gd name="T30" fmla="*/ 0 w 1886"/>
                <a:gd name="T31" fmla="*/ 2147483647 h 1433"/>
                <a:gd name="T32" fmla="*/ 0 w 1886"/>
                <a:gd name="T33" fmla="*/ 2147483647 h 1433"/>
                <a:gd name="T34" fmla="*/ 2147483647 w 1886"/>
                <a:gd name="T35" fmla="*/ 0 h 1433"/>
                <a:gd name="T36" fmla="*/ 2147483647 w 1886"/>
                <a:gd name="T37" fmla="*/ 0 h 1433"/>
                <a:gd name="T38" fmla="*/ 2147483647 w 1886"/>
                <a:gd name="T39" fmla="*/ 2147483647 h 1433"/>
                <a:gd name="T40" fmla="*/ 2147483647 w 1886"/>
                <a:gd name="T41" fmla="*/ 2147483647 h 1433"/>
                <a:gd name="T42" fmla="*/ 2147483647 w 1886"/>
                <a:gd name="T43" fmla="*/ 2147483647 h 143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886"/>
                <a:gd name="T67" fmla="*/ 0 h 1433"/>
                <a:gd name="T68" fmla="*/ 1886 w 1886"/>
                <a:gd name="T69" fmla="*/ 1433 h 143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886" h="1433">
                  <a:moveTo>
                    <a:pt x="1780" y="1433"/>
                  </a:moveTo>
                  <a:lnTo>
                    <a:pt x="1780" y="1433"/>
                  </a:lnTo>
                  <a:lnTo>
                    <a:pt x="1601" y="1433"/>
                  </a:lnTo>
                  <a:lnTo>
                    <a:pt x="1601" y="1367"/>
                  </a:lnTo>
                  <a:lnTo>
                    <a:pt x="1780" y="1367"/>
                  </a:lnTo>
                  <a:cubicBezTo>
                    <a:pt x="1802" y="1367"/>
                    <a:pt x="1820" y="1349"/>
                    <a:pt x="1820" y="1327"/>
                  </a:cubicBezTo>
                  <a:lnTo>
                    <a:pt x="1820" y="106"/>
                  </a:lnTo>
                  <a:cubicBezTo>
                    <a:pt x="1820" y="84"/>
                    <a:pt x="1802" y="67"/>
                    <a:pt x="1780" y="67"/>
                  </a:cubicBezTo>
                  <a:lnTo>
                    <a:pt x="106" y="67"/>
                  </a:lnTo>
                  <a:cubicBezTo>
                    <a:pt x="84" y="67"/>
                    <a:pt x="67" y="84"/>
                    <a:pt x="67" y="106"/>
                  </a:cubicBezTo>
                  <a:lnTo>
                    <a:pt x="67" y="1327"/>
                  </a:lnTo>
                  <a:cubicBezTo>
                    <a:pt x="67" y="1349"/>
                    <a:pt x="84" y="1367"/>
                    <a:pt x="106" y="1367"/>
                  </a:cubicBezTo>
                  <a:lnTo>
                    <a:pt x="1401" y="1367"/>
                  </a:lnTo>
                  <a:lnTo>
                    <a:pt x="1401" y="1433"/>
                  </a:lnTo>
                  <a:lnTo>
                    <a:pt x="106" y="1433"/>
                  </a:lnTo>
                  <a:cubicBezTo>
                    <a:pt x="48" y="1433"/>
                    <a:pt x="0" y="1386"/>
                    <a:pt x="0" y="1327"/>
                  </a:cubicBezTo>
                  <a:lnTo>
                    <a:pt x="0" y="106"/>
                  </a:lnTo>
                  <a:cubicBezTo>
                    <a:pt x="0" y="48"/>
                    <a:pt x="48" y="0"/>
                    <a:pt x="106" y="0"/>
                  </a:cubicBezTo>
                  <a:lnTo>
                    <a:pt x="1780" y="0"/>
                  </a:lnTo>
                  <a:cubicBezTo>
                    <a:pt x="1839" y="0"/>
                    <a:pt x="1886" y="48"/>
                    <a:pt x="1886" y="106"/>
                  </a:cubicBezTo>
                  <a:lnTo>
                    <a:pt x="1886" y="1327"/>
                  </a:lnTo>
                  <a:cubicBezTo>
                    <a:pt x="1886" y="1386"/>
                    <a:pt x="1839" y="1433"/>
                    <a:pt x="1780" y="1433"/>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32" name="Freeform 212"/>
            <p:cNvSpPr>
              <a:spLocks noEditPoints="1"/>
            </p:cNvSpPr>
            <p:nvPr/>
          </p:nvSpPr>
          <p:spPr bwMode="auto">
            <a:xfrm>
              <a:off x="2951163" y="3022601"/>
              <a:ext cx="708025" cy="466725"/>
            </a:xfrm>
            <a:custGeom>
              <a:avLst/>
              <a:gdLst>
                <a:gd name="T0" fmla="*/ 2147483647 w 1687"/>
                <a:gd name="T1" fmla="*/ 2147483647 h 1112"/>
                <a:gd name="T2" fmla="*/ 2147483647 w 1687"/>
                <a:gd name="T3" fmla="*/ 2147483647 h 1112"/>
                <a:gd name="T4" fmla="*/ 2147483647 w 1687"/>
                <a:gd name="T5" fmla="*/ 2147483647 h 1112"/>
                <a:gd name="T6" fmla="*/ 2147483647 w 1687"/>
                <a:gd name="T7" fmla="*/ 2147483647 h 1112"/>
                <a:gd name="T8" fmla="*/ 2147483647 w 1687"/>
                <a:gd name="T9" fmla="*/ 2147483647 h 1112"/>
                <a:gd name="T10" fmla="*/ 2147483647 w 1687"/>
                <a:gd name="T11" fmla="*/ 2147483647 h 1112"/>
                <a:gd name="T12" fmla="*/ 2147483647 w 1687"/>
                <a:gd name="T13" fmla="*/ 2147483647 h 1112"/>
                <a:gd name="T14" fmla="*/ 2147483647 w 1687"/>
                <a:gd name="T15" fmla="*/ 2147483647 h 1112"/>
                <a:gd name="T16" fmla="*/ 0 w 1687"/>
                <a:gd name="T17" fmla="*/ 2147483647 h 1112"/>
                <a:gd name="T18" fmla="*/ 0 w 1687"/>
                <a:gd name="T19" fmla="*/ 0 h 1112"/>
                <a:gd name="T20" fmla="*/ 2147483647 w 1687"/>
                <a:gd name="T21" fmla="*/ 0 h 1112"/>
                <a:gd name="T22" fmla="*/ 2147483647 w 1687"/>
                <a:gd name="T23" fmla="*/ 2147483647 h 11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87"/>
                <a:gd name="T37" fmla="*/ 0 h 1112"/>
                <a:gd name="T38" fmla="*/ 1687 w 1687"/>
                <a:gd name="T39" fmla="*/ 1112 h 11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87" h="1112">
                  <a:moveTo>
                    <a:pt x="27" y="1086"/>
                  </a:moveTo>
                  <a:lnTo>
                    <a:pt x="27" y="1086"/>
                  </a:lnTo>
                  <a:lnTo>
                    <a:pt x="1660" y="1086"/>
                  </a:lnTo>
                  <a:lnTo>
                    <a:pt x="1660" y="27"/>
                  </a:lnTo>
                  <a:lnTo>
                    <a:pt x="27" y="27"/>
                  </a:lnTo>
                  <a:lnTo>
                    <a:pt x="27" y="1086"/>
                  </a:lnTo>
                  <a:close/>
                  <a:moveTo>
                    <a:pt x="1687" y="1112"/>
                  </a:moveTo>
                  <a:lnTo>
                    <a:pt x="1687" y="1112"/>
                  </a:lnTo>
                  <a:lnTo>
                    <a:pt x="0" y="1112"/>
                  </a:lnTo>
                  <a:lnTo>
                    <a:pt x="0" y="0"/>
                  </a:lnTo>
                  <a:lnTo>
                    <a:pt x="1687" y="0"/>
                  </a:lnTo>
                  <a:lnTo>
                    <a:pt x="1687" y="1112"/>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33" name="Freeform 213"/>
            <p:cNvSpPr>
              <a:spLocks/>
            </p:cNvSpPr>
            <p:nvPr/>
          </p:nvSpPr>
          <p:spPr bwMode="auto">
            <a:xfrm>
              <a:off x="3241675" y="2998788"/>
              <a:ext cx="9525" cy="9525"/>
            </a:xfrm>
            <a:custGeom>
              <a:avLst/>
              <a:gdLst>
                <a:gd name="T0" fmla="*/ 2147483647 w 22"/>
                <a:gd name="T1" fmla="*/ 2147483647 h 23"/>
                <a:gd name="T2" fmla="*/ 2147483647 w 22"/>
                <a:gd name="T3" fmla="*/ 2147483647 h 23"/>
                <a:gd name="T4" fmla="*/ 2147483647 w 22"/>
                <a:gd name="T5" fmla="*/ 2147483647 h 23"/>
                <a:gd name="T6" fmla="*/ 0 w 22"/>
                <a:gd name="T7" fmla="*/ 2147483647 h 23"/>
                <a:gd name="T8" fmla="*/ 2147483647 w 22"/>
                <a:gd name="T9" fmla="*/ 0 h 23"/>
                <a:gd name="T10" fmla="*/ 2147483647 w 22"/>
                <a:gd name="T11" fmla="*/ 2147483647 h 23"/>
                <a:gd name="T12" fmla="*/ 0 60000 65536"/>
                <a:gd name="T13" fmla="*/ 0 60000 65536"/>
                <a:gd name="T14" fmla="*/ 0 60000 65536"/>
                <a:gd name="T15" fmla="*/ 0 60000 65536"/>
                <a:gd name="T16" fmla="*/ 0 60000 65536"/>
                <a:gd name="T17" fmla="*/ 0 60000 65536"/>
                <a:gd name="T18" fmla="*/ 0 w 22"/>
                <a:gd name="T19" fmla="*/ 0 h 23"/>
                <a:gd name="T20" fmla="*/ 22 w 22"/>
                <a:gd name="T21" fmla="*/ 23 h 23"/>
              </a:gdLst>
              <a:ahLst/>
              <a:cxnLst>
                <a:cxn ang="T12">
                  <a:pos x="T0" y="T1"/>
                </a:cxn>
                <a:cxn ang="T13">
                  <a:pos x="T2" y="T3"/>
                </a:cxn>
                <a:cxn ang="T14">
                  <a:pos x="T4" y="T5"/>
                </a:cxn>
                <a:cxn ang="T15">
                  <a:pos x="T6" y="T7"/>
                </a:cxn>
                <a:cxn ang="T16">
                  <a:pos x="T8" y="T9"/>
                </a:cxn>
                <a:cxn ang="T17">
                  <a:pos x="T10" y="T11"/>
                </a:cxn>
              </a:cxnLst>
              <a:rect l="T18" t="T19" r="T20" b="T21"/>
              <a:pathLst>
                <a:path w="22" h="23">
                  <a:moveTo>
                    <a:pt x="22" y="12"/>
                  </a:moveTo>
                  <a:lnTo>
                    <a:pt x="22" y="12"/>
                  </a:lnTo>
                  <a:cubicBezTo>
                    <a:pt x="22" y="18"/>
                    <a:pt x="17" y="23"/>
                    <a:pt x="11" y="23"/>
                  </a:cubicBezTo>
                  <a:cubicBezTo>
                    <a:pt x="5" y="23"/>
                    <a:pt x="0" y="18"/>
                    <a:pt x="0" y="12"/>
                  </a:cubicBezTo>
                  <a:cubicBezTo>
                    <a:pt x="0" y="5"/>
                    <a:pt x="5" y="0"/>
                    <a:pt x="11" y="0"/>
                  </a:cubicBezTo>
                  <a:cubicBezTo>
                    <a:pt x="17" y="0"/>
                    <a:pt x="22" y="5"/>
                    <a:pt x="22" y="12"/>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34" name="Freeform 214"/>
            <p:cNvSpPr>
              <a:spLocks/>
            </p:cNvSpPr>
            <p:nvPr/>
          </p:nvSpPr>
          <p:spPr bwMode="auto">
            <a:xfrm>
              <a:off x="3279775" y="3000376"/>
              <a:ext cx="7938" cy="7938"/>
            </a:xfrm>
            <a:custGeom>
              <a:avLst/>
              <a:gdLst>
                <a:gd name="T0" fmla="*/ 2147483647 w 18"/>
                <a:gd name="T1" fmla="*/ 2147483647 h 19"/>
                <a:gd name="T2" fmla="*/ 2147483647 w 18"/>
                <a:gd name="T3" fmla="*/ 2147483647 h 19"/>
                <a:gd name="T4" fmla="*/ 2147483647 w 18"/>
                <a:gd name="T5" fmla="*/ 2147483647 h 19"/>
                <a:gd name="T6" fmla="*/ 2147483647 w 18"/>
                <a:gd name="T7" fmla="*/ 0 h 19"/>
                <a:gd name="T8" fmla="*/ 2147483647 w 18"/>
                <a:gd name="T9" fmla="*/ 0 h 19"/>
                <a:gd name="T10" fmla="*/ 2147483647 w 18"/>
                <a:gd name="T11" fmla="*/ 2147483647 h 19"/>
                <a:gd name="T12" fmla="*/ 2147483647 w 18"/>
                <a:gd name="T13" fmla="*/ 2147483647 h 19"/>
                <a:gd name="T14" fmla="*/ 2147483647 w 18"/>
                <a:gd name="T15" fmla="*/ 2147483647 h 19"/>
                <a:gd name="T16" fmla="*/ 2147483647 w 18"/>
                <a:gd name="T17" fmla="*/ 2147483647 h 19"/>
                <a:gd name="T18" fmla="*/ 2147483647 w 18"/>
                <a:gd name="T19" fmla="*/ 2147483647 h 19"/>
                <a:gd name="T20" fmla="*/ 0 w 18"/>
                <a:gd name="T21" fmla="*/ 2147483647 h 19"/>
                <a:gd name="T22" fmla="*/ 0 w 18"/>
                <a:gd name="T23" fmla="*/ 0 h 19"/>
                <a:gd name="T24" fmla="*/ 2147483647 w 18"/>
                <a:gd name="T25" fmla="*/ 0 h 19"/>
                <a:gd name="T26" fmla="*/ 2147483647 w 18"/>
                <a:gd name="T27" fmla="*/ 2147483647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8"/>
                <a:gd name="T43" fmla="*/ 0 h 19"/>
                <a:gd name="T44" fmla="*/ 18 w 18"/>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8" h="19">
                  <a:moveTo>
                    <a:pt x="5" y="8"/>
                  </a:moveTo>
                  <a:lnTo>
                    <a:pt x="5" y="8"/>
                  </a:lnTo>
                  <a:lnTo>
                    <a:pt x="14" y="8"/>
                  </a:lnTo>
                  <a:lnTo>
                    <a:pt x="14" y="0"/>
                  </a:lnTo>
                  <a:lnTo>
                    <a:pt x="18" y="0"/>
                  </a:lnTo>
                  <a:lnTo>
                    <a:pt x="18" y="19"/>
                  </a:lnTo>
                  <a:lnTo>
                    <a:pt x="14" y="19"/>
                  </a:lnTo>
                  <a:lnTo>
                    <a:pt x="14" y="11"/>
                  </a:lnTo>
                  <a:lnTo>
                    <a:pt x="5" y="11"/>
                  </a:lnTo>
                  <a:lnTo>
                    <a:pt x="5" y="19"/>
                  </a:lnTo>
                  <a:lnTo>
                    <a:pt x="0" y="19"/>
                  </a:lnTo>
                  <a:lnTo>
                    <a:pt x="0" y="0"/>
                  </a:lnTo>
                  <a:lnTo>
                    <a:pt x="5" y="0"/>
                  </a:lnTo>
                  <a:lnTo>
                    <a:pt x="5" y="8"/>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35" name="Freeform 216"/>
            <p:cNvSpPr>
              <a:spLocks/>
            </p:cNvSpPr>
            <p:nvPr/>
          </p:nvSpPr>
          <p:spPr bwMode="auto">
            <a:xfrm>
              <a:off x="3289300" y="3000375"/>
              <a:ext cx="7938" cy="7938"/>
            </a:xfrm>
            <a:custGeom>
              <a:avLst/>
              <a:gdLst>
                <a:gd name="T0" fmla="*/ 2147483647 w 18"/>
                <a:gd name="T1" fmla="*/ 2147483647 h 19"/>
                <a:gd name="T2" fmla="*/ 2147483647 w 18"/>
                <a:gd name="T3" fmla="*/ 2147483647 h 19"/>
                <a:gd name="T4" fmla="*/ 2147483647 w 18"/>
                <a:gd name="T5" fmla="*/ 2147483647 h 19"/>
                <a:gd name="T6" fmla="*/ 2147483647 w 18"/>
                <a:gd name="T7" fmla="*/ 2147483647 h 19"/>
                <a:gd name="T8" fmla="*/ 2147483647 w 18"/>
                <a:gd name="T9" fmla="*/ 0 h 19"/>
                <a:gd name="T10" fmla="*/ 2147483647 w 18"/>
                <a:gd name="T11" fmla="*/ 0 h 19"/>
                <a:gd name="T12" fmla="*/ 2147483647 w 18"/>
                <a:gd name="T13" fmla="*/ 2147483647 h 19"/>
                <a:gd name="T14" fmla="*/ 2147483647 w 18"/>
                <a:gd name="T15" fmla="*/ 2147483647 h 19"/>
                <a:gd name="T16" fmla="*/ 2147483647 w 18"/>
                <a:gd name="T17" fmla="*/ 2147483647 h 19"/>
                <a:gd name="T18" fmla="*/ 2147483647 w 18"/>
                <a:gd name="T19" fmla="*/ 2147483647 h 19"/>
                <a:gd name="T20" fmla="*/ 0 w 18"/>
                <a:gd name="T21" fmla="*/ 2147483647 h 19"/>
                <a:gd name="T22" fmla="*/ 0 w 18"/>
                <a:gd name="T23" fmla="*/ 0 h 19"/>
                <a:gd name="T24" fmla="*/ 2147483647 w 18"/>
                <a:gd name="T25" fmla="*/ 0 h 19"/>
                <a:gd name="T26" fmla="*/ 2147483647 w 18"/>
                <a:gd name="T27" fmla="*/ 2147483647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8"/>
                <a:gd name="T43" fmla="*/ 0 h 19"/>
                <a:gd name="T44" fmla="*/ 18 w 18"/>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8" h="19">
                  <a:moveTo>
                    <a:pt x="4" y="11"/>
                  </a:moveTo>
                  <a:lnTo>
                    <a:pt x="4" y="11"/>
                  </a:lnTo>
                  <a:cubicBezTo>
                    <a:pt x="4" y="15"/>
                    <a:pt x="5" y="16"/>
                    <a:pt x="9" y="16"/>
                  </a:cubicBezTo>
                  <a:cubicBezTo>
                    <a:pt x="12" y="16"/>
                    <a:pt x="13" y="15"/>
                    <a:pt x="13" y="11"/>
                  </a:cubicBezTo>
                  <a:lnTo>
                    <a:pt x="13" y="0"/>
                  </a:lnTo>
                  <a:lnTo>
                    <a:pt x="18" y="0"/>
                  </a:lnTo>
                  <a:lnTo>
                    <a:pt x="18" y="11"/>
                  </a:lnTo>
                  <a:cubicBezTo>
                    <a:pt x="18" y="14"/>
                    <a:pt x="17" y="16"/>
                    <a:pt x="16" y="17"/>
                  </a:cubicBezTo>
                  <a:cubicBezTo>
                    <a:pt x="15" y="18"/>
                    <a:pt x="12" y="19"/>
                    <a:pt x="9" y="19"/>
                  </a:cubicBezTo>
                  <a:cubicBezTo>
                    <a:pt x="5" y="19"/>
                    <a:pt x="3" y="18"/>
                    <a:pt x="1" y="17"/>
                  </a:cubicBezTo>
                  <a:cubicBezTo>
                    <a:pt x="0" y="16"/>
                    <a:pt x="0" y="14"/>
                    <a:pt x="0" y="11"/>
                  </a:cubicBezTo>
                  <a:lnTo>
                    <a:pt x="0" y="0"/>
                  </a:lnTo>
                  <a:lnTo>
                    <a:pt x="4" y="0"/>
                  </a:lnTo>
                  <a:lnTo>
                    <a:pt x="4" y="11"/>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36" name="Freeform 217"/>
            <p:cNvSpPr>
              <a:spLocks noEditPoints="1"/>
            </p:cNvSpPr>
            <p:nvPr/>
          </p:nvSpPr>
          <p:spPr bwMode="auto">
            <a:xfrm>
              <a:off x="3297238" y="3000375"/>
              <a:ext cx="9525" cy="7938"/>
            </a:xfrm>
            <a:custGeom>
              <a:avLst/>
              <a:gdLst>
                <a:gd name="T0" fmla="*/ 2147483647 w 22"/>
                <a:gd name="T1" fmla="*/ 2147483647 h 19"/>
                <a:gd name="T2" fmla="*/ 2147483647 w 22"/>
                <a:gd name="T3" fmla="*/ 2147483647 h 19"/>
                <a:gd name="T4" fmla="*/ 2147483647 w 22"/>
                <a:gd name="T5" fmla="*/ 2147483647 h 19"/>
                <a:gd name="T6" fmla="*/ 2147483647 w 22"/>
                <a:gd name="T7" fmla="*/ 2147483647 h 19"/>
                <a:gd name="T8" fmla="*/ 2147483647 w 22"/>
                <a:gd name="T9" fmla="*/ 2147483647 h 19"/>
                <a:gd name="T10" fmla="*/ 2147483647 w 22"/>
                <a:gd name="T11" fmla="*/ 0 h 19"/>
                <a:gd name="T12" fmla="*/ 2147483647 w 22"/>
                <a:gd name="T13" fmla="*/ 0 h 19"/>
                <a:gd name="T14" fmla="*/ 2147483647 w 22"/>
                <a:gd name="T15" fmla="*/ 2147483647 h 19"/>
                <a:gd name="T16" fmla="*/ 2147483647 w 22"/>
                <a:gd name="T17" fmla="*/ 2147483647 h 19"/>
                <a:gd name="T18" fmla="*/ 2147483647 w 22"/>
                <a:gd name="T19" fmla="*/ 2147483647 h 19"/>
                <a:gd name="T20" fmla="*/ 2147483647 w 22"/>
                <a:gd name="T21" fmla="*/ 2147483647 h 19"/>
                <a:gd name="T22" fmla="*/ 2147483647 w 22"/>
                <a:gd name="T23" fmla="*/ 2147483647 h 19"/>
                <a:gd name="T24" fmla="*/ 0 w 22"/>
                <a:gd name="T25" fmla="*/ 2147483647 h 19"/>
                <a:gd name="T26" fmla="*/ 2147483647 w 22"/>
                <a:gd name="T27" fmla="*/ 0 h 19"/>
                <a:gd name="T28" fmla="*/ 2147483647 w 22"/>
                <a:gd name="T29" fmla="*/ 0 h 1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2"/>
                <a:gd name="T46" fmla="*/ 0 h 19"/>
                <a:gd name="T47" fmla="*/ 22 w 22"/>
                <a:gd name="T48" fmla="*/ 19 h 1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2" h="19">
                  <a:moveTo>
                    <a:pt x="8" y="11"/>
                  </a:moveTo>
                  <a:lnTo>
                    <a:pt x="8" y="11"/>
                  </a:lnTo>
                  <a:lnTo>
                    <a:pt x="14" y="11"/>
                  </a:lnTo>
                  <a:lnTo>
                    <a:pt x="11" y="4"/>
                  </a:lnTo>
                  <a:lnTo>
                    <a:pt x="8" y="11"/>
                  </a:lnTo>
                  <a:close/>
                  <a:moveTo>
                    <a:pt x="14" y="0"/>
                  </a:moveTo>
                  <a:lnTo>
                    <a:pt x="14" y="0"/>
                  </a:lnTo>
                  <a:lnTo>
                    <a:pt x="22" y="19"/>
                  </a:lnTo>
                  <a:lnTo>
                    <a:pt x="17" y="19"/>
                  </a:lnTo>
                  <a:lnTo>
                    <a:pt x="16" y="14"/>
                  </a:lnTo>
                  <a:lnTo>
                    <a:pt x="7" y="14"/>
                  </a:lnTo>
                  <a:lnTo>
                    <a:pt x="5" y="19"/>
                  </a:lnTo>
                  <a:lnTo>
                    <a:pt x="0" y="19"/>
                  </a:lnTo>
                  <a:lnTo>
                    <a:pt x="9" y="0"/>
                  </a:lnTo>
                  <a:lnTo>
                    <a:pt x="14"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37" name="Freeform 218"/>
            <p:cNvSpPr>
              <a:spLocks/>
            </p:cNvSpPr>
            <p:nvPr/>
          </p:nvSpPr>
          <p:spPr bwMode="auto">
            <a:xfrm>
              <a:off x="3305175" y="3000375"/>
              <a:ext cx="12700" cy="7938"/>
            </a:xfrm>
            <a:custGeom>
              <a:avLst/>
              <a:gdLst>
                <a:gd name="T0" fmla="*/ 2147483647 w 31"/>
                <a:gd name="T1" fmla="*/ 0 h 19"/>
                <a:gd name="T2" fmla="*/ 2147483647 w 31"/>
                <a:gd name="T3" fmla="*/ 0 h 19"/>
                <a:gd name="T4" fmla="*/ 2147483647 w 31"/>
                <a:gd name="T5" fmla="*/ 2147483647 h 19"/>
                <a:gd name="T6" fmla="*/ 2147483647 w 31"/>
                <a:gd name="T7" fmla="*/ 0 h 19"/>
                <a:gd name="T8" fmla="*/ 2147483647 w 31"/>
                <a:gd name="T9" fmla="*/ 0 h 19"/>
                <a:gd name="T10" fmla="*/ 2147483647 w 31"/>
                <a:gd name="T11" fmla="*/ 2147483647 h 19"/>
                <a:gd name="T12" fmla="*/ 2147483647 w 31"/>
                <a:gd name="T13" fmla="*/ 0 h 19"/>
                <a:gd name="T14" fmla="*/ 2147483647 w 31"/>
                <a:gd name="T15" fmla="*/ 0 h 19"/>
                <a:gd name="T16" fmla="*/ 2147483647 w 31"/>
                <a:gd name="T17" fmla="*/ 2147483647 h 19"/>
                <a:gd name="T18" fmla="*/ 2147483647 w 31"/>
                <a:gd name="T19" fmla="*/ 2147483647 h 19"/>
                <a:gd name="T20" fmla="*/ 2147483647 w 31"/>
                <a:gd name="T21" fmla="*/ 2147483647 h 19"/>
                <a:gd name="T22" fmla="*/ 2147483647 w 31"/>
                <a:gd name="T23" fmla="*/ 2147483647 h 19"/>
                <a:gd name="T24" fmla="*/ 2147483647 w 31"/>
                <a:gd name="T25" fmla="*/ 2147483647 h 19"/>
                <a:gd name="T26" fmla="*/ 0 w 31"/>
                <a:gd name="T27" fmla="*/ 0 h 19"/>
                <a:gd name="T28" fmla="*/ 2147483647 w 31"/>
                <a:gd name="T29" fmla="*/ 0 h 1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1"/>
                <a:gd name="T46" fmla="*/ 0 h 19"/>
                <a:gd name="T47" fmla="*/ 31 w 31"/>
                <a:gd name="T48" fmla="*/ 19 h 1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1" h="19">
                  <a:moveTo>
                    <a:pt x="4" y="0"/>
                  </a:moveTo>
                  <a:lnTo>
                    <a:pt x="4" y="0"/>
                  </a:lnTo>
                  <a:lnTo>
                    <a:pt x="9" y="15"/>
                  </a:lnTo>
                  <a:lnTo>
                    <a:pt x="13" y="0"/>
                  </a:lnTo>
                  <a:lnTo>
                    <a:pt x="18" y="0"/>
                  </a:lnTo>
                  <a:lnTo>
                    <a:pt x="22" y="15"/>
                  </a:lnTo>
                  <a:lnTo>
                    <a:pt x="27" y="0"/>
                  </a:lnTo>
                  <a:lnTo>
                    <a:pt x="31" y="0"/>
                  </a:lnTo>
                  <a:lnTo>
                    <a:pt x="25" y="19"/>
                  </a:lnTo>
                  <a:lnTo>
                    <a:pt x="20" y="19"/>
                  </a:lnTo>
                  <a:lnTo>
                    <a:pt x="15" y="5"/>
                  </a:lnTo>
                  <a:lnTo>
                    <a:pt x="11" y="19"/>
                  </a:lnTo>
                  <a:lnTo>
                    <a:pt x="6" y="19"/>
                  </a:lnTo>
                  <a:lnTo>
                    <a:pt x="0" y="0"/>
                  </a:lnTo>
                  <a:lnTo>
                    <a:pt x="4"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38" name="Freeform 219"/>
            <p:cNvSpPr>
              <a:spLocks/>
            </p:cNvSpPr>
            <p:nvPr/>
          </p:nvSpPr>
          <p:spPr bwMode="auto">
            <a:xfrm>
              <a:off x="3319463" y="3000375"/>
              <a:ext cx="6350" cy="7938"/>
            </a:xfrm>
            <a:custGeom>
              <a:avLst/>
              <a:gdLst>
                <a:gd name="T0" fmla="*/ 2147483647 w 17"/>
                <a:gd name="T1" fmla="*/ 2147483647 h 19"/>
                <a:gd name="T2" fmla="*/ 2147483647 w 17"/>
                <a:gd name="T3" fmla="*/ 2147483647 h 19"/>
                <a:gd name="T4" fmla="*/ 2147483647 w 17"/>
                <a:gd name="T5" fmla="*/ 2147483647 h 19"/>
                <a:gd name="T6" fmla="*/ 2147483647 w 17"/>
                <a:gd name="T7" fmla="*/ 2147483647 h 19"/>
                <a:gd name="T8" fmla="*/ 2147483647 w 17"/>
                <a:gd name="T9" fmla="*/ 2147483647 h 19"/>
                <a:gd name="T10" fmla="*/ 2147483647 w 17"/>
                <a:gd name="T11" fmla="*/ 2147483647 h 19"/>
                <a:gd name="T12" fmla="*/ 2147483647 w 17"/>
                <a:gd name="T13" fmla="*/ 2147483647 h 19"/>
                <a:gd name="T14" fmla="*/ 2147483647 w 17"/>
                <a:gd name="T15" fmla="*/ 2147483647 h 19"/>
                <a:gd name="T16" fmla="*/ 2147483647 w 17"/>
                <a:gd name="T17" fmla="*/ 2147483647 h 19"/>
                <a:gd name="T18" fmla="*/ 2147483647 w 17"/>
                <a:gd name="T19" fmla="*/ 2147483647 h 19"/>
                <a:gd name="T20" fmla="*/ 0 w 17"/>
                <a:gd name="T21" fmla="*/ 2147483647 h 19"/>
                <a:gd name="T22" fmla="*/ 2147483647 w 17"/>
                <a:gd name="T23" fmla="*/ 0 h 19"/>
                <a:gd name="T24" fmla="*/ 2147483647 w 17"/>
                <a:gd name="T25" fmla="*/ 0 h 19"/>
                <a:gd name="T26" fmla="*/ 2147483647 w 17"/>
                <a:gd name="T27" fmla="*/ 2147483647 h 19"/>
                <a:gd name="T28" fmla="*/ 2147483647 w 17"/>
                <a:gd name="T29" fmla="*/ 2147483647 h 19"/>
                <a:gd name="T30" fmla="*/ 2147483647 w 17"/>
                <a:gd name="T31" fmla="*/ 2147483647 h 1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
                <a:gd name="T49" fmla="*/ 0 h 19"/>
                <a:gd name="T50" fmla="*/ 17 w 17"/>
                <a:gd name="T51" fmla="*/ 19 h 1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 h="19">
                  <a:moveTo>
                    <a:pt x="5" y="8"/>
                  </a:moveTo>
                  <a:lnTo>
                    <a:pt x="5" y="8"/>
                  </a:lnTo>
                  <a:lnTo>
                    <a:pt x="17" y="8"/>
                  </a:lnTo>
                  <a:lnTo>
                    <a:pt x="17" y="11"/>
                  </a:lnTo>
                  <a:lnTo>
                    <a:pt x="5" y="11"/>
                  </a:lnTo>
                  <a:cubicBezTo>
                    <a:pt x="5" y="14"/>
                    <a:pt x="6" y="16"/>
                    <a:pt x="10" y="16"/>
                  </a:cubicBezTo>
                  <a:lnTo>
                    <a:pt x="17" y="16"/>
                  </a:lnTo>
                  <a:lnTo>
                    <a:pt x="17" y="19"/>
                  </a:lnTo>
                  <a:lnTo>
                    <a:pt x="9" y="19"/>
                  </a:lnTo>
                  <a:cubicBezTo>
                    <a:pt x="7" y="19"/>
                    <a:pt x="5" y="19"/>
                    <a:pt x="3" y="17"/>
                  </a:cubicBezTo>
                  <a:cubicBezTo>
                    <a:pt x="1" y="16"/>
                    <a:pt x="0" y="13"/>
                    <a:pt x="0" y="10"/>
                  </a:cubicBezTo>
                  <a:cubicBezTo>
                    <a:pt x="0" y="3"/>
                    <a:pt x="3" y="0"/>
                    <a:pt x="10" y="0"/>
                  </a:cubicBezTo>
                  <a:lnTo>
                    <a:pt x="17" y="0"/>
                  </a:lnTo>
                  <a:lnTo>
                    <a:pt x="17" y="3"/>
                  </a:lnTo>
                  <a:lnTo>
                    <a:pt x="10" y="3"/>
                  </a:lnTo>
                  <a:cubicBezTo>
                    <a:pt x="7" y="3"/>
                    <a:pt x="5" y="5"/>
                    <a:pt x="5" y="8"/>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39" name="Freeform 220"/>
            <p:cNvSpPr>
              <a:spLocks/>
            </p:cNvSpPr>
            <p:nvPr/>
          </p:nvSpPr>
          <p:spPr bwMode="auto">
            <a:xfrm>
              <a:off x="3327400" y="3000375"/>
              <a:ext cx="1588" cy="7938"/>
            </a:xfrm>
            <a:custGeom>
              <a:avLst/>
              <a:gdLst>
                <a:gd name="T0" fmla="*/ 0 w 5"/>
                <a:gd name="T1" fmla="*/ 0 h 19"/>
                <a:gd name="T2" fmla="*/ 0 w 5"/>
                <a:gd name="T3" fmla="*/ 0 h 19"/>
                <a:gd name="T4" fmla="*/ 2147483647 w 5"/>
                <a:gd name="T5" fmla="*/ 0 h 19"/>
                <a:gd name="T6" fmla="*/ 2147483647 w 5"/>
                <a:gd name="T7" fmla="*/ 2147483647 h 19"/>
                <a:gd name="T8" fmla="*/ 0 w 5"/>
                <a:gd name="T9" fmla="*/ 2147483647 h 19"/>
                <a:gd name="T10" fmla="*/ 0 w 5"/>
                <a:gd name="T11" fmla="*/ 0 h 19"/>
                <a:gd name="T12" fmla="*/ 0 60000 65536"/>
                <a:gd name="T13" fmla="*/ 0 60000 65536"/>
                <a:gd name="T14" fmla="*/ 0 60000 65536"/>
                <a:gd name="T15" fmla="*/ 0 60000 65536"/>
                <a:gd name="T16" fmla="*/ 0 60000 65536"/>
                <a:gd name="T17" fmla="*/ 0 60000 65536"/>
                <a:gd name="T18" fmla="*/ 0 w 5"/>
                <a:gd name="T19" fmla="*/ 0 h 19"/>
                <a:gd name="T20" fmla="*/ 5 w 5"/>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5" h="19">
                  <a:moveTo>
                    <a:pt x="0" y="0"/>
                  </a:moveTo>
                  <a:lnTo>
                    <a:pt x="0" y="0"/>
                  </a:lnTo>
                  <a:lnTo>
                    <a:pt x="5" y="0"/>
                  </a:lnTo>
                  <a:lnTo>
                    <a:pt x="5" y="19"/>
                  </a:lnTo>
                  <a:lnTo>
                    <a:pt x="0" y="19"/>
                  </a:lnTo>
                  <a:lnTo>
                    <a:pt x="0"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40" name="Freeform 221"/>
            <p:cNvSpPr>
              <a:spLocks noEditPoints="1"/>
            </p:cNvSpPr>
            <p:nvPr/>
          </p:nvSpPr>
          <p:spPr bwMode="auto">
            <a:xfrm>
              <a:off x="3273425" y="3494088"/>
              <a:ext cx="61913" cy="28575"/>
            </a:xfrm>
            <a:custGeom>
              <a:avLst/>
              <a:gdLst>
                <a:gd name="T0" fmla="*/ 2147483647 w 146"/>
                <a:gd name="T1" fmla="*/ 2147483647 h 69"/>
                <a:gd name="T2" fmla="*/ 2147483647 w 146"/>
                <a:gd name="T3" fmla="*/ 2147483647 h 69"/>
                <a:gd name="T4" fmla="*/ 2147483647 w 146"/>
                <a:gd name="T5" fmla="*/ 2147483647 h 69"/>
                <a:gd name="T6" fmla="*/ 2147483647 w 146"/>
                <a:gd name="T7" fmla="*/ 2147483647 h 69"/>
                <a:gd name="T8" fmla="*/ 2147483647 w 146"/>
                <a:gd name="T9" fmla="*/ 2147483647 h 69"/>
                <a:gd name="T10" fmla="*/ 2147483647 w 146"/>
                <a:gd name="T11" fmla="*/ 2147483647 h 69"/>
                <a:gd name="T12" fmla="*/ 2147483647 w 146"/>
                <a:gd name="T13" fmla="*/ 2147483647 h 69"/>
                <a:gd name="T14" fmla="*/ 2147483647 w 146"/>
                <a:gd name="T15" fmla="*/ 2147483647 h 69"/>
                <a:gd name="T16" fmla="*/ 2147483647 w 146"/>
                <a:gd name="T17" fmla="*/ 2147483647 h 69"/>
                <a:gd name="T18" fmla="*/ 2147483647 w 146"/>
                <a:gd name="T19" fmla="*/ 2147483647 h 69"/>
                <a:gd name="T20" fmla="*/ 0 w 146"/>
                <a:gd name="T21" fmla="*/ 2147483647 h 69"/>
                <a:gd name="T22" fmla="*/ 0 w 146"/>
                <a:gd name="T23" fmla="*/ 2147483647 h 69"/>
                <a:gd name="T24" fmla="*/ 2147483647 w 146"/>
                <a:gd name="T25" fmla="*/ 0 h 69"/>
                <a:gd name="T26" fmla="*/ 2147483647 w 146"/>
                <a:gd name="T27" fmla="*/ 0 h 69"/>
                <a:gd name="T28" fmla="*/ 2147483647 w 146"/>
                <a:gd name="T29" fmla="*/ 2147483647 h 69"/>
                <a:gd name="T30" fmla="*/ 2147483647 w 146"/>
                <a:gd name="T31" fmla="*/ 2147483647 h 69"/>
                <a:gd name="T32" fmla="*/ 2147483647 w 146"/>
                <a:gd name="T33" fmla="*/ 2147483647 h 6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46"/>
                <a:gd name="T52" fmla="*/ 0 h 69"/>
                <a:gd name="T53" fmla="*/ 146 w 146"/>
                <a:gd name="T54" fmla="*/ 69 h 6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46" h="69">
                  <a:moveTo>
                    <a:pt x="27" y="26"/>
                  </a:moveTo>
                  <a:lnTo>
                    <a:pt x="27" y="26"/>
                  </a:lnTo>
                  <a:lnTo>
                    <a:pt x="27" y="42"/>
                  </a:lnTo>
                  <a:lnTo>
                    <a:pt x="118" y="43"/>
                  </a:lnTo>
                  <a:cubicBezTo>
                    <a:pt x="119" y="43"/>
                    <a:pt x="119" y="43"/>
                    <a:pt x="119" y="42"/>
                  </a:cubicBezTo>
                  <a:lnTo>
                    <a:pt x="119" y="27"/>
                  </a:lnTo>
                  <a:lnTo>
                    <a:pt x="27" y="26"/>
                  </a:lnTo>
                  <a:close/>
                  <a:moveTo>
                    <a:pt x="118" y="69"/>
                  </a:moveTo>
                  <a:lnTo>
                    <a:pt x="118" y="69"/>
                  </a:lnTo>
                  <a:lnTo>
                    <a:pt x="27" y="69"/>
                  </a:lnTo>
                  <a:cubicBezTo>
                    <a:pt x="12" y="69"/>
                    <a:pt x="0" y="57"/>
                    <a:pt x="0" y="42"/>
                  </a:cubicBezTo>
                  <a:lnTo>
                    <a:pt x="0" y="27"/>
                  </a:lnTo>
                  <a:cubicBezTo>
                    <a:pt x="0" y="12"/>
                    <a:pt x="12" y="0"/>
                    <a:pt x="27" y="0"/>
                  </a:cubicBezTo>
                  <a:lnTo>
                    <a:pt x="118" y="0"/>
                  </a:lnTo>
                  <a:cubicBezTo>
                    <a:pt x="133" y="0"/>
                    <a:pt x="146" y="12"/>
                    <a:pt x="146" y="27"/>
                  </a:cubicBezTo>
                  <a:lnTo>
                    <a:pt x="146" y="42"/>
                  </a:lnTo>
                  <a:cubicBezTo>
                    <a:pt x="146" y="57"/>
                    <a:pt x="133" y="69"/>
                    <a:pt x="118" y="69"/>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41" name="Freeform 222"/>
            <p:cNvSpPr>
              <a:spLocks/>
            </p:cNvSpPr>
            <p:nvPr/>
          </p:nvSpPr>
          <p:spPr bwMode="auto">
            <a:xfrm>
              <a:off x="3460750" y="3513138"/>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70" y="138"/>
                  </a:moveTo>
                  <a:lnTo>
                    <a:pt x="70" y="138"/>
                  </a:lnTo>
                  <a:cubicBezTo>
                    <a:pt x="31" y="138"/>
                    <a:pt x="0" y="107"/>
                    <a:pt x="0" y="69"/>
                  </a:cubicBezTo>
                  <a:cubicBezTo>
                    <a:pt x="0" y="31"/>
                    <a:pt x="31" y="0"/>
                    <a:pt x="70" y="0"/>
                  </a:cubicBezTo>
                  <a:cubicBezTo>
                    <a:pt x="108" y="0"/>
                    <a:pt x="139" y="31"/>
                    <a:pt x="139" y="69"/>
                  </a:cubicBezTo>
                  <a:cubicBezTo>
                    <a:pt x="139" y="107"/>
                    <a:pt x="108" y="138"/>
                    <a:pt x="70" y="138"/>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42" name="Freeform 223"/>
            <p:cNvSpPr>
              <a:spLocks/>
            </p:cNvSpPr>
            <p:nvPr/>
          </p:nvSpPr>
          <p:spPr bwMode="auto">
            <a:xfrm>
              <a:off x="3549650" y="3513138"/>
              <a:ext cx="58738" cy="58738"/>
            </a:xfrm>
            <a:custGeom>
              <a:avLst/>
              <a:gdLst>
                <a:gd name="T0" fmla="*/ 2147483647 w 139"/>
                <a:gd name="T1" fmla="*/ 2147483647 h 138"/>
                <a:gd name="T2" fmla="*/ 2147483647 w 139"/>
                <a:gd name="T3" fmla="*/ 2147483647 h 138"/>
                <a:gd name="T4" fmla="*/ 0 w 139"/>
                <a:gd name="T5" fmla="*/ 2147483647 h 138"/>
                <a:gd name="T6" fmla="*/ 2147483647 w 139"/>
                <a:gd name="T7" fmla="*/ 0 h 138"/>
                <a:gd name="T8" fmla="*/ 2147483647 w 139"/>
                <a:gd name="T9" fmla="*/ 2147483647 h 138"/>
                <a:gd name="T10" fmla="*/ 2147483647 w 139"/>
                <a:gd name="T11" fmla="*/ 2147483647 h 138"/>
                <a:gd name="T12" fmla="*/ 0 60000 65536"/>
                <a:gd name="T13" fmla="*/ 0 60000 65536"/>
                <a:gd name="T14" fmla="*/ 0 60000 65536"/>
                <a:gd name="T15" fmla="*/ 0 60000 65536"/>
                <a:gd name="T16" fmla="*/ 0 60000 65536"/>
                <a:gd name="T17" fmla="*/ 0 60000 65536"/>
                <a:gd name="T18" fmla="*/ 0 w 139"/>
                <a:gd name="T19" fmla="*/ 0 h 138"/>
                <a:gd name="T20" fmla="*/ 139 w 139"/>
                <a:gd name="T21" fmla="*/ 138 h 138"/>
              </a:gdLst>
              <a:ahLst/>
              <a:cxnLst>
                <a:cxn ang="T12">
                  <a:pos x="T0" y="T1"/>
                </a:cxn>
                <a:cxn ang="T13">
                  <a:pos x="T2" y="T3"/>
                </a:cxn>
                <a:cxn ang="T14">
                  <a:pos x="T4" y="T5"/>
                </a:cxn>
                <a:cxn ang="T15">
                  <a:pos x="T6" y="T7"/>
                </a:cxn>
                <a:cxn ang="T16">
                  <a:pos x="T8" y="T9"/>
                </a:cxn>
                <a:cxn ang="T17">
                  <a:pos x="T10" y="T11"/>
                </a:cxn>
              </a:cxnLst>
              <a:rect l="T18" t="T19" r="T20" b="T21"/>
              <a:pathLst>
                <a:path w="139" h="138">
                  <a:moveTo>
                    <a:pt x="70" y="138"/>
                  </a:moveTo>
                  <a:lnTo>
                    <a:pt x="70" y="138"/>
                  </a:lnTo>
                  <a:cubicBezTo>
                    <a:pt x="31" y="138"/>
                    <a:pt x="0" y="107"/>
                    <a:pt x="0" y="69"/>
                  </a:cubicBezTo>
                  <a:cubicBezTo>
                    <a:pt x="0" y="31"/>
                    <a:pt x="31" y="0"/>
                    <a:pt x="70" y="0"/>
                  </a:cubicBezTo>
                  <a:cubicBezTo>
                    <a:pt x="108" y="0"/>
                    <a:pt x="139" y="31"/>
                    <a:pt x="139" y="69"/>
                  </a:cubicBezTo>
                  <a:cubicBezTo>
                    <a:pt x="139" y="107"/>
                    <a:pt x="108" y="138"/>
                    <a:pt x="70" y="138"/>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grpSp>
      <p:sp>
        <p:nvSpPr>
          <p:cNvPr id="43" name="圆角矩形 42"/>
          <p:cNvSpPr/>
          <p:nvPr/>
        </p:nvSpPr>
        <p:spPr>
          <a:xfrm>
            <a:off x="3064193" y="4255609"/>
            <a:ext cx="1911142" cy="521942"/>
          </a:xfrm>
          <a:prstGeom prst="roundRect">
            <a:avLst/>
          </a:prstGeom>
          <a:solidFill>
            <a:srgbClr val="00B0F0"/>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ru-RU" sz="1400" dirty="0">
                <a:solidFill>
                  <a:schemeClr val="bg1"/>
                </a:solidFill>
                <a:latin typeface="Huawei Sans" panose="020C0503030203020204" pitchFamily="34" charset="0"/>
              </a:rPr>
              <a:t>Первый мобильный офис</a:t>
            </a:r>
          </a:p>
        </p:txBody>
      </p:sp>
      <p:sp>
        <p:nvSpPr>
          <p:cNvPr id="44" name="矩形 43"/>
          <p:cNvSpPr/>
          <p:nvPr/>
        </p:nvSpPr>
        <p:spPr>
          <a:xfrm>
            <a:off x="2886231" y="4824361"/>
            <a:ext cx="2531462" cy="830997"/>
          </a:xfrm>
          <a:prstGeom prst="rect">
            <a:avLst/>
          </a:prstGeom>
        </p:spPr>
        <p:txBody>
          <a:bodyPr wrap="none">
            <a:spAutoFit/>
          </a:bodyPr>
          <a:lstStyle/>
          <a:p>
            <a:r>
              <a:rPr lang="ru-RU" sz="1200" dirty="0">
                <a:latin typeface="Huawei Sans" panose="020C0503030203020204" pitchFamily="34" charset="0"/>
              </a:rPr>
              <a:t>Ноутбук:</a:t>
            </a:r>
          </a:p>
          <a:p>
            <a:pPr marL="177800" indent="-177800">
              <a:buFont typeface="Arial" panose="020B0604020202020204" pitchFamily="34" charset="0"/>
              <a:buChar char="•"/>
            </a:pPr>
            <a:r>
              <a:rPr lang="ru-RU" sz="1200" dirty="0">
                <a:latin typeface="Huawei Sans" panose="020C0503030203020204" pitchFamily="34" charset="0"/>
              </a:rPr>
              <a:t>Голосовая связь и передача</a:t>
            </a:r>
            <a:br>
              <a:rPr lang="ru-RU" sz="1200" dirty="0">
                <a:latin typeface="Huawei Sans" panose="020C0503030203020204" pitchFamily="34" charset="0"/>
              </a:rPr>
            </a:br>
            <a:r>
              <a:rPr lang="ru-RU" sz="1200" dirty="0">
                <a:latin typeface="Huawei Sans" panose="020C0503030203020204" pitchFamily="34" charset="0"/>
              </a:rPr>
              <a:t>данных</a:t>
            </a:r>
          </a:p>
          <a:p>
            <a:pPr marL="177800" indent="-177800">
              <a:buFont typeface="Arial" panose="020B0604020202020204" pitchFamily="34" charset="0"/>
              <a:buChar char="•"/>
            </a:pPr>
            <a:r>
              <a:rPr lang="ru-RU" sz="1200" dirty="0">
                <a:latin typeface="Huawei Sans" panose="020C0503030203020204" pitchFamily="34" charset="0"/>
              </a:rPr>
              <a:t>802.11b/a/g</a:t>
            </a:r>
          </a:p>
        </p:txBody>
      </p:sp>
      <p:grpSp>
        <p:nvGrpSpPr>
          <p:cNvPr id="47" name="组合 229"/>
          <p:cNvGrpSpPr>
            <a:grpSpLocks/>
          </p:cNvGrpSpPr>
          <p:nvPr/>
        </p:nvGrpSpPr>
        <p:grpSpPr bwMode="auto">
          <a:xfrm>
            <a:off x="5842432" y="3012871"/>
            <a:ext cx="902020" cy="676847"/>
            <a:chOff x="1692275" y="2935288"/>
            <a:chExt cx="871538" cy="655638"/>
          </a:xfrm>
          <a:solidFill>
            <a:srgbClr val="00B0F0"/>
          </a:solidFill>
        </p:grpSpPr>
        <p:sp>
          <p:nvSpPr>
            <p:cNvPr id="48" name="Freeform 150"/>
            <p:cNvSpPr>
              <a:spLocks/>
            </p:cNvSpPr>
            <p:nvPr/>
          </p:nvSpPr>
          <p:spPr bwMode="auto">
            <a:xfrm>
              <a:off x="1692275" y="2935288"/>
              <a:ext cx="404813" cy="638175"/>
            </a:xfrm>
            <a:custGeom>
              <a:avLst/>
              <a:gdLst>
                <a:gd name="T0" fmla="*/ 2147483647 w 965"/>
                <a:gd name="T1" fmla="*/ 2147483647 h 1519"/>
                <a:gd name="T2" fmla="*/ 2147483647 w 965"/>
                <a:gd name="T3" fmla="*/ 2147483647 h 1519"/>
                <a:gd name="T4" fmla="*/ 2147483647 w 965"/>
                <a:gd name="T5" fmla="*/ 2147483647 h 1519"/>
                <a:gd name="T6" fmla="*/ 0 w 965"/>
                <a:gd name="T7" fmla="*/ 2147483647 h 1519"/>
                <a:gd name="T8" fmla="*/ 0 w 965"/>
                <a:gd name="T9" fmla="*/ 2147483647 h 1519"/>
                <a:gd name="T10" fmla="*/ 2147483647 w 965"/>
                <a:gd name="T11" fmla="*/ 0 h 1519"/>
                <a:gd name="T12" fmla="*/ 2147483647 w 965"/>
                <a:gd name="T13" fmla="*/ 0 h 1519"/>
                <a:gd name="T14" fmla="*/ 2147483647 w 965"/>
                <a:gd name="T15" fmla="*/ 2147483647 h 1519"/>
                <a:gd name="T16" fmla="*/ 2147483647 w 965"/>
                <a:gd name="T17" fmla="*/ 2147483647 h 1519"/>
                <a:gd name="T18" fmla="*/ 2147483647 w 965"/>
                <a:gd name="T19" fmla="*/ 2147483647 h 1519"/>
                <a:gd name="T20" fmla="*/ 2147483647 w 965"/>
                <a:gd name="T21" fmla="*/ 2147483647 h 1519"/>
                <a:gd name="T22" fmla="*/ 2147483647 w 965"/>
                <a:gd name="T23" fmla="*/ 2147483647 h 1519"/>
                <a:gd name="T24" fmla="*/ 2147483647 w 965"/>
                <a:gd name="T25" fmla="*/ 2147483647 h 1519"/>
                <a:gd name="T26" fmla="*/ 2147483647 w 965"/>
                <a:gd name="T27" fmla="*/ 2147483647 h 1519"/>
                <a:gd name="T28" fmla="*/ 2147483647 w 965"/>
                <a:gd name="T29" fmla="*/ 2147483647 h 1519"/>
                <a:gd name="T30" fmla="*/ 2147483647 w 965"/>
                <a:gd name="T31" fmla="*/ 2147483647 h 1519"/>
                <a:gd name="T32" fmla="*/ 2147483647 w 965"/>
                <a:gd name="T33" fmla="*/ 2147483647 h 1519"/>
                <a:gd name="T34" fmla="*/ 2147483647 w 965"/>
                <a:gd name="T35" fmla="*/ 2147483647 h 151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65"/>
                <a:gd name="T55" fmla="*/ 0 h 1519"/>
                <a:gd name="T56" fmla="*/ 965 w 965"/>
                <a:gd name="T57" fmla="*/ 1519 h 151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65" h="1519">
                  <a:moveTo>
                    <a:pt x="398" y="1519"/>
                  </a:moveTo>
                  <a:lnTo>
                    <a:pt x="398" y="1519"/>
                  </a:lnTo>
                  <a:lnTo>
                    <a:pt x="75" y="1519"/>
                  </a:lnTo>
                  <a:cubicBezTo>
                    <a:pt x="33" y="1519"/>
                    <a:pt x="0" y="1485"/>
                    <a:pt x="0" y="1444"/>
                  </a:cubicBezTo>
                  <a:lnTo>
                    <a:pt x="0" y="75"/>
                  </a:lnTo>
                  <a:cubicBezTo>
                    <a:pt x="0" y="33"/>
                    <a:pt x="33" y="0"/>
                    <a:pt x="75" y="0"/>
                  </a:cubicBezTo>
                  <a:lnTo>
                    <a:pt x="890" y="0"/>
                  </a:lnTo>
                  <a:cubicBezTo>
                    <a:pt x="931" y="0"/>
                    <a:pt x="965" y="33"/>
                    <a:pt x="965" y="75"/>
                  </a:cubicBezTo>
                  <a:lnTo>
                    <a:pt x="965" y="514"/>
                  </a:lnTo>
                  <a:lnTo>
                    <a:pt x="911" y="514"/>
                  </a:lnTo>
                  <a:lnTo>
                    <a:pt x="911" y="75"/>
                  </a:lnTo>
                  <a:cubicBezTo>
                    <a:pt x="911" y="63"/>
                    <a:pt x="902" y="53"/>
                    <a:pt x="890" y="53"/>
                  </a:cubicBezTo>
                  <a:lnTo>
                    <a:pt x="75" y="53"/>
                  </a:lnTo>
                  <a:cubicBezTo>
                    <a:pt x="63" y="53"/>
                    <a:pt x="53" y="63"/>
                    <a:pt x="53" y="75"/>
                  </a:cubicBezTo>
                  <a:lnTo>
                    <a:pt x="53" y="1444"/>
                  </a:lnTo>
                  <a:cubicBezTo>
                    <a:pt x="53" y="1456"/>
                    <a:pt x="63" y="1466"/>
                    <a:pt x="75" y="1466"/>
                  </a:cubicBezTo>
                  <a:lnTo>
                    <a:pt x="398" y="1466"/>
                  </a:lnTo>
                  <a:lnTo>
                    <a:pt x="398" y="1519"/>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49" name="Freeform 151"/>
            <p:cNvSpPr>
              <a:spLocks/>
            </p:cNvSpPr>
            <p:nvPr/>
          </p:nvSpPr>
          <p:spPr bwMode="auto">
            <a:xfrm>
              <a:off x="1933575" y="3546476"/>
              <a:ext cx="157163" cy="26988"/>
            </a:xfrm>
            <a:custGeom>
              <a:avLst/>
              <a:gdLst>
                <a:gd name="T0" fmla="*/ 2147483647 w 374"/>
                <a:gd name="T1" fmla="*/ 2147483647 h 63"/>
                <a:gd name="T2" fmla="*/ 2147483647 w 374"/>
                <a:gd name="T3" fmla="*/ 2147483647 h 63"/>
                <a:gd name="T4" fmla="*/ 0 w 374"/>
                <a:gd name="T5" fmla="*/ 2147483647 h 63"/>
                <a:gd name="T6" fmla="*/ 0 w 374"/>
                <a:gd name="T7" fmla="*/ 2147483647 h 63"/>
                <a:gd name="T8" fmla="*/ 2147483647 w 374"/>
                <a:gd name="T9" fmla="*/ 2147483647 h 63"/>
                <a:gd name="T10" fmla="*/ 2147483647 w 374"/>
                <a:gd name="T11" fmla="*/ 0 h 63"/>
                <a:gd name="T12" fmla="*/ 2147483647 w 374"/>
                <a:gd name="T13" fmla="*/ 2147483647 h 63"/>
                <a:gd name="T14" fmla="*/ 2147483647 w 374"/>
                <a:gd name="T15" fmla="*/ 2147483647 h 63"/>
                <a:gd name="T16" fmla="*/ 0 60000 65536"/>
                <a:gd name="T17" fmla="*/ 0 60000 65536"/>
                <a:gd name="T18" fmla="*/ 0 60000 65536"/>
                <a:gd name="T19" fmla="*/ 0 60000 65536"/>
                <a:gd name="T20" fmla="*/ 0 60000 65536"/>
                <a:gd name="T21" fmla="*/ 0 60000 65536"/>
                <a:gd name="T22" fmla="*/ 0 60000 65536"/>
                <a:gd name="T23" fmla="*/ 0 60000 65536"/>
                <a:gd name="T24" fmla="*/ 0 w 374"/>
                <a:gd name="T25" fmla="*/ 0 h 63"/>
                <a:gd name="T26" fmla="*/ 374 w 374"/>
                <a:gd name="T27" fmla="*/ 63 h 6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4" h="63">
                  <a:moveTo>
                    <a:pt x="314" y="63"/>
                  </a:moveTo>
                  <a:lnTo>
                    <a:pt x="314" y="63"/>
                  </a:lnTo>
                  <a:lnTo>
                    <a:pt x="0" y="63"/>
                  </a:lnTo>
                  <a:lnTo>
                    <a:pt x="0" y="10"/>
                  </a:lnTo>
                  <a:lnTo>
                    <a:pt x="314" y="10"/>
                  </a:lnTo>
                  <a:cubicBezTo>
                    <a:pt x="321" y="10"/>
                    <a:pt x="327" y="6"/>
                    <a:pt x="331" y="0"/>
                  </a:cubicBezTo>
                  <a:lnTo>
                    <a:pt x="374" y="32"/>
                  </a:lnTo>
                  <a:cubicBezTo>
                    <a:pt x="360" y="51"/>
                    <a:pt x="338" y="63"/>
                    <a:pt x="314" y="63"/>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50" name="Freeform 152"/>
            <p:cNvSpPr>
              <a:spLocks/>
            </p:cNvSpPr>
            <p:nvPr/>
          </p:nvSpPr>
          <p:spPr bwMode="auto">
            <a:xfrm>
              <a:off x="1703388" y="2986088"/>
              <a:ext cx="382588" cy="11113"/>
            </a:xfrm>
            <a:custGeom>
              <a:avLst/>
              <a:gdLst>
                <a:gd name="T0" fmla="*/ 2147483647 w 912"/>
                <a:gd name="T1" fmla="*/ 2147483647 h 27"/>
                <a:gd name="T2" fmla="*/ 2147483647 w 912"/>
                <a:gd name="T3" fmla="*/ 2147483647 h 27"/>
                <a:gd name="T4" fmla="*/ 0 w 912"/>
                <a:gd name="T5" fmla="*/ 2147483647 h 27"/>
                <a:gd name="T6" fmla="*/ 0 w 912"/>
                <a:gd name="T7" fmla="*/ 0 h 27"/>
                <a:gd name="T8" fmla="*/ 2147483647 w 912"/>
                <a:gd name="T9" fmla="*/ 0 h 27"/>
                <a:gd name="T10" fmla="*/ 2147483647 w 912"/>
                <a:gd name="T11" fmla="*/ 2147483647 h 27"/>
                <a:gd name="T12" fmla="*/ 0 60000 65536"/>
                <a:gd name="T13" fmla="*/ 0 60000 65536"/>
                <a:gd name="T14" fmla="*/ 0 60000 65536"/>
                <a:gd name="T15" fmla="*/ 0 60000 65536"/>
                <a:gd name="T16" fmla="*/ 0 60000 65536"/>
                <a:gd name="T17" fmla="*/ 0 60000 65536"/>
                <a:gd name="T18" fmla="*/ 0 w 912"/>
                <a:gd name="T19" fmla="*/ 0 h 27"/>
                <a:gd name="T20" fmla="*/ 912 w 912"/>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912" h="27">
                  <a:moveTo>
                    <a:pt x="912" y="27"/>
                  </a:moveTo>
                  <a:lnTo>
                    <a:pt x="912" y="27"/>
                  </a:lnTo>
                  <a:lnTo>
                    <a:pt x="0" y="27"/>
                  </a:lnTo>
                  <a:lnTo>
                    <a:pt x="0" y="0"/>
                  </a:lnTo>
                  <a:lnTo>
                    <a:pt x="912" y="0"/>
                  </a:lnTo>
                  <a:lnTo>
                    <a:pt x="912" y="27"/>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51" name="Freeform 153"/>
            <p:cNvSpPr>
              <a:spLocks/>
            </p:cNvSpPr>
            <p:nvPr/>
          </p:nvSpPr>
          <p:spPr bwMode="auto">
            <a:xfrm>
              <a:off x="1703388" y="3509963"/>
              <a:ext cx="342900" cy="11113"/>
            </a:xfrm>
            <a:custGeom>
              <a:avLst/>
              <a:gdLst>
                <a:gd name="T0" fmla="*/ 2147483647 w 818"/>
                <a:gd name="T1" fmla="*/ 2147483647 h 26"/>
                <a:gd name="T2" fmla="*/ 2147483647 w 818"/>
                <a:gd name="T3" fmla="*/ 2147483647 h 26"/>
                <a:gd name="T4" fmla="*/ 0 w 818"/>
                <a:gd name="T5" fmla="*/ 2147483647 h 26"/>
                <a:gd name="T6" fmla="*/ 0 w 818"/>
                <a:gd name="T7" fmla="*/ 0 h 26"/>
                <a:gd name="T8" fmla="*/ 2147483647 w 818"/>
                <a:gd name="T9" fmla="*/ 0 h 26"/>
                <a:gd name="T10" fmla="*/ 2147483647 w 818"/>
                <a:gd name="T11" fmla="*/ 2147483647 h 26"/>
                <a:gd name="T12" fmla="*/ 0 60000 65536"/>
                <a:gd name="T13" fmla="*/ 0 60000 65536"/>
                <a:gd name="T14" fmla="*/ 0 60000 65536"/>
                <a:gd name="T15" fmla="*/ 0 60000 65536"/>
                <a:gd name="T16" fmla="*/ 0 60000 65536"/>
                <a:gd name="T17" fmla="*/ 0 60000 65536"/>
                <a:gd name="T18" fmla="*/ 0 w 818"/>
                <a:gd name="T19" fmla="*/ 0 h 26"/>
                <a:gd name="T20" fmla="*/ 818 w 818"/>
                <a:gd name="T21" fmla="*/ 26 h 26"/>
              </a:gdLst>
              <a:ahLst/>
              <a:cxnLst>
                <a:cxn ang="T12">
                  <a:pos x="T0" y="T1"/>
                </a:cxn>
                <a:cxn ang="T13">
                  <a:pos x="T2" y="T3"/>
                </a:cxn>
                <a:cxn ang="T14">
                  <a:pos x="T4" y="T5"/>
                </a:cxn>
                <a:cxn ang="T15">
                  <a:pos x="T6" y="T7"/>
                </a:cxn>
                <a:cxn ang="T16">
                  <a:pos x="T8" y="T9"/>
                </a:cxn>
                <a:cxn ang="T17">
                  <a:pos x="T10" y="T11"/>
                </a:cxn>
              </a:cxnLst>
              <a:rect l="T18" t="T19" r="T20" b="T21"/>
              <a:pathLst>
                <a:path w="818" h="26">
                  <a:moveTo>
                    <a:pt x="818" y="26"/>
                  </a:moveTo>
                  <a:lnTo>
                    <a:pt x="818" y="26"/>
                  </a:lnTo>
                  <a:lnTo>
                    <a:pt x="0" y="26"/>
                  </a:lnTo>
                  <a:lnTo>
                    <a:pt x="0" y="0"/>
                  </a:lnTo>
                  <a:lnTo>
                    <a:pt x="818" y="0"/>
                  </a:lnTo>
                  <a:lnTo>
                    <a:pt x="818" y="26"/>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52" name="Freeform 154"/>
            <p:cNvSpPr>
              <a:spLocks/>
            </p:cNvSpPr>
            <p:nvPr/>
          </p:nvSpPr>
          <p:spPr bwMode="auto">
            <a:xfrm>
              <a:off x="1727200" y="2963863"/>
              <a:ext cx="19050" cy="20638"/>
            </a:xfrm>
            <a:custGeom>
              <a:avLst/>
              <a:gdLst>
                <a:gd name="T0" fmla="*/ 2147483647 w 48"/>
                <a:gd name="T1" fmla="*/ 2147483647 h 48"/>
                <a:gd name="T2" fmla="*/ 2147483647 w 48"/>
                <a:gd name="T3" fmla="*/ 2147483647 h 48"/>
                <a:gd name="T4" fmla="*/ 2147483647 w 48"/>
                <a:gd name="T5" fmla="*/ 2147483647 h 48"/>
                <a:gd name="T6" fmla="*/ 0 w 48"/>
                <a:gd name="T7" fmla="*/ 2147483647 h 48"/>
                <a:gd name="T8" fmla="*/ 2147483647 w 48"/>
                <a:gd name="T9" fmla="*/ 0 h 48"/>
                <a:gd name="T10" fmla="*/ 2147483647 w 48"/>
                <a:gd name="T11" fmla="*/ 2147483647 h 48"/>
                <a:gd name="T12" fmla="*/ 0 60000 65536"/>
                <a:gd name="T13" fmla="*/ 0 60000 65536"/>
                <a:gd name="T14" fmla="*/ 0 60000 65536"/>
                <a:gd name="T15" fmla="*/ 0 60000 65536"/>
                <a:gd name="T16" fmla="*/ 0 60000 65536"/>
                <a:gd name="T17" fmla="*/ 0 60000 65536"/>
                <a:gd name="T18" fmla="*/ 0 w 48"/>
                <a:gd name="T19" fmla="*/ 0 h 48"/>
                <a:gd name="T20" fmla="*/ 48 w 48"/>
                <a:gd name="T21" fmla="*/ 48 h 48"/>
              </a:gdLst>
              <a:ahLst/>
              <a:cxnLst>
                <a:cxn ang="T12">
                  <a:pos x="T0" y="T1"/>
                </a:cxn>
                <a:cxn ang="T13">
                  <a:pos x="T2" y="T3"/>
                </a:cxn>
                <a:cxn ang="T14">
                  <a:pos x="T4" y="T5"/>
                </a:cxn>
                <a:cxn ang="T15">
                  <a:pos x="T6" y="T7"/>
                </a:cxn>
                <a:cxn ang="T16">
                  <a:pos x="T8" y="T9"/>
                </a:cxn>
                <a:cxn ang="T17">
                  <a:pos x="T10" y="T11"/>
                </a:cxn>
              </a:cxnLst>
              <a:rect l="T18" t="T19" r="T20" b="T21"/>
              <a:pathLst>
                <a:path w="48" h="48">
                  <a:moveTo>
                    <a:pt x="48" y="24"/>
                  </a:moveTo>
                  <a:lnTo>
                    <a:pt x="48" y="24"/>
                  </a:lnTo>
                  <a:cubicBezTo>
                    <a:pt x="48" y="37"/>
                    <a:pt x="38" y="48"/>
                    <a:pt x="24" y="48"/>
                  </a:cubicBezTo>
                  <a:cubicBezTo>
                    <a:pt x="11" y="48"/>
                    <a:pt x="0" y="37"/>
                    <a:pt x="0" y="24"/>
                  </a:cubicBezTo>
                  <a:cubicBezTo>
                    <a:pt x="0" y="11"/>
                    <a:pt x="11" y="0"/>
                    <a:pt x="24" y="0"/>
                  </a:cubicBezTo>
                  <a:cubicBezTo>
                    <a:pt x="38" y="0"/>
                    <a:pt x="48" y="11"/>
                    <a:pt x="48" y="24"/>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53" name="Freeform 155"/>
            <p:cNvSpPr>
              <a:spLocks/>
            </p:cNvSpPr>
            <p:nvPr/>
          </p:nvSpPr>
          <p:spPr bwMode="auto">
            <a:xfrm>
              <a:off x="1878013" y="3140076"/>
              <a:ext cx="4763" cy="4763"/>
            </a:xfrm>
            <a:custGeom>
              <a:avLst/>
              <a:gdLst>
                <a:gd name="T0" fmla="*/ 2147483647 w 13"/>
                <a:gd name="T1" fmla="*/ 2147483647 h 13"/>
                <a:gd name="T2" fmla="*/ 2147483647 w 13"/>
                <a:gd name="T3" fmla="*/ 2147483647 h 13"/>
                <a:gd name="T4" fmla="*/ 2147483647 w 13"/>
                <a:gd name="T5" fmla="*/ 2147483647 h 13"/>
                <a:gd name="T6" fmla="*/ 2147483647 w 13"/>
                <a:gd name="T7" fmla="*/ 0 h 13"/>
                <a:gd name="T8" fmla="*/ 2147483647 w 13"/>
                <a:gd name="T9" fmla="*/ 0 h 13"/>
                <a:gd name="T10" fmla="*/ 2147483647 w 13"/>
                <a:gd name="T11" fmla="*/ 2147483647 h 13"/>
                <a:gd name="T12" fmla="*/ 2147483647 w 13"/>
                <a:gd name="T13" fmla="*/ 2147483647 h 13"/>
                <a:gd name="T14" fmla="*/ 2147483647 w 13"/>
                <a:gd name="T15" fmla="*/ 2147483647 h 13"/>
                <a:gd name="T16" fmla="*/ 2147483647 w 13"/>
                <a:gd name="T17" fmla="*/ 2147483647 h 13"/>
                <a:gd name="T18" fmla="*/ 2147483647 w 13"/>
                <a:gd name="T19" fmla="*/ 2147483647 h 13"/>
                <a:gd name="T20" fmla="*/ 0 w 13"/>
                <a:gd name="T21" fmla="*/ 2147483647 h 13"/>
                <a:gd name="T22" fmla="*/ 0 w 13"/>
                <a:gd name="T23" fmla="*/ 0 h 13"/>
                <a:gd name="T24" fmla="*/ 2147483647 w 13"/>
                <a:gd name="T25" fmla="*/ 0 h 13"/>
                <a:gd name="T26" fmla="*/ 2147483647 w 13"/>
                <a:gd name="T27" fmla="*/ 2147483647 h 1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
                <a:gd name="T43" fmla="*/ 0 h 13"/>
                <a:gd name="T44" fmla="*/ 13 w 13"/>
                <a:gd name="T45" fmla="*/ 13 h 1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 h="13">
                  <a:moveTo>
                    <a:pt x="3" y="6"/>
                  </a:moveTo>
                  <a:lnTo>
                    <a:pt x="3" y="6"/>
                  </a:lnTo>
                  <a:lnTo>
                    <a:pt x="10" y="6"/>
                  </a:lnTo>
                  <a:lnTo>
                    <a:pt x="10" y="0"/>
                  </a:lnTo>
                  <a:lnTo>
                    <a:pt x="13" y="0"/>
                  </a:lnTo>
                  <a:lnTo>
                    <a:pt x="13" y="13"/>
                  </a:lnTo>
                  <a:lnTo>
                    <a:pt x="10" y="13"/>
                  </a:lnTo>
                  <a:lnTo>
                    <a:pt x="10" y="8"/>
                  </a:lnTo>
                  <a:lnTo>
                    <a:pt x="3" y="8"/>
                  </a:lnTo>
                  <a:lnTo>
                    <a:pt x="3" y="13"/>
                  </a:lnTo>
                  <a:lnTo>
                    <a:pt x="0" y="13"/>
                  </a:lnTo>
                  <a:lnTo>
                    <a:pt x="0" y="0"/>
                  </a:lnTo>
                  <a:lnTo>
                    <a:pt x="3" y="0"/>
                  </a:lnTo>
                  <a:lnTo>
                    <a:pt x="3" y="6"/>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54" name="Freeform 156"/>
            <p:cNvSpPr>
              <a:spLocks/>
            </p:cNvSpPr>
            <p:nvPr/>
          </p:nvSpPr>
          <p:spPr bwMode="auto">
            <a:xfrm>
              <a:off x="1884363" y="3140076"/>
              <a:ext cx="4763" cy="4763"/>
            </a:xfrm>
            <a:custGeom>
              <a:avLst/>
              <a:gdLst>
                <a:gd name="T0" fmla="*/ 2147483647 w 13"/>
                <a:gd name="T1" fmla="*/ 2147483647 h 14"/>
                <a:gd name="T2" fmla="*/ 2147483647 w 13"/>
                <a:gd name="T3" fmla="*/ 2147483647 h 14"/>
                <a:gd name="T4" fmla="*/ 2147483647 w 13"/>
                <a:gd name="T5" fmla="*/ 2147483647 h 14"/>
                <a:gd name="T6" fmla="*/ 2147483647 w 13"/>
                <a:gd name="T7" fmla="*/ 2147483647 h 14"/>
                <a:gd name="T8" fmla="*/ 2147483647 w 13"/>
                <a:gd name="T9" fmla="*/ 0 h 14"/>
                <a:gd name="T10" fmla="*/ 2147483647 w 13"/>
                <a:gd name="T11" fmla="*/ 0 h 14"/>
                <a:gd name="T12" fmla="*/ 2147483647 w 13"/>
                <a:gd name="T13" fmla="*/ 2147483647 h 14"/>
                <a:gd name="T14" fmla="*/ 2147483647 w 13"/>
                <a:gd name="T15" fmla="*/ 2147483647 h 14"/>
                <a:gd name="T16" fmla="*/ 2147483647 w 13"/>
                <a:gd name="T17" fmla="*/ 2147483647 h 14"/>
                <a:gd name="T18" fmla="*/ 2147483647 w 13"/>
                <a:gd name="T19" fmla="*/ 2147483647 h 14"/>
                <a:gd name="T20" fmla="*/ 0 w 13"/>
                <a:gd name="T21" fmla="*/ 2147483647 h 14"/>
                <a:gd name="T22" fmla="*/ 0 w 13"/>
                <a:gd name="T23" fmla="*/ 0 h 14"/>
                <a:gd name="T24" fmla="*/ 2147483647 w 13"/>
                <a:gd name="T25" fmla="*/ 0 h 14"/>
                <a:gd name="T26" fmla="*/ 2147483647 w 13"/>
                <a:gd name="T27" fmla="*/ 2147483647 h 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
                <a:gd name="T43" fmla="*/ 0 h 14"/>
                <a:gd name="T44" fmla="*/ 13 w 13"/>
                <a:gd name="T45" fmla="*/ 14 h 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 h="14">
                  <a:moveTo>
                    <a:pt x="3" y="8"/>
                  </a:moveTo>
                  <a:lnTo>
                    <a:pt x="3" y="8"/>
                  </a:lnTo>
                  <a:cubicBezTo>
                    <a:pt x="3" y="11"/>
                    <a:pt x="4" y="12"/>
                    <a:pt x="7" y="12"/>
                  </a:cubicBezTo>
                  <a:cubicBezTo>
                    <a:pt x="9" y="12"/>
                    <a:pt x="10" y="11"/>
                    <a:pt x="10" y="8"/>
                  </a:cubicBezTo>
                  <a:lnTo>
                    <a:pt x="10" y="0"/>
                  </a:lnTo>
                  <a:lnTo>
                    <a:pt x="13" y="0"/>
                  </a:lnTo>
                  <a:lnTo>
                    <a:pt x="13" y="8"/>
                  </a:lnTo>
                  <a:cubicBezTo>
                    <a:pt x="13" y="10"/>
                    <a:pt x="13" y="11"/>
                    <a:pt x="12" y="12"/>
                  </a:cubicBezTo>
                  <a:cubicBezTo>
                    <a:pt x="11" y="13"/>
                    <a:pt x="9" y="14"/>
                    <a:pt x="7" y="14"/>
                  </a:cubicBezTo>
                  <a:cubicBezTo>
                    <a:pt x="4" y="14"/>
                    <a:pt x="2" y="13"/>
                    <a:pt x="1" y="12"/>
                  </a:cubicBezTo>
                  <a:cubicBezTo>
                    <a:pt x="1" y="11"/>
                    <a:pt x="0" y="10"/>
                    <a:pt x="0" y="8"/>
                  </a:cubicBezTo>
                  <a:lnTo>
                    <a:pt x="0" y="0"/>
                  </a:lnTo>
                  <a:lnTo>
                    <a:pt x="3" y="0"/>
                  </a:lnTo>
                  <a:lnTo>
                    <a:pt x="3" y="8"/>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55" name="Freeform 157"/>
            <p:cNvSpPr>
              <a:spLocks noEditPoints="1"/>
            </p:cNvSpPr>
            <p:nvPr/>
          </p:nvSpPr>
          <p:spPr bwMode="auto">
            <a:xfrm>
              <a:off x="1889125" y="3140076"/>
              <a:ext cx="6350" cy="4763"/>
            </a:xfrm>
            <a:custGeom>
              <a:avLst/>
              <a:gdLst>
                <a:gd name="T0" fmla="*/ 2147483647 w 16"/>
                <a:gd name="T1" fmla="*/ 2147483647 h 13"/>
                <a:gd name="T2" fmla="*/ 2147483647 w 16"/>
                <a:gd name="T3" fmla="*/ 2147483647 h 13"/>
                <a:gd name="T4" fmla="*/ 2147483647 w 16"/>
                <a:gd name="T5" fmla="*/ 2147483647 h 13"/>
                <a:gd name="T6" fmla="*/ 2147483647 w 16"/>
                <a:gd name="T7" fmla="*/ 2147483647 h 13"/>
                <a:gd name="T8" fmla="*/ 2147483647 w 16"/>
                <a:gd name="T9" fmla="*/ 2147483647 h 13"/>
                <a:gd name="T10" fmla="*/ 2147483647 w 16"/>
                <a:gd name="T11" fmla="*/ 0 h 13"/>
                <a:gd name="T12" fmla="*/ 2147483647 w 16"/>
                <a:gd name="T13" fmla="*/ 0 h 13"/>
                <a:gd name="T14" fmla="*/ 2147483647 w 16"/>
                <a:gd name="T15" fmla="*/ 2147483647 h 13"/>
                <a:gd name="T16" fmla="*/ 2147483647 w 16"/>
                <a:gd name="T17" fmla="*/ 2147483647 h 13"/>
                <a:gd name="T18" fmla="*/ 2147483647 w 16"/>
                <a:gd name="T19" fmla="*/ 2147483647 h 13"/>
                <a:gd name="T20" fmla="*/ 2147483647 w 16"/>
                <a:gd name="T21" fmla="*/ 2147483647 h 13"/>
                <a:gd name="T22" fmla="*/ 2147483647 w 16"/>
                <a:gd name="T23" fmla="*/ 2147483647 h 13"/>
                <a:gd name="T24" fmla="*/ 0 w 16"/>
                <a:gd name="T25" fmla="*/ 2147483647 h 13"/>
                <a:gd name="T26" fmla="*/ 2147483647 w 16"/>
                <a:gd name="T27" fmla="*/ 0 h 13"/>
                <a:gd name="T28" fmla="*/ 2147483647 w 16"/>
                <a:gd name="T29" fmla="*/ 0 h 1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6"/>
                <a:gd name="T46" fmla="*/ 0 h 13"/>
                <a:gd name="T47" fmla="*/ 16 w 16"/>
                <a:gd name="T48" fmla="*/ 13 h 1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6" h="13">
                  <a:moveTo>
                    <a:pt x="6" y="8"/>
                  </a:moveTo>
                  <a:lnTo>
                    <a:pt x="6" y="8"/>
                  </a:lnTo>
                  <a:lnTo>
                    <a:pt x="10" y="8"/>
                  </a:lnTo>
                  <a:lnTo>
                    <a:pt x="8" y="3"/>
                  </a:lnTo>
                  <a:lnTo>
                    <a:pt x="6" y="8"/>
                  </a:lnTo>
                  <a:close/>
                  <a:moveTo>
                    <a:pt x="10" y="0"/>
                  </a:moveTo>
                  <a:lnTo>
                    <a:pt x="10" y="0"/>
                  </a:lnTo>
                  <a:lnTo>
                    <a:pt x="16" y="13"/>
                  </a:lnTo>
                  <a:lnTo>
                    <a:pt x="12" y="13"/>
                  </a:lnTo>
                  <a:lnTo>
                    <a:pt x="11" y="10"/>
                  </a:lnTo>
                  <a:lnTo>
                    <a:pt x="5" y="10"/>
                  </a:lnTo>
                  <a:lnTo>
                    <a:pt x="4" y="13"/>
                  </a:lnTo>
                  <a:lnTo>
                    <a:pt x="0" y="13"/>
                  </a:lnTo>
                  <a:lnTo>
                    <a:pt x="6" y="0"/>
                  </a:lnTo>
                  <a:lnTo>
                    <a:pt x="10"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56" name="Freeform 158"/>
            <p:cNvSpPr>
              <a:spLocks/>
            </p:cNvSpPr>
            <p:nvPr/>
          </p:nvSpPr>
          <p:spPr bwMode="auto">
            <a:xfrm>
              <a:off x="1895475" y="3140076"/>
              <a:ext cx="9525" cy="4763"/>
            </a:xfrm>
            <a:custGeom>
              <a:avLst/>
              <a:gdLst>
                <a:gd name="T0" fmla="*/ 2147483647 w 22"/>
                <a:gd name="T1" fmla="*/ 0 h 13"/>
                <a:gd name="T2" fmla="*/ 2147483647 w 22"/>
                <a:gd name="T3" fmla="*/ 0 h 13"/>
                <a:gd name="T4" fmla="*/ 2147483647 w 22"/>
                <a:gd name="T5" fmla="*/ 2147483647 h 13"/>
                <a:gd name="T6" fmla="*/ 2147483647 w 22"/>
                <a:gd name="T7" fmla="*/ 0 h 13"/>
                <a:gd name="T8" fmla="*/ 2147483647 w 22"/>
                <a:gd name="T9" fmla="*/ 0 h 13"/>
                <a:gd name="T10" fmla="*/ 2147483647 w 22"/>
                <a:gd name="T11" fmla="*/ 2147483647 h 13"/>
                <a:gd name="T12" fmla="*/ 2147483647 w 22"/>
                <a:gd name="T13" fmla="*/ 0 h 13"/>
                <a:gd name="T14" fmla="*/ 2147483647 w 22"/>
                <a:gd name="T15" fmla="*/ 0 h 13"/>
                <a:gd name="T16" fmla="*/ 2147483647 w 22"/>
                <a:gd name="T17" fmla="*/ 2147483647 h 13"/>
                <a:gd name="T18" fmla="*/ 2147483647 w 22"/>
                <a:gd name="T19" fmla="*/ 2147483647 h 13"/>
                <a:gd name="T20" fmla="*/ 2147483647 w 22"/>
                <a:gd name="T21" fmla="*/ 2147483647 h 13"/>
                <a:gd name="T22" fmla="*/ 2147483647 w 22"/>
                <a:gd name="T23" fmla="*/ 2147483647 h 13"/>
                <a:gd name="T24" fmla="*/ 2147483647 w 22"/>
                <a:gd name="T25" fmla="*/ 2147483647 h 13"/>
                <a:gd name="T26" fmla="*/ 0 w 22"/>
                <a:gd name="T27" fmla="*/ 0 h 13"/>
                <a:gd name="T28" fmla="*/ 2147483647 w 22"/>
                <a:gd name="T29" fmla="*/ 0 h 1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2"/>
                <a:gd name="T46" fmla="*/ 0 h 13"/>
                <a:gd name="T47" fmla="*/ 22 w 22"/>
                <a:gd name="T48" fmla="*/ 13 h 1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2" h="13">
                  <a:moveTo>
                    <a:pt x="3" y="0"/>
                  </a:moveTo>
                  <a:lnTo>
                    <a:pt x="3" y="0"/>
                  </a:lnTo>
                  <a:lnTo>
                    <a:pt x="6" y="10"/>
                  </a:lnTo>
                  <a:lnTo>
                    <a:pt x="9" y="0"/>
                  </a:lnTo>
                  <a:lnTo>
                    <a:pt x="13" y="0"/>
                  </a:lnTo>
                  <a:lnTo>
                    <a:pt x="16" y="10"/>
                  </a:lnTo>
                  <a:lnTo>
                    <a:pt x="19" y="0"/>
                  </a:lnTo>
                  <a:lnTo>
                    <a:pt x="22" y="0"/>
                  </a:lnTo>
                  <a:lnTo>
                    <a:pt x="18" y="13"/>
                  </a:lnTo>
                  <a:lnTo>
                    <a:pt x="14" y="13"/>
                  </a:lnTo>
                  <a:lnTo>
                    <a:pt x="11" y="4"/>
                  </a:lnTo>
                  <a:lnTo>
                    <a:pt x="8" y="13"/>
                  </a:lnTo>
                  <a:lnTo>
                    <a:pt x="5" y="13"/>
                  </a:lnTo>
                  <a:lnTo>
                    <a:pt x="0" y="0"/>
                  </a:lnTo>
                  <a:lnTo>
                    <a:pt x="3"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57" name="Freeform 159"/>
            <p:cNvSpPr>
              <a:spLocks/>
            </p:cNvSpPr>
            <p:nvPr/>
          </p:nvSpPr>
          <p:spPr bwMode="auto">
            <a:xfrm>
              <a:off x="1905000" y="3140076"/>
              <a:ext cx="4763" cy="4763"/>
            </a:xfrm>
            <a:custGeom>
              <a:avLst/>
              <a:gdLst>
                <a:gd name="T0" fmla="*/ 2147483647 w 11"/>
                <a:gd name="T1" fmla="*/ 2147483647 h 13"/>
                <a:gd name="T2" fmla="*/ 2147483647 w 11"/>
                <a:gd name="T3" fmla="*/ 2147483647 h 13"/>
                <a:gd name="T4" fmla="*/ 2147483647 w 11"/>
                <a:gd name="T5" fmla="*/ 2147483647 h 13"/>
                <a:gd name="T6" fmla="*/ 2147483647 w 11"/>
                <a:gd name="T7" fmla="*/ 2147483647 h 13"/>
                <a:gd name="T8" fmla="*/ 2147483647 w 11"/>
                <a:gd name="T9" fmla="*/ 2147483647 h 13"/>
                <a:gd name="T10" fmla="*/ 2147483647 w 11"/>
                <a:gd name="T11" fmla="*/ 2147483647 h 13"/>
                <a:gd name="T12" fmla="*/ 2147483647 w 11"/>
                <a:gd name="T13" fmla="*/ 2147483647 h 13"/>
                <a:gd name="T14" fmla="*/ 2147483647 w 11"/>
                <a:gd name="T15" fmla="*/ 2147483647 h 13"/>
                <a:gd name="T16" fmla="*/ 2147483647 w 11"/>
                <a:gd name="T17" fmla="*/ 2147483647 h 13"/>
                <a:gd name="T18" fmla="*/ 2147483647 w 11"/>
                <a:gd name="T19" fmla="*/ 2147483647 h 13"/>
                <a:gd name="T20" fmla="*/ 0 w 11"/>
                <a:gd name="T21" fmla="*/ 2147483647 h 13"/>
                <a:gd name="T22" fmla="*/ 2147483647 w 11"/>
                <a:gd name="T23" fmla="*/ 0 h 13"/>
                <a:gd name="T24" fmla="*/ 2147483647 w 11"/>
                <a:gd name="T25" fmla="*/ 0 h 13"/>
                <a:gd name="T26" fmla="*/ 2147483647 w 11"/>
                <a:gd name="T27" fmla="*/ 2147483647 h 13"/>
                <a:gd name="T28" fmla="*/ 2147483647 w 11"/>
                <a:gd name="T29" fmla="*/ 2147483647 h 13"/>
                <a:gd name="T30" fmla="*/ 2147483647 w 11"/>
                <a:gd name="T31" fmla="*/ 2147483647 h 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
                <a:gd name="T49" fmla="*/ 0 h 13"/>
                <a:gd name="T50" fmla="*/ 11 w 11"/>
                <a:gd name="T51" fmla="*/ 13 h 1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 h="13">
                  <a:moveTo>
                    <a:pt x="3" y="6"/>
                  </a:moveTo>
                  <a:lnTo>
                    <a:pt x="3" y="6"/>
                  </a:lnTo>
                  <a:lnTo>
                    <a:pt x="11" y="6"/>
                  </a:lnTo>
                  <a:lnTo>
                    <a:pt x="11" y="8"/>
                  </a:lnTo>
                  <a:lnTo>
                    <a:pt x="3" y="8"/>
                  </a:lnTo>
                  <a:cubicBezTo>
                    <a:pt x="3" y="10"/>
                    <a:pt x="4" y="11"/>
                    <a:pt x="6" y="11"/>
                  </a:cubicBezTo>
                  <a:lnTo>
                    <a:pt x="11" y="11"/>
                  </a:lnTo>
                  <a:lnTo>
                    <a:pt x="11" y="13"/>
                  </a:lnTo>
                  <a:lnTo>
                    <a:pt x="6" y="13"/>
                  </a:lnTo>
                  <a:cubicBezTo>
                    <a:pt x="5" y="13"/>
                    <a:pt x="3" y="13"/>
                    <a:pt x="2" y="12"/>
                  </a:cubicBezTo>
                  <a:cubicBezTo>
                    <a:pt x="0" y="11"/>
                    <a:pt x="0" y="10"/>
                    <a:pt x="0" y="7"/>
                  </a:cubicBezTo>
                  <a:cubicBezTo>
                    <a:pt x="0" y="3"/>
                    <a:pt x="2" y="0"/>
                    <a:pt x="6" y="0"/>
                  </a:cubicBezTo>
                  <a:lnTo>
                    <a:pt x="11" y="0"/>
                  </a:lnTo>
                  <a:lnTo>
                    <a:pt x="11" y="3"/>
                  </a:lnTo>
                  <a:lnTo>
                    <a:pt x="6" y="3"/>
                  </a:lnTo>
                  <a:cubicBezTo>
                    <a:pt x="4" y="3"/>
                    <a:pt x="3" y="4"/>
                    <a:pt x="3" y="6"/>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58" name="Freeform 160"/>
            <p:cNvSpPr>
              <a:spLocks/>
            </p:cNvSpPr>
            <p:nvPr/>
          </p:nvSpPr>
          <p:spPr bwMode="auto">
            <a:xfrm>
              <a:off x="1911350" y="3140076"/>
              <a:ext cx="1588" cy="4763"/>
            </a:xfrm>
            <a:custGeom>
              <a:avLst/>
              <a:gdLst>
                <a:gd name="T0" fmla="*/ 0 w 3"/>
                <a:gd name="T1" fmla="*/ 0 h 13"/>
                <a:gd name="T2" fmla="*/ 0 w 3"/>
                <a:gd name="T3" fmla="*/ 0 h 13"/>
                <a:gd name="T4" fmla="*/ 2147483647 w 3"/>
                <a:gd name="T5" fmla="*/ 0 h 13"/>
                <a:gd name="T6" fmla="*/ 2147483647 w 3"/>
                <a:gd name="T7" fmla="*/ 2147483647 h 13"/>
                <a:gd name="T8" fmla="*/ 0 w 3"/>
                <a:gd name="T9" fmla="*/ 2147483647 h 13"/>
                <a:gd name="T10" fmla="*/ 0 w 3"/>
                <a:gd name="T11" fmla="*/ 0 h 13"/>
                <a:gd name="T12" fmla="*/ 0 60000 65536"/>
                <a:gd name="T13" fmla="*/ 0 60000 65536"/>
                <a:gd name="T14" fmla="*/ 0 60000 65536"/>
                <a:gd name="T15" fmla="*/ 0 60000 65536"/>
                <a:gd name="T16" fmla="*/ 0 60000 65536"/>
                <a:gd name="T17" fmla="*/ 0 60000 65536"/>
                <a:gd name="T18" fmla="*/ 0 w 3"/>
                <a:gd name="T19" fmla="*/ 0 h 13"/>
                <a:gd name="T20" fmla="*/ 3 w 3"/>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3" h="13">
                  <a:moveTo>
                    <a:pt x="0" y="0"/>
                  </a:moveTo>
                  <a:lnTo>
                    <a:pt x="0" y="0"/>
                  </a:lnTo>
                  <a:lnTo>
                    <a:pt x="3" y="0"/>
                  </a:lnTo>
                  <a:lnTo>
                    <a:pt x="3" y="13"/>
                  </a:lnTo>
                  <a:lnTo>
                    <a:pt x="0" y="13"/>
                  </a:lnTo>
                  <a:lnTo>
                    <a:pt x="0"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59" name="Freeform 161"/>
            <p:cNvSpPr>
              <a:spLocks/>
            </p:cNvSpPr>
            <p:nvPr/>
          </p:nvSpPr>
          <p:spPr bwMode="auto">
            <a:xfrm>
              <a:off x="1879600" y="3116263"/>
              <a:ext cx="12700" cy="14288"/>
            </a:xfrm>
            <a:custGeom>
              <a:avLst/>
              <a:gdLst>
                <a:gd name="T0" fmla="*/ 2147483647 w 30"/>
                <a:gd name="T1" fmla="*/ 2147483647 h 37"/>
                <a:gd name="T2" fmla="*/ 2147483647 w 30"/>
                <a:gd name="T3" fmla="*/ 2147483647 h 37"/>
                <a:gd name="T4" fmla="*/ 2147483647 w 30"/>
                <a:gd name="T5" fmla="*/ 2147483647 h 37"/>
                <a:gd name="T6" fmla="*/ 2147483647 w 30"/>
                <a:gd name="T7" fmla="*/ 0 h 37"/>
                <a:gd name="T8" fmla="*/ 0 w 30"/>
                <a:gd name="T9" fmla="*/ 2147483647 h 37"/>
                <a:gd name="T10" fmla="*/ 2147483647 w 30"/>
                <a:gd name="T11" fmla="*/ 2147483647 h 37"/>
                <a:gd name="T12" fmla="*/ 2147483647 w 30"/>
                <a:gd name="T13" fmla="*/ 2147483647 h 37"/>
                <a:gd name="T14" fmla="*/ 2147483647 w 30"/>
                <a:gd name="T15" fmla="*/ 2147483647 h 37"/>
                <a:gd name="T16" fmla="*/ 0 60000 65536"/>
                <a:gd name="T17" fmla="*/ 0 60000 65536"/>
                <a:gd name="T18" fmla="*/ 0 60000 65536"/>
                <a:gd name="T19" fmla="*/ 0 60000 65536"/>
                <a:gd name="T20" fmla="*/ 0 60000 65536"/>
                <a:gd name="T21" fmla="*/ 0 60000 65536"/>
                <a:gd name="T22" fmla="*/ 0 60000 65536"/>
                <a:gd name="T23" fmla="*/ 0 60000 65536"/>
                <a:gd name="T24" fmla="*/ 0 w 30"/>
                <a:gd name="T25" fmla="*/ 0 h 37"/>
                <a:gd name="T26" fmla="*/ 30 w 30"/>
                <a:gd name="T27" fmla="*/ 37 h 3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 h="37">
                  <a:moveTo>
                    <a:pt x="29" y="37"/>
                  </a:moveTo>
                  <a:lnTo>
                    <a:pt x="29" y="37"/>
                  </a:lnTo>
                  <a:cubicBezTo>
                    <a:pt x="29" y="37"/>
                    <a:pt x="30" y="37"/>
                    <a:pt x="30" y="37"/>
                  </a:cubicBezTo>
                  <a:cubicBezTo>
                    <a:pt x="20" y="15"/>
                    <a:pt x="7" y="0"/>
                    <a:pt x="7" y="0"/>
                  </a:cubicBezTo>
                  <a:cubicBezTo>
                    <a:pt x="7" y="0"/>
                    <a:pt x="0" y="6"/>
                    <a:pt x="0" y="13"/>
                  </a:cubicBezTo>
                  <a:cubicBezTo>
                    <a:pt x="0" y="18"/>
                    <a:pt x="4" y="21"/>
                    <a:pt x="4" y="21"/>
                  </a:cubicBezTo>
                  <a:cubicBezTo>
                    <a:pt x="11" y="27"/>
                    <a:pt x="26" y="35"/>
                    <a:pt x="29" y="37"/>
                  </a:cubicBezTo>
                  <a:cubicBezTo>
                    <a:pt x="29" y="37"/>
                    <a:pt x="29" y="37"/>
                    <a:pt x="29" y="3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60" name="Freeform 162"/>
            <p:cNvSpPr>
              <a:spLocks/>
            </p:cNvSpPr>
            <p:nvPr/>
          </p:nvSpPr>
          <p:spPr bwMode="auto">
            <a:xfrm>
              <a:off x="1881188" y="3133726"/>
              <a:ext cx="9525" cy="3175"/>
            </a:xfrm>
            <a:custGeom>
              <a:avLst/>
              <a:gdLst>
                <a:gd name="T0" fmla="*/ 2147483647 w 25"/>
                <a:gd name="T1" fmla="*/ 0 h 9"/>
                <a:gd name="T2" fmla="*/ 2147483647 w 25"/>
                <a:gd name="T3" fmla="*/ 0 h 9"/>
                <a:gd name="T4" fmla="*/ 2147483647 w 25"/>
                <a:gd name="T5" fmla="*/ 0 h 9"/>
                <a:gd name="T6" fmla="*/ 0 w 25"/>
                <a:gd name="T7" fmla="*/ 2147483647 h 9"/>
                <a:gd name="T8" fmla="*/ 2147483647 w 25"/>
                <a:gd name="T9" fmla="*/ 2147483647 h 9"/>
                <a:gd name="T10" fmla="*/ 2147483647 w 25"/>
                <a:gd name="T11" fmla="*/ 0 h 9"/>
                <a:gd name="T12" fmla="*/ 2147483647 w 25"/>
                <a:gd name="T13" fmla="*/ 0 h 9"/>
                <a:gd name="T14" fmla="*/ 2147483647 w 25"/>
                <a:gd name="T15" fmla="*/ 0 h 9"/>
                <a:gd name="T16" fmla="*/ 0 60000 65536"/>
                <a:gd name="T17" fmla="*/ 0 60000 65536"/>
                <a:gd name="T18" fmla="*/ 0 60000 65536"/>
                <a:gd name="T19" fmla="*/ 0 60000 65536"/>
                <a:gd name="T20" fmla="*/ 0 60000 65536"/>
                <a:gd name="T21" fmla="*/ 0 60000 65536"/>
                <a:gd name="T22" fmla="*/ 0 60000 65536"/>
                <a:gd name="T23" fmla="*/ 0 60000 65536"/>
                <a:gd name="T24" fmla="*/ 0 w 25"/>
                <a:gd name="T25" fmla="*/ 0 h 9"/>
                <a:gd name="T26" fmla="*/ 25 w 25"/>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 h="9">
                  <a:moveTo>
                    <a:pt x="25" y="0"/>
                  </a:moveTo>
                  <a:lnTo>
                    <a:pt x="25" y="0"/>
                  </a:lnTo>
                  <a:cubicBezTo>
                    <a:pt x="25" y="0"/>
                    <a:pt x="25" y="0"/>
                    <a:pt x="25" y="0"/>
                  </a:cubicBezTo>
                  <a:lnTo>
                    <a:pt x="0" y="1"/>
                  </a:lnTo>
                  <a:cubicBezTo>
                    <a:pt x="2" y="6"/>
                    <a:pt x="7" y="9"/>
                    <a:pt x="12" y="8"/>
                  </a:cubicBezTo>
                  <a:cubicBezTo>
                    <a:pt x="15" y="7"/>
                    <a:pt x="23" y="2"/>
                    <a:pt x="25" y="0"/>
                  </a:cubicBezTo>
                  <a:cubicBezTo>
                    <a:pt x="25" y="0"/>
                    <a:pt x="25" y="0"/>
                    <a:pt x="25" y="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61" name="Freeform 163"/>
            <p:cNvSpPr>
              <a:spLocks/>
            </p:cNvSpPr>
            <p:nvPr/>
          </p:nvSpPr>
          <p:spPr bwMode="auto">
            <a:xfrm>
              <a:off x="1876425" y="3124201"/>
              <a:ext cx="15875" cy="7938"/>
            </a:xfrm>
            <a:custGeom>
              <a:avLst/>
              <a:gdLst>
                <a:gd name="T0" fmla="*/ 2147483647 w 35"/>
                <a:gd name="T1" fmla="*/ 2147483647 h 20"/>
                <a:gd name="T2" fmla="*/ 2147483647 w 35"/>
                <a:gd name="T3" fmla="*/ 2147483647 h 20"/>
                <a:gd name="T4" fmla="*/ 2147483647 w 35"/>
                <a:gd name="T5" fmla="*/ 2147483647 h 20"/>
                <a:gd name="T6" fmla="*/ 2147483647 w 35"/>
                <a:gd name="T7" fmla="*/ 0 h 20"/>
                <a:gd name="T8" fmla="*/ 2147483647 w 35"/>
                <a:gd name="T9" fmla="*/ 2147483647 h 20"/>
                <a:gd name="T10" fmla="*/ 2147483647 w 35"/>
                <a:gd name="T11" fmla="*/ 2147483647 h 20"/>
                <a:gd name="T12" fmla="*/ 2147483647 w 35"/>
                <a:gd name="T13" fmla="*/ 2147483647 h 20"/>
                <a:gd name="T14" fmla="*/ 2147483647 w 35"/>
                <a:gd name="T15" fmla="*/ 2147483647 h 20"/>
                <a:gd name="T16" fmla="*/ 2147483647 w 35"/>
                <a:gd name="T17" fmla="*/ 2147483647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5"/>
                <a:gd name="T28" fmla="*/ 0 h 20"/>
                <a:gd name="T29" fmla="*/ 35 w 35"/>
                <a:gd name="T30" fmla="*/ 20 h 2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5" h="20">
                  <a:moveTo>
                    <a:pt x="35" y="20"/>
                  </a:moveTo>
                  <a:lnTo>
                    <a:pt x="35" y="20"/>
                  </a:lnTo>
                  <a:cubicBezTo>
                    <a:pt x="35" y="20"/>
                    <a:pt x="34" y="19"/>
                    <a:pt x="34" y="19"/>
                  </a:cubicBezTo>
                  <a:cubicBezTo>
                    <a:pt x="23" y="12"/>
                    <a:pt x="2" y="0"/>
                    <a:pt x="2" y="0"/>
                  </a:cubicBezTo>
                  <a:cubicBezTo>
                    <a:pt x="0" y="6"/>
                    <a:pt x="3" y="11"/>
                    <a:pt x="3" y="11"/>
                  </a:cubicBezTo>
                  <a:cubicBezTo>
                    <a:pt x="5" y="17"/>
                    <a:pt x="11" y="19"/>
                    <a:pt x="11" y="19"/>
                  </a:cubicBezTo>
                  <a:cubicBezTo>
                    <a:pt x="13" y="20"/>
                    <a:pt x="15" y="20"/>
                    <a:pt x="15" y="20"/>
                  </a:cubicBezTo>
                  <a:cubicBezTo>
                    <a:pt x="16" y="20"/>
                    <a:pt x="30" y="20"/>
                    <a:pt x="34" y="20"/>
                  </a:cubicBezTo>
                  <a:cubicBezTo>
                    <a:pt x="34" y="20"/>
                    <a:pt x="35" y="20"/>
                    <a:pt x="35" y="2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62" name="Freeform 164"/>
            <p:cNvSpPr>
              <a:spLocks/>
            </p:cNvSpPr>
            <p:nvPr/>
          </p:nvSpPr>
          <p:spPr bwMode="auto">
            <a:xfrm>
              <a:off x="1887538" y="3111501"/>
              <a:ext cx="7938" cy="19050"/>
            </a:xfrm>
            <a:custGeom>
              <a:avLst/>
              <a:gdLst>
                <a:gd name="T0" fmla="*/ 2147483647 w 21"/>
                <a:gd name="T1" fmla="*/ 0 h 46"/>
                <a:gd name="T2" fmla="*/ 2147483647 w 21"/>
                <a:gd name="T3" fmla="*/ 0 h 46"/>
                <a:gd name="T4" fmla="*/ 2147483647 w 21"/>
                <a:gd name="T5" fmla="*/ 0 h 46"/>
                <a:gd name="T6" fmla="*/ 2147483647 w 21"/>
                <a:gd name="T7" fmla="*/ 2147483647 h 46"/>
                <a:gd name="T8" fmla="*/ 2147483647 w 21"/>
                <a:gd name="T9" fmla="*/ 2147483647 h 46"/>
                <a:gd name="T10" fmla="*/ 2147483647 w 21"/>
                <a:gd name="T11" fmla="*/ 2147483647 h 46"/>
                <a:gd name="T12" fmla="*/ 2147483647 w 21"/>
                <a:gd name="T13" fmla="*/ 2147483647 h 46"/>
                <a:gd name="T14" fmla="*/ 2147483647 w 21"/>
                <a:gd name="T15" fmla="*/ 2147483647 h 46"/>
                <a:gd name="T16" fmla="*/ 2147483647 w 21"/>
                <a:gd name="T17" fmla="*/ 0 h 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
                <a:gd name="T28" fmla="*/ 0 h 46"/>
                <a:gd name="T29" fmla="*/ 21 w 21"/>
                <a:gd name="T30" fmla="*/ 46 h 4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 h="46">
                  <a:moveTo>
                    <a:pt x="13" y="0"/>
                  </a:moveTo>
                  <a:lnTo>
                    <a:pt x="13" y="0"/>
                  </a:lnTo>
                  <a:cubicBezTo>
                    <a:pt x="12" y="0"/>
                    <a:pt x="9" y="0"/>
                    <a:pt x="9" y="0"/>
                  </a:cubicBezTo>
                  <a:cubicBezTo>
                    <a:pt x="2" y="2"/>
                    <a:pt x="1" y="8"/>
                    <a:pt x="1" y="8"/>
                  </a:cubicBezTo>
                  <a:cubicBezTo>
                    <a:pt x="0" y="12"/>
                    <a:pt x="1" y="16"/>
                    <a:pt x="1" y="16"/>
                  </a:cubicBezTo>
                  <a:cubicBezTo>
                    <a:pt x="3" y="26"/>
                    <a:pt x="14" y="42"/>
                    <a:pt x="16" y="46"/>
                  </a:cubicBezTo>
                  <a:cubicBezTo>
                    <a:pt x="17" y="46"/>
                    <a:pt x="17" y="46"/>
                    <a:pt x="17" y="46"/>
                  </a:cubicBezTo>
                  <a:cubicBezTo>
                    <a:pt x="17" y="46"/>
                    <a:pt x="17" y="45"/>
                    <a:pt x="17" y="45"/>
                  </a:cubicBezTo>
                  <a:cubicBezTo>
                    <a:pt x="21" y="9"/>
                    <a:pt x="13" y="0"/>
                    <a:pt x="13" y="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63" name="Freeform 165"/>
            <p:cNvSpPr>
              <a:spLocks/>
            </p:cNvSpPr>
            <p:nvPr/>
          </p:nvSpPr>
          <p:spPr bwMode="auto">
            <a:xfrm>
              <a:off x="1893888" y="3111501"/>
              <a:ext cx="9525" cy="19050"/>
            </a:xfrm>
            <a:custGeom>
              <a:avLst/>
              <a:gdLst>
                <a:gd name="T0" fmla="*/ 2147483647 w 21"/>
                <a:gd name="T1" fmla="*/ 2147483647 h 46"/>
                <a:gd name="T2" fmla="*/ 2147483647 w 21"/>
                <a:gd name="T3" fmla="*/ 2147483647 h 46"/>
                <a:gd name="T4" fmla="*/ 2147483647 w 21"/>
                <a:gd name="T5" fmla="*/ 2147483647 h 46"/>
                <a:gd name="T6" fmla="*/ 2147483647 w 21"/>
                <a:gd name="T7" fmla="*/ 2147483647 h 46"/>
                <a:gd name="T8" fmla="*/ 2147483647 w 21"/>
                <a:gd name="T9" fmla="*/ 2147483647 h 46"/>
                <a:gd name="T10" fmla="*/ 2147483647 w 21"/>
                <a:gd name="T11" fmla="*/ 0 h 46"/>
                <a:gd name="T12" fmla="*/ 2147483647 w 21"/>
                <a:gd name="T13" fmla="*/ 0 h 46"/>
                <a:gd name="T14" fmla="*/ 2147483647 w 21"/>
                <a:gd name="T15" fmla="*/ 2147483647 h 46"/>
                <a:gd name="T16" fmla="*/ 2147483647 w 21"/>
                <a:gd name="T17" fmla="*/ 2147483647 h 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
                <a:gd name="T28" fmla="*/ 0 h 46"/>
                <a:gd name="T29" fmla="*/ 21 w 21"/>
                <a:gd name="T30" fmla="*/ 46 h 4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 h="46">
                  <a:moveTo>
                    <a:pt x="4" y="46"/>
                  </a:moveTo>
                  <a:lnTo>
                    <a:pt x="4" y="46"/>
                  </a:lnTo>
                  <a:cubicBezTo>
                    <a:pt x="4" y="46"/>
                    <a:pt x="4" y="46"/>
                    <a:pt x="4" y="46"/>
                  </a:cubicBezTo>
                  <a:cubicBezTo>
                    <a:pt x="6" y="42"/>
                    <a:pt x="17" y="26"/>
                    <a:pt x="19" y="16"/>
                  </a:cubicBezTo>
                  <a:cubicBezTo>
                    <a:pt x="19" y="16"/>
                    <a:pt x="21" y="11"/>
                    <a:pt x="19" y="8"/>
                  </a:cubicBezTo>
                  <a:cubicBezTo>
                    <a:pt x="19" y="8"/>
                    <a:pt x="18" y="2"/>
                    <a:pt x="11" y="0"/>
                  </a:cubicBezTo>
                  <a:cubicBezTo>
                    <a:pt x="11" y="0"/>
                    <a:pt x="9" y="0"/>
                    <a:pt x="7" y="0"/>
                  </a:cubicBezTo>
                  <a:cubicBezTo>
                    <a:pt x="7" y="0"/>
                    <a:pt x="0" y="9"/>
                    <a:pt x="3" y="46"/>
                  </a:cubicBezTo>
                  <a:cubicBezTo>
                    <a:pt x="3" y="46"/>
                    <a:pt x="4" y="46"/>
                    <a:pt x="4" y="46"/>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64" name="Freeform 166"/>
            <p:cNvSpPr>
              <a:spLocks/>
            </p:cNvSpPr>
            <p:nvPr/>
          </p:nvSpPr>
          <p:spPr bwMode="auto">
            <a:xfrm>
              <a:off x="1898650" y="3133726"/>
              <a:ext cx="11113" cy="3175"/>
            </a:xfrm>
            <a:custGeom>
              <a:avLst/>
              <a:gdLst>
                <a:gd name="T0" fmla="*/ 0 w 26"/>
                <a:gd name="T1" fmla="*/ 0 h 10"/>
                <a:gd name="T2" fmla="*/ 0 w 26"/>
                <a:gd name="T3" fmla="*/ 0 h 10"/>
                <a:gd name="T4" fmla="*/ 0 w 26"/>
                <a:gd name="T5" fmla="*/ 0 h 10"/>
                <a:gd name="T6" fmla="*/ 0 w 26"/>
                <a:gd name="T7" fmla="*/ 0 h 10"/>
                <a:gd name="T8" fmla="*/ 2147483647 w 26"/>
                <a:gd name="T9" fmla="*/ 2147483647 h 10"/>
                <a:gd name="T10" fmla="*/ 2147483647 w 26"/>
                <a:gd name="T11" fmla="*/ 2147483647 h 10"/>
                <a:gd name="T12" fmla="*/ 0 w 26"/>
                <a:gd name="T13" fmla="*/ 0 h 10"/>
                <a:gd name="T14" fmla="*/ 0 w 26"/>
                <a:gd name="T15" fmla="*/ 0 h 10"/>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10"/>
                <a:gd name="T26" fmla="*/ 26 w 26"/>
                <a:gd name="T27" fmla="*/ 10 h 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10">
                  <a:moveTo>
                    <a:pt x="0" y="0"/>
                  </a:moveTo>
                  <a:lnTo>
                    <a:pt x="0" y="0"/>
                  </a:lnTo>
                  <a:cubicBezTo>
                    <a:pt x="0" y="0"/>
                    <a:pt x="0" y="0"/>
                    <a:pt x="0" y="0"/>
                  </a:cubicBezTo>
                  <a:cubicBezTo>
                    <a:pt x="0" y="0"/>
                    <a:pt x="0" y="0"/>
                    <a:pt x="0" y="0"/>
                  </a:cubicBezTo>
                  <a:cubicBezTo>
                    <a:pt x="3" y="2"/>
                    <a:pt x="10" y="7"/>
                    <a:pt x="14" y="8"/>
                  </a:cubicBezTo>
                  <a:cubicBezTo>
                    <a:pt x="14" y="8"/>
                    <a:pt x="20" y="10"/>
                    <a:pt x="26" y="1"/>
                  </a:cubicBezTo>
                  <a:lnTo>
                    <a:pt x="0"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65" name="Freeform 167"/>
            <p:cNvSpPr>
              <a:spLocks/>
            </p:cNvSpPr>
            <p:nvPr/>
          </p:nvSpPr>
          <p:spPr bwMode="auto">
            <a:xfrm>
              <a:off x="1898650" y="3124201"/>
              <a:ext cx="14288" cy="7938"/>
            </a:xfrm>
            <a:custGeom>
              <a:avLst/>
              <a:gdLst>
                <a:gd name="T0" fmla="*/ 2147483647 w 34"/>
                <a:gd name="T1" fmla="*/ 0 h 20"/>
                <a:gd name="T2" fmla="*/ 2147483647 w 34"/>
                <a:gd name="T3" fmla="*/ 0 h 20"/>
                <a:gd name="T4" fmla="*/ 0 w 34"/>
                <a:gd name="T5" fmla="*/ 2147483647 h 20"/>
                <a:gd name="T6" fmla="*/ 0 w 34"/>
                <a:gd name="T7" fmla="*/ 2147483647 h 20"/>
                <a:gd name="T8" fmla="*/ 0 w 34"/>
                <a:gd name="T9" fmla="*/ 2147483647 h 20"/>
                <a:gd name="T10" fmla="*/ 2147483647 w 34"/>
                <a:gd name="T11" fmla="*/ 2147483647 h 20"/>
                <a:gd name="T12" fmla="*/ 2147483647 w 34"/>
                <a:gd name="T13" fmla="*/ 2147483647 h 20"/>
                <a:gd name="T14" fmla="*/ 2147483647 w 34"/>
                <a:gd name="T15" fmla="*/ 2147483647 h 20"/>
                <a:gd name="T16" fmla="*/ 2147483647 w 34"/>
                <a:gd name="T17" fmla="*/ 0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
                <a:gd name="T28" fmla="*/ 0 h 20"/>
                <a:gd name="T29" fmla="*/ 34 w 34"/>
                <a:gd name="T30" fmla="*/ 20 h 2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 h="20">
                  <a:moveTo>
                    <a:pt x="32" y="0"/>
                  </a:moveTo>
                  <a:lnTo>
                    <a:pt x="32" y="0"/>
                  </a:lnTo>
                  <a:cubicBezTo>
                    <a:pt x="32" y="0"/>
                    <a:pt x="11" y="12"/>
                    <a:pt x="0" y="19"/>
                  </a:cubicBezTo>
                  <a:cubicBezTo>
                    <a:pt x="0" y="19"/>
                    <a:pt x="0" y="19"/>
                    <a:pt x="0" y="20"/>
                  </a:cubicBezTo>
                  <a:cubicBezTo>
                    <a:pt x="0" y="20"/>
                    <a:pt x="0" y="20"/>
                    <a:pt x="0" y="20"/>
                  </a:cubicBezTo>
                  <a:cubicBezTo>
                    <a:pt x="4" y="20"/>
                    <a:pt x="19" y="20"/>
                    <a:pt x="19" y="20"/>
                  </a:cubicBezTo>
                  <a:cubicBezTo>
                    <a:pt x="19" y="20"/>
                    <a:pt x="21" y="20"/>
                    <a:pt x="24" y="19"/>
                  </a:cubicBezTo>
                  <a:cubicBezTo>
                    <a:pt x="24" y="19"/>
                    <a:pt x="29" y="17"/>
                    <a:pt x="32" y="11"/>
                  </a:cubicBezTo>
                  <a:cubicBezTo>
                    <a:pt x="32" y="11"/>
                    <a:pt x="34" y="6"/>
                    <a:pt x="32" y="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66" name="Freeform 168"/>
            <p:cNvSpPr>
              <a:spLocks/>
            </p:cNvSpPr>
            <p:nvPr/>
          </p:nvSpPr>
          <p:spPr bwMode="auto">
            <a:xfrm>
              <a:off x="1897063" y="3116263"/>
              <a:ext cx="12700" cy="14288"/>
            </a:xfrm>
            <a:custGeom>
              <a:avLst/>
              <a:gdLst>
                <a:gd name="T0" fmla="*/ 0 w 30"/>
                <a:gd name="T1" fmla="*/ 2147483647 h 37"/>
                <a:gd name="T2" fmla="*/ 0 w 30"/>
                <a:gd name="T3" fmla="*/ 2147483647 h 37"/>
                <a:gd name="T4" fmla="*/ 0 w 30"/>
                <a:gd name="T5" fmla="*/ 2147483647 h 37"/>
                <a:gd name="T6" fmla="*/ 2147483647 w 30"/>
                <a:gd name="T7" fmla="*/ 2147483647 h 37"/>
                <a:gd name="T8" fmla="*/ 2147483647 w 30"/>
                <a:gd name="T9" fmla="*/ 2147483647 h 37"/>
                <a:gd name="T10" fmla="*/ 2147483647 w 30"/>
                <a:gd name="T11" fmla="*/ 0 h 37"/>
                <a:gd name="T12" fmla="*/ 0 w 30"/>
                <a:gd name="T13" fmla="*/ 2147483647 h 37"/>
                <a:gd name="T14" fmla="*/ 0 w 30"/>
                <a:gd name="T15" fmla="*/ 2147483647 h 37"/>
                <a:gd name="T16" fmla="*/ 0 60000 65536"/>
                <a:gd name="T17" fmla="*/ 0 60000 65536"/>
                <a:gd name="T18" fmla="*/ 0 60000 65536"/>
                <a:gd name="T19" fmla="*/ 0 60000 65536"/>
                <a:gd name="T20" fmla="*/ 0 60000 65536"/>
                <a:gd name="T21" fmla="*/ 0 60000 65536"/>
                <a:gd name="T22" fmla="*/ 0 60000 65536"/>
                <a:gd name="T23" fmla="*/ 0 60000 65536"/>
                <a:gd name="T24" fmla="*/ 0 w 30"/>
                <a:gd name="T25" fmla="*/ 0 h 37"/>
                <a:gd name="T26" fmla="*/ 30 w 30"/>
                <a:gd name="T27" fmla="*/ 37 h 3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 h="37">
                  <a:moveTo>
                    <a:pt x="0" y="37"/>
                  </a:moveTo>
                  <a:lnTo>
                    <a:pt x="0" y="37"/>
                  </a:lnTo>
                  <a:cubicBezTo>
                    <a:pt x="0" y="37"/>
                    <a:pt x="0" y="37"/>
                    <a:pt x="0" y="37"/>
                  </a:cubicBezTo>
                  <a:cubicBezTo>
                    <a:pt x="4" y="35"/>
                    <a:pt x="19" y="27"/>
                    <a:pt x="25" y="21"/>
                  </a:cubicBezTo>
                  <a:cubicBezTo>
                    <a:pt x="25" y="21"/>
                    <a:pt x="29" y="18"/>
                    <a:pt x="29" y="13"/>
                  </a:cubicBezTo>
                  <a:cubicBezTo>
                    <a:pt x="30" y="6"/>
                    <a:pt x="23" y="0"/>
                    <a:pt x="23" y="0"/>
                  </a:cubicBezTo>
                  <a:cubicBezTo>
                    <a:pt x="23" y="0"/>
                    <a:pt x="9" y="15"/>
                    <a:pt x="0" y="36"/>
                  </a:cubicBezTo>
                  <a:cubicBezTo>
                    <a:pt x="0" y="36"/>
                    <a:pt x="0" y="37"/>
                    <a:pt x="0" y="3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67" name="Freeform 169"/>
            <p:cNvSpPr>
              <a:spLocks noEditPoints="1"/>
            </p:cNvSpPr>
            <p:nvPr/>
          </p:nvSpPr>
          <p:spPr bwMode="auto">
            <a:xfrm>
              <a:off x="1952625" y="3135313"/>
              <a:ext cx="611188" cy="430213"/>
            </a:xfrm>
            <a:custGeom>
              <a:avLst/>
              <a:gdLst>
                <a:gd name="T0" fmla="*/ 2147483647 w 1460"/>
                <a:gd name="T1" fmla="*/ 2147483647 h 1024"/>
                <a:gd name="T2" fmla="*/ 2147483647 w 1460"/>
                <a:gd name="T3" fmla="*/ 2147483647 h 1024"/>
                <a:gd name="T4" fmla="*/ 2147483647 w 1460"/>
                <a:gd name="T5" fmla="*/ 2147483647 h 1024"/>
                <a:gd name="T6" fmla="*/ 2147483647 w 1460"/>
                <a:gd name="T7" fmla="*/ 2147483647 h 1024"/>
                <a:gd name="T8" fmla="*/ 2147483647 w 1460"/>
                <a:gd name="T9" fmla="*/ 2147483647 h 1024"/>
                <a:gd name="T10" fmla="*/ 2147483647 w 1460"/>
                <a:gd name="T11" fmla="*/ 2147483647 h 1024"/>
                <a:gd name="T12" fmla="*/ 2147483647 w 1460"/>
                <a:gd name="T13" fmla="*/ 2147483647 h 1024"/>
                <a:gd name="T14" fmla="*/ 2147483647 w 1460"/>
                <a:gd name="T15" fmla="*/ 2147483647 h 1024"/>
                <a:gd name="T16" fmla="*/ 2147483647 w 1460"/>
                <a:gd name="T17" fmla="*/ 2147483647 h 1024"/>
                <a:gd name="T18" fmla="*/ 2147483647 w 1460"/>
                <a:gd name="T19" fmla="*/ 2147483647 h 1024"/>
                <a:gd name="T20" fmla="*/ 2147483647 w 1460"/>
                <a:gd name="T21" fmla="*/ 2147483647 h 1024"/>
                <a:gd name="T22" fmla="*/ 2147483647 w 1460"/>
                <a:gd name="T23" fmla="*/ 2147483647 h 1024"/>
                <a:gd name="T24" fmla="*/ 2147483647 w 1460"/>
                <a:gd name="T25" fmla="*/ 2147483647 h 1024"/>
                <a:gd name="T26" fmla="*/ 2147483647 w 1460"/>
                <a:gd name="T27" fmla="*/ 2147483647 h 1024"/>
                <a:gd name="T28" fmla="*/ 2147483647 w 1460"/>
                <a:gd name="T29" fmla="*/ 2147483647 h 1024"/>
                <a:gd name="T30" fmla="*/ 2147483647 w 1460"/>
                <a:gd name="T31" fmla="*/ 2147483647 h 1024"/>
                <a:gd name="T32" fmla="*/ 2147483647 w 1460"/>
                <a:gd name="T33" fmla="*/ 2147483647 h 1024"/>
                <a:gd name="T34" fmla="*/ 2147483647 w 1460"/>
                <a:gd name="T35" fmla="*/ 2147483647 h 1024"/>
                <a:gd name="T36" fmla="*/ 2147483647 w 1460"/>
                <a:gd name="T37" fmla="*/ 2147483647 h 1024"/>
                <a:gd name="T38" fmla="*/ 2147483647 w 1460"/>
                <a:gd name="T39" fmla="*/ 2147483647 h 1024"/>
                <a:gd name="T40" fmla="*/ 2147483647 w 1460"/>
                <a:gd name="T41" fmla="*/ 2147483647 h 1024"/>
                <a:gd name="T42" fmla="*/ 2147483647 w 1460"/>
                <a:gd name="T43" fmla="*/ 2147483647 h 1024"/>
                <a:gd name="T44" fmla="*/ 2147483647 w 1460"/>
                <a:gd name="T45" fmla="*/ 2147483647 h 1024"/>
                <a:gd name="T46" fmla="*/ 2147483647 w 1460"/>
                <a:gd name="T47" fmla="*/ 2147483647 h 1024"/>
                <a:gd name="T48" fmla="*/ 2147483647 w 1460"/>
                <a:gd name="T49" fmla="*/ 2147483647 h 1024"/>
                <a:gd name="T50" fmla="*/ 2147483647 w 1460"/>
                <a:gd name="T51" fmla="*/ 2147483647 h 1024"/>
                <a:gd name="T52" fmla="*/ 2147483647 w 1460"/>
                <a:gd name="T53" fmla="*/ 2147483647 h 1024"/>
                <a:gd name="T54" fmla="*/ 2147483647 w 1460"/>
                <a:gd name="T55" fmla="*/ 2147483647 h 1024"/>
                <a:gd name="T56" fmla="*/ 2147483647 w 1460"/>
                <a:gd name="T57" fmla="*/ 2147483647 h 1024"/>
                <a:gd name="T58" fmla="*/ 2147483647 w 1460"/>
                <a:gd name="T59" fmla="*/ 0 h 1024"/>
                <a:gd name="T60" fmla="*/ 2147483647 w 1460"/>
                <a:gd name="T61" fmla="*/ 2147483647 h 1024"/>
                <a:gd name="T62" fmla="*/ 2147483647 w 1460"/>
                <a:gd name="T63" fmla="*/ 2147483647 h 1024"/>
                <a:gd name="T64" fmla="*/ 2147483647 w 1460"/>
                <a:gd name="T65" fmla="*/ 2147483647 h 1024"/>
                <a:gd name="T66" fmla="*/ 2147483647 w 1460"/>
                <a:gd name="T67" fmla="*/ 2147483647 h 1024"/>
                <a:gd name="T68" fmla="*/ 2147483647 w 1460"/>
                <a:gd name="T69" fmla="*/ 2147483647 h 1024"/>
                <a:gd name="T70" fmla="*/ 2147483647 w 1460"/>
                <a:gd name="T71" fmla="*/ 2147483647 h 1024"/>
                <a:gd name="T72" fmla="*/ 2147483647 w 1460"/>
                <a:gd name="T73" fmla="*/ 2147483647 h 1024"/>
                <a:gd name="T74" fmla="*/ 2147483647 w 1460"/>
                <a:gd name="T75" fmla="*/ 2147483647 h 102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60"/>
                <a:gd name="T115" fmla="*/ 0 h 1024"/>
                <a:gd name="T116" fmla="*/ 1460 w 1460"/>
                <a:gd name="T117" fmla="*/ 1024 h 102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60" h="1024">
                  <a:moveTo>
                    <a:pt x="120" y="66"/>
                  </a:moveTo>
                  <a:lnTo>
                    <a:pt x="120" y="66"/>
                  </a:lnTo>
                  <a:cubicBezTo>
                    <a:pt x="102" y="66"/>
                    <a:pt x="80" y="70"/>
                    <a:pt x="72" y="81"/>
                  </a:cubicBezTo>
                  <a:cubicBezTo>
                    <a:pt x="57" y="104"/>
                    <a:pt x="56" y="144"/>
                    <a:pt x="71" y="197"/>
                  </a:cubicBezTo>
                  <a:cubicBezTo>
                    <a:pt x="82" y="237"/>
                    <a:pt x="162" y="548"/>
                    <a:pt x="210" y="734"/>
                  </a:cubicBezTo>
                  <a:cubicBezTo>
                    <a:pt x="230" y="810"/>
                    <a:pt x="244" y="868"/>
                    <a:pt x="248" y="881"/>
                  </a:cubicBezTo>
                  <a:cubicBezTo>
                    <a:pt x="249" y="884"/>
                    <a:pt x="250" y="888"/>
                    <a:pt x="250" y="891"/>
                  </a:cubicBezTo>
                  <a:cubicBezTo>
                    <a:pt x="261" y="934"/>
                    <a:pt x="270" y="971"/>
                    <a:pt x="341" y="971"/>
                  </a:cubicBezTo>
                  <a:cubicBezTo>
                    <a:pt x="349" y="971"/>
                    <a:pt x="357" y="970"/>
                    <a:pt x="366" y="970"/>
                  </a:cubicBezTo>
                  <a:cubicBezTo>
                    <a:pt x="489" y="957"/>
                    <a:pt x="1322" y="838"/>
                    <a:pt x="1375" y="829"/>
                  </a:cubicBezTo>
                  <a:cubicBezTo>
                    <a:pt x="1383" y="828"/>
                    <a:pt x="1393" y="825"/>
                    <a:pt x="1396" y="819"/>
                  </a:cubicBezTo>
                  <a:cubicBezTo>
                    <a:pt x="1400" y="814"/>
                    <a:pt x="1402" y="801"/>
                    <a:pt x="1393" y="772"/>
                  </a:cubicBezTo>
                  <a:lnTo>
                    <a:pt x="1377" y="717"/>
                  </a:lnTo>
                  <a:cubicBezTo>
                    <a:pt x="1331" y="559"/>
                    <a:pt x="1208" y="139"/>
                    <a:pt x="1199" y="109"/>
                  </a:cubicBezTo>
                  <a:lnTo>
                    <a:pt x="1198" y="103"/>
                  </a:lnTo>
                  <a:cubicBezTo>
                    <a:pt x="1189" y="71"/>
                    <a:pt x="1184" y="53"/>
                    <a:pt x="1135" y="53"/>
                  </a:cubicBezTo>
                  <a:cubicBezTo>
                    <a:pt x="1063" y="53"/>
                    <a:pt x="141" y="66"/>
                    <a:pt x="131" y="66"/>
                  </a:cubicBezTo>
                  <a:lnTo>
                    <a:pt x="130" y="66"/>
                  </a:lnTo>
                  <a:lnTo>
                    <a:pt x="128" y="66"/>
                  </a:lnTo>
                  <a:cubicBezTo>
                    <a:pt x="128" y="66"/>
                    <a:pt x="125" y="66"/>
                    <a:pt x="120" y="66"/>
                  </a:cubicBezTo>
                  <a:close/>
                  <a:moveTo>
                    <a:pt x="341" y="1024"/>
                  </a:moveTo>
                  <a:lnTo>
                    <a:pt x="341" y="1024"/>
                  </a:lnTo>
                  <a:cubicBezTo>
                    <a:pt x="228" y="1024"/>
                    <a:pt x="209" y="946"/>
                    <a:pt x="199" y="904"/>
                  </a:cubicBezTo>
                  <a:cubicBezTo>
                    <a:pt x="198" y="901"/>
                    <a:pt x="197" y="898"/>
                    <a:pt x="196" y="895"/>
                  </a:cubicBezTo>
                  <a:cubicBezTo>
                    <a:pt x="193" y="881"/>
                    <a:pt x="178" y="824"/>
                    <a:pt x="158" y="747"/>
                  </a:cubicBezTo>
                  <a:cubicBezTo>
                    <a:pt x="110" y="562"/>
                    <a:pt x="30" y="251"/>
                    <a:pt x="19" y="211"/>
                  </a:cubicBezTo>
                  <a:cubicBezTo>
                    <a:pt x="0" y="141"/>
                    <a:pt x="3" y="87"/>
                    <a:pt x="28" y="51"/>
                  </a:cubicBezTo>
                  <a:cubicBezTo>
                    <a:pt x="51" y="18"/>
                    <a:pt x="96" y="13"/>
                    <a:pt x="120" y="13"/>
                  </a:cubicBezTo>
                  <a:cubicBezTo>
                    <a:pt x="126" y="13"/>
                    <a:pt x="130" y="13"/>
                    <a:pt x="132" y="13"/>
                  </a:cubicBezTo>
                  <a:cubicBezTo>
                    <a:pt x="172" y="12"/>
                    <a:pt x="1064" y="0"/>
                    <a:pt x="1135" y="0"/>
                  </a:cubicBezTo>
                  <a:cubicBezTo>
                    <a:pt x="1224" y="0"/>
                    <a:pt x="1239" y="53"/>
                    <a:pt x="1249" y="89"/>
                  </a:cubicBezTo>
                  <a:lnTo>
                    <a:pt x="1251" y="94"/>
                  </a:lnTo>
                  <a:cubicBezTo>
                    <a:pt x="1259" y="124"/>
                    <a:pt x="1382" y="544"/>
                    <a:pt x="1428" y="702"/>
                  </a:cubicBezTo>
                  <a:lnTo>
                    <a:pt x="1445" y="757"/>
                  </a:lnTo>
                  <a:cubicBezTo>
                    <a:pt x="1452" y="782"/>
                    <a:pt x="1460" y="819"/>
                    <a:pt x="1442" y="847"/>
                  </a:cubicBezTo>
                  <a:cubicBezTo>
                    <a:pt x="1430" y="866"/>
                    <a:pt x="1411" y="877"/>
                    <a:pt x="1384" y="882"/>
                  </a:cubicBezTo>
                  <a:cubicBezTo>
                    <a:pt x="1330" y="891"/>
                    <a:pt x="495" y="1010"/>
                    <a:pt x="371" y="1023"/>
                  </a:cubicBezTo>
                  <a:cubicBezTo>
                    <a:pt x="361" y="1024"/>
                    <a:pt x="351" y="1024"/>
                    <a:pt x="341" y="1024"/>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68" name="Freeform 170"/>
            <p:cNvSpPr>
              <a:spLocks noEditPoints="1"/>
            </p:cNvSpPr>
            <p:nvPr/>
          </p:nvSpPr>
          <p:spPr bwMode="auto">
            <a:xfrm>
              <a:off x="2012950" y="3162301"/>
              <a:ext cx="508000" cy="368300"/>
            </a:xfrm>
            <a:custGeom>
              <a:avLst/>
              <a:gdLst>
                <a:gd name="T0" fmla="*/ 2147483647 w 1212"/>
                <a:gd name="T1" fmla="*/ 2147483647 h 875"/>
                <a:gd name="T2" fmla="*/ 2147483647 w 1212"/>
                <a:gd name="T3" fmla="*/ 2147483647 h 875"/>
                <a:gd name="T4" fmla="*/ 2147483647 w 1212"/>
                <a:gd name="T5" fmla="*/ 2147483647 h 875"/>
                <a:gd name="T6" fmla="*/ 2147483647 w 1212"/>
                <a:gd name="T7" fmla="*/ 2147483647 h 875"/>
                <a:gd name="T8" fmla="*/ 2147483647 w 1212"/>
                <a:gd name="T9" fmla="*/ 2147483647 h 875"/>
                <a:gd name="T10" fmla="*/ 2147483647 w 1212"/>
                <a:gd name="T11" fmla="*/ 2147483647 h 875"/>
                <a:gd name="T12" fmla="*/ 2147483647 w 1212"/>
                <a:gd name="T13" fmla="*/ 2147483647 h 875"/>
                <a:gd name="T14" fmla="*/ 2147483647 w 1212"/>
                <a:gd name="T15" fmla="*/ 2147483647 h 875"/>
                <a:gd name="T16" fmla="*/ 0 w 1212"/>
                <a:gd name="T17" fmla="*/ 2147483647 h 875"/>
                <a:gd name="T18" fmla="*/ 2147483647 w 1212"/>
                <a:gd name="T19" fmla="*/ 0 h 875"/>
                <a:gd name="T20" fmla="*/ 2147483647 w 1212"/>
                <a:gd name="T21" fmla="*/ 2147483647 h 875"/>
                <a:gd name="T22" fmla="*/ 2147483647 w 1212"/>
                <a:gd name="T23" fmla="*/ 2147483647 h 87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12"/>
                <a:gd name="T37" fmla="*/ 0 h 875"/>
                <a:gd name="T38" fmla="*/ 1212 w 1212"/>
                <a:gd name="T39" fmla="*/ 875 h 87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12" h="875">
                  <a:moveTo>
                    <a:pt x="35" y="51"/>
                  </a:moveTo>
                  <a:lnTo>
                    <a:pt x="35" y="51"/>
                  </a:lnTo>
                  <a:lnTo>
                    <a:pt x="244" y="846"/>
                  </a:lnTo>
                  <a:lnTo>
                    <a:pt x="1178" y="722"/>
                  </a:lnTo>
                  <a:lnTo>
                    <a:pt x="978" y="27"/>
                  </a:lnTo>
                  <a:lnTo>
                    <a:pt x="35" y="51"/>
                  </a:lnTo>
                  <a:close/>
                  <a:moveTo>
                    <a:pt x="224" y="875"/>
                  </a:moveTo>
                  <a:lnTo>
                    <a:pt x="224" y="875"/>
                  </a:lnTo>
                  <a:lnTo>
                    <a:pt x="0" y="25"/>
                  </a:lnTo>
                  <a:lnTo>
                    <a:pt x="998" y="0"/>
                  </a:lnTo>
                  <a:lnTo>
                    <a:pt x="1212" y="744"/>
                  </a:lnTo>
                  <a:lnTo>
                    <a:pt x="224" y="875"/>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69" name="Freeform 171"/>
            <p:cNvSpPr>
              <a:spLocks/>
            </p:cNvSpPr>
            <p:nvPr/>
          </p:nvSpPr>
          <p:spPr bwMode="auto">
            <a:xfrm>
              <a:off x="2036763" y="3321051"/>
              <a:ext cx="22225" cy="58738"/>
            </a:xfrm>
            <a:custGeom>
              <a:avLst/>
              <a:gdLst>
                <a:gd name="T0" fmla="*/ 2147483647 w 54"/>
                <a:gd name="T1" fmla="*/ 2147483647 h 140"/>
                <a:gd name="T2" fmla="*/ 2147483647 w 54"/>
                <a:gd name="T3" fmla="*/ 2147483647 h 140"/>
                <a:gd name="T4" fmla="*/ 2147483647 w 54"/>
                <a:gd name="T5" fmla="*/ 2147483647 h 140"/>
                <a:gd name="T6" fmla="*/ 2147483647 w 54"/>
                <a:gd name="T7" fmla="*/ 2147483647 h 140"/>
                <a:gd name="T8" fmla="*/ 2147483647 w 54"/>
                <a:gd name="T9" fmla="*/ 2147483647 h 140"/>
                <a:gd name="T10" fmla="*/ 2147483647 w 54"/>
                <a:gd name="T11" fmla="*/ 2147483647 h 140"/>
                <a:gd name="T12" fmla="*/ 2147483647 w 54"/>
                <a:gd name="T13" fmla="*/ 2147483647 h 140"/>
                <a:gd name="T14" fmla="*/ 2147483647 w 54"/>
                <a:gd name="T15" fmla="*/ 2147483647 h 140"/>
                <a:gd name="T16" fmla="*/ 2147483647 w 54"/>
                <a:gd name="T17" fmla="*/ 2147483647 h 1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4"/>
                <a:gd name="T28" fmla="*/ 0 h 140"/>
                <a:gd name="T29" fmla="*/ 54 w 54"/>
                <a:gd name="T30" fmla="*/ 140 h 1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4" h="140">
                  <a:moveTo>
                    <a:pt x="43" y="140"/>
                  </a:moveTo>
                  <a:lnTo>
                    <a:pt x="43" y="140"/>
                  </a:lnTo>
                  <a:cubicBezTo>
                    <a:pt x="39" y="140"/>
                    <a:pt x="35" y="137"/>
                    <a:pt x="34" y="133"/>
                  </a:cubicBezTo>
                  <a:lnTo>
                    <a:pt x="2" y="13"/>
                  </a:lnTo>
                  <a:cubicBezTo>
                    <a:pt x="0" y="8"/>
                    <a:pt x="3" y="3"/>
                    <a:pt x="9" y="1"/>
                  </a:cubicBezTo>
                  <a:cubicBezTo>
                    <a:pt x="14" y="0"/>
                    <a:pt x="20" y="3"/>
                    <a:pt x="21" y="8"/>
                  </a:cubicBezTo>
                  <a:lnTo>
                    <a:pt x="53" y="127"/>
                  </a:lnTo>
                  <a:cubicBezTo>
                    <a:pt x="54" y="133"/>
                    <a:pt x="51" y="138"/>
                    <a:pt x="46" y="140"/>
                  </a:cubicBezTo>
                  <a:cubicBezTo>
                    <a:pt x="45" y="140"/>
                    <a:pt x="44" y="140"/>
                    <a:pt x="43" y="14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70" name="Freeform 172"/>
            <p:cNvSpPr>
              <a:spLocks/>
            </p:cNvSpPr>
            <p:nvPr/>
          </p:nvSpPr>
          <p:spPr bwMode="auto">
            <a:xfrm>
              <a:off x="2020888" y="3259138"/>
              <a:ext cx="12700" cy="20638"/>
            </a:xfrm>
            <a:custGeom>
              <a:avLst/>
              <a:gdLst>
                <a:gd name="T0" fmla="*/ 2147483647 w 29"/>
                <a:gd name="T1" fmla="*/ 2147483647 h 50"/>
                <a:gd name="T2" fmla="*/ 2147483647 w 29"/>
                <a:gd name="T3" fmla="*/ 2147483647 h 50"/>
                <a:gd name="T4" fmla="*/ 2147483647 w 29"/>
                <a:gd name="T5" fmla="*/ 2147483647 h 50"/>
                <a:gd name="T6" fmla="*/ 2147483647 w 29"/>
                <a:gd name="T7" fmla="*/ 2147483647 h 50"/>
                <a:gd name="T8" fmla="*/ 2147483647 w 29"/>
                <a:gd name="T9" fmla="*/ 2147483647 h 50"/>
                <a:gd name="T10" fmla="*/ 2147483647 w 29"/>
                <a:gd name="T11" fmla="*/ 2147483647 h 50"/>
                <a:gd name="T12" fmla="*/ 2147483647 w 29"/>
                <a:gd name="T13" fmla="*/ 2147483647 h 50"/>
                <a:gd name="T14" fmla="*/ 2147483647 w 29"/>
                <a:gd name="T15" fmla="*/ 2147483647 h 50"/>
                <a:gd name="T16" fmla="*/ 2147483647 w 29"/>
                <a:gd name="T17" fmla="*/ 2147483647 h 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9"/>
                <a:gd name="T28" fmla="*/ 0 h 50"/>
                <a:gd name="T29" fmla="*/ 29 w 29"/>
                <a:gd name="T30" fmla="*/ 50 h 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9" h="50">
                  <a:moveTo>
                    <a:pt x="18" y="50"/>
                  </a:moveTo>
                  <a:lnTo>
                    <a:pt x="18" y="50"/>
                  </a:lnTo>
                  <a:cubicBezTo>
                    <a:pt x="13" y="50"/>
                    <a:pt x="9" y="47"/>
                    <a:pt x="8" y="42"/>
                  </a:cubicBezTo>
                  <a:lnTo>
                    <a:pt x="1" y="13"/>
                  </a:lnTo>
                  <a:cubicBezTo>
                    <a:pt x="0" y="8"/>
                    <a:pt x="3" y="2"/>
                    <a:pt x="9" y="1"/>
                  </a:cubicBezTo>
                  <a:cubicBezTo>
                    <a:pt x="14" y="0"/>
                    <a:pt x="19" y="3"/>
                    <a:pt x="21" y="8"/>
                  </a:cubicBezTo>
                  <a:lnTo>
                    <a:pt x="28" y="38"/>
                  </a:lnTo>
                  <a:cubicBezTo>
                    <a:pt x="29" y="43"/>
                    <a:pt x="26" y="48"/>
                    <a:pt x="20" y="50"/>
                  </a:cubicBezTo>
                  <a:cubicBezTo>
                    <a:pt x="20" y="50"/>
                    <a:pt x="19" y="50"/>
                    <a:pt x="18" y="5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71" name="Freeform 173"/>
            <p:cNvSpPr>
              <a:spLocks/>
            </p:cNvSpPr>
            <p:nvPr/>
          </p:nvSpPr>
          <p:spPr bwMode="auto">
            <a:xfrm>
              <a:off x="2027238" y="3287713"/>
              <a:ext cx="9525" cy="11113"/>
            </a:xfrm>
            <a:custGeom>
              <a:avLst/>
              <a:gdLst>
                <a:gd name="T0" fmla="*/ 2147483647 w 23"/>
                <a:gd name="T1" fmla="*/ 2147483647 h 25"/>
                <a:gd name="T2" fmla="*/ 2147483647 w 23"/>
                <a:gd name="T3" fmla="*/ 2147483647 h 25"/>
                <a:gd name="T4" fmla="*/ 2147483647 w 23"/>
                <a:gd name="T5" fmla="*/ 2147483647 h 25"/>
                <a:gd name="T6" fmla="*/ 0 w 23"/>
                <a:gd name="T7" fmla="*/ 2147483647 h 25"/>
                <a:gd name="T8" fmla="*/ 2147483647 w 23"/>
                <a:gd name="T9" fmla="*/ 0 h 25"/>
                <a:gd name="T10" fmla="*/ 2147483647 w 23"/>
                <a:gd name="T11" fmla="*/ 2147483647 h 25"/>
                <a:gd name="T12" fmla="*/ 0 60000 65536"/>
                <a:gd name="T13" fmla="*/ 0 60000 65536"/>
                <a:gd name="T14" fmla="*/ 0 60000 65536"/>
                <a:gd name="T15" fmla="*/ 0 60000 65536"/>
                <a:gd name="T16" fmla="*/ 0 60000 65536"/>
                <a:gd name="T17" fmla="*/ 0 60000 65536"/>
                <a:gd name="T18" fmla="*/ 0 w 23"/>
                <a:gd name="T19" fmla="*/ 0 h 25"/>
                <a:gd name="T20" fmla="*/ 23 w 23"/>
                <a:gd name="T21" fmla="*/ 25 h 25"/>
              </a:gdLst>
              <a:ahLst/>
              <a:cxnLst>
                <a:cxn ang="T12">
                  <a:pos x="T0" y="T1"/>
                </a:cxn>
                <a:cxn ang="T13">
                  <a:pos x="T2" y="T3"/>
                </a:cxn>
                <a:cxn ang="T14">
                  <a:pos x="T4" y="T5"/>
                </a:cxn>
                <a:cxn ang="T15">
                  <a:pos x="T6" y="T7"/>
                </a:cxn>
                <a:cxn ang="T16">
                  <a:pos x="T8" y="T9"/>
                </a:cxn>
                <a:cxn ang="T17">
                  <a:pos x="T10" y="T11"/>
                </a:cxn>
              </a:cxnLst>
              <a:rect l="T18" t="T19" r="T20" b="T21"/>
              <a:pathLst>
                <a:path w="23" h="25">
                  <a:moveTo>
                    <a:pt x="23" y="13"/>
                  </a:moveTo>
                  <a:lnTo>
                    <a:pt x="23" y="13"/>
                  </a:lnTo>
                  <a:cubicBezTo>
                    <a:pt x="23" y="20"/>
                    <a:pt x="18" y="25"/>
                    <a:pt x="12" y="25"/>
                  </a:cubicBezTo>
                  <a:cubicBezTo>
                    <a:pt x="5" y="25"/>
                    <a:pt x="0" y="20"/>
                    <a:pt x="0" y="13"/>
                  </a:cubicBezTo>
                  <a:cubicBezTo>
                    <a:pt x="0" y="6"/>
                    <a:pt x="5" y="0"/>
                    <a:pt x="12" y="0"/>
                  </a:cubicBezTo>
                  <a:cubicBezTo>
                    <a:pt x="18" y="0"/>
                    <a:pt x="23" y="6"/>
                    <a:pt x="23" y="13"/>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72" name="Freeform 174"/>
            <p:cNvSpPr>
              <a:spLocks/>
            </p:cNvSpPr>
            <p:nvPr/>
          </p:nvSpPr>
          <p:spPr bwMode="auto">
            <a:xfrm>
              <a:off x="1973263" y="3149601"/>
              <a:ext cx="134938" cy="411163"/>
            </a:xfrm>
            <a:custGeom>
              <a:avLst/>
              <a:gdLst>
                <a:gd name="T0" fmla="*/ 2147483647 w 322"/>
                <a:gd name="T1" fmla="*/ 2147483647 h 976"/>
                <a:gd name="T2" fmla="*/ 2147483647 w 322"/>
                <a:gd name="T3" fmla="*/ 2147483647 h 976"/>
                <a:gd name="T4" fmla="*/ 2147483647 w 322"/>
                <a:gd name="T5" fmla="*/ 2147483647 h 976"/>
                <a:gd name="T6" fmla="*/ 2147483647 w 322"/>
                <a:gd name="T7" fmla="*/ 2147483647 h 976"/>
                <a:gd name="T8" fmla="*/ 2147483647 w 322"/>
                <a:gd name="T9" fmla="*/ 2147483647 h 976"/>
                <a:gd name="T10" fmla="*/ 2147483647 w 322"/>
                <a:gd name="T11" fmla="*/ 0 h 976"/>
                <a:gd name="T12" fmla="*/ 2147483647 w 322"/>
                <a:gd name="T13" fmla="*/ 2147483647 h 976"/>
                <a:gd name="T14" fmla="*/ 2147483647 w 322"/>
                <a:gd name="T15" fmla="*/ 2147483647 h 976"/>
                <a:gd name="T16" fmla="*/ 2147483647 w 322"/>
                <a:gd name="T17" fmla="*/ 2147483647 h 976"/>
                <a:gd name="T18" fmla="*/ 2147483647 w 322"/>
                <a:gd name="T19" fmla="*/ 2147483647 h 976"/>
                <a:gd name="T20" fmla="*/ 2147483647 w 322"/>
                <a:gd name="T21" fmla="*/ 2147483647 h 976"/>
                <a:gd name="T22" fmla="*/ 2147483647 w 322"/>
                <a:gd name="T23" fmla="*/ 2147483647 h 976"/>
                <a:gd name="T24" fmla="*/ 2147483647 w 322"/>
                <a:gd name="T25" fmla="*/ 2147483647 h 976"/>
                <a:gd name="T26" fmla="*/ 2147483647 w 322"/>
                <a:gd name="T27" fmla="*/ 2147483647 h 976"/>
                <a:gd name="T28" fmla="*/ 2147483647 w 322"/>
                <a:gd name="T29" fmla="*/ 2147483647 h 97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2"/>
                <a:gd name="T46" fmla="*/ 0 h 976"/>
                <a:gd name="T47" fmla="*/ 322 w 322"/>
                <a:gd name="T48" fmla="*/ 976 h 97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2" h="976">
                  <a:moveTo>
                    <a:pt x="314" y="976"/>
                  </a:moveTo>
                  <a:lnTo>
                    <a:pt x="314" y="976"/>
                  </a:lnTo>
                  <a:cubicBezTo>
                    <a:pt x="251" y="976"/>
                    <a:pt x="231" y="908"/>
                    <a:pt x="224" y="885"/>
                  </a:cubicBezTo>
                  <a:cubicBezTo>
                    <a:pt x="219" y="868"/>
                    <a:pt x="176" y="700"/>
                    <a:pt x="130" y="524"/>
                  </a:cubicBezTo>
                  <a:cubicBezTo>
                    <a:pt x="83" y="337"/>
                    <a:pt x="33" y="145"/>
                    <a:pt x="23" y="107"/>
                  </a:cubicBezTo>
                  <a:cubicBezTo>
                    <a:pt x="0" y="24"/>
                    <a:pt x="43" y="1"/>
                    <a:pt x="45" y="0"/>
                  </a:cubicBezTo>
                  <a:lnTo>
                    <a:pt x="57" y="24"/>
                  </a:lnTo>
                  <a:lnTo>
                    <a:pt x="51" y="12"/>
                  </a:lnTo>
                  <a:lnTo>
                    <a:pt x="58" y="24"/>
                  </a:lnTo>
                  <a:cubicBezTo>
                    <a:pt x="56" y="24"/>
                    <a:pt x="32" y="39"/>
                    <a:pt x="49" y="100"/>
                  </a:cubicBezTo>
                  <a:cubicBezTo>
                    <a:pt x="59" y="138"/>
                    <a:pt x="108" y="331"/>
                    <a:pt x="156" y="517"/>
                  </a:cubicBezTo>
                  <a:cubicBezTo>
                    <a:pt x="202" y="694"/>
                    <a:pt x="244" y="860"/>
                    <a:pt x="249" y="878"/>
                  </a:cubicBezTo>
                  <a:cubicBezTo>
                    <a:pt x="265" y="930"/>
                    <a:pt x="287" y="952"/>
                    <a:pt x="320" y="949"/>
                  </a:cubicBezTo>
                  <a:lnTo>
                    <a:pt x="322" y="976"/>
                  </a:lnTo>
                  <a:cubicBezTo>
                    <a:pt x="319" y="976"/>
                    <a:pt x="316" y="976"/>
                    <a:pt x="314" y="976"/>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73" name="Freeform 175"/>
            <p:cNvSpPr>
              <a:spLocks/>
            </p:cNvSpPr>
            <p:nvPr/>
          </p:nvSpPr>
          <p:spPr bwMode="auto">
            <a:xfrm>
              <a:off x="1820863" y="3532188"/>
              <a:ext cx="58738" cy="5873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70" y="139"/>
                  </a:moveTo>
                  <a:lnTo>
                    <a:pt x="70" y="139"/>
                  </a:lnTo>
                  <a:cubicBezTo>
                    <a:pt x="31" y="139"/>
                    <a:pt x="0" y="107"/>
                    <a:pt x="0" y="69"/>
                  </a:cubicBezTo>
                  <a:cubicBezTo>
                    <a:pt x="0" y="31"/>
                    <a:pt x="31" y="0"/>
                    <a:pt x="70" y="0"/>
                  </a:cubicBezTo>
                  <a:cubicBezTo>
                    <a:pt x="108" y="0"/>
                    <a:pt x="139" y="31"/>
                    <a:pt x="139" y="69"/>
                  </a:cubicBezTo>
                  <a:cubicBezTo>
                    <a:pt x="139" y="107"/>
                    <a:pt x="108" y="139"/>
                    <a:pt x="70" y="139"/>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74" name="Freeform 176"/>
            <p:cNvSpPr>
              <a:spLocks/>
            </p:cNvSpPr>
            <p:nvPr/>
          </p:nvSpPr>
          <p:spPr bwMode="auto">
            <a:xfrm>
              <a:off x="1909763" y="3532188"/>
              <a:ext cx="58738" cy="5873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70" y="139"/>
                  </a:moveTo>
                  <a:lnTo>
                    <a:pt x="70" y="139"/>
                  </a:lnTo>
                  <a:cubicBezTo>
                    <a:pt x="31" y="139"/>
                    <a:pt x="0" y="107"/>
                    <a:pt x="0" y="69"/>
                  </a:cubicBezTo>
                  <a:cubicBezTo>
                    <a:pt x="0" y="31"/>
                    <a:pt x="31" y="0"/>
                    <a:pt x="70" y="0"/>
                  </a:cubicBezTo>
                  <a:cubicBezTo>
                    <a:pt x="108" y="0"/>
                    <a:pt x="139" y="31"/>
                    <a:pt x="139" y="69"/>
                  </a:cubicBezTo>
                  <a:cubicBezTo>
                    <a:pt x="139" y="107"/>
                    <a:pt x="108" y="139"/>
                    <a:pt x="70" y="139"/>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grpSp>
      <p:grpSp>
        <p:nvGrpSpPr>
          <p:cNvPr id="77" name="组合 232"/>
          <p:cNvGrpSpPr>
            <a:grpSpLocks/>
          </p:cNvGrpSpPr>
          <p:nvPr/>
        </p:nvGrpSpPr>
        <p:grpSpPr bwMode="auto">
          <a:xfrm>
            <a:off x="6689020" y="2502366"/>
            <a:ext cx="900516" cy="758791"/>
            <a:chOff x="5238750" y="2906713"/>
            <a:chExt cx="869950" cy="735013"/>
          </a:xfrm>
          <a:solidFill>
            <a:srgbClr val="00B0F0"/>
          </a:solidFill>
        </p:grpSpPr>
        <p:sp>
          <p:nvSpPr>
            <p:cNvPr id="78" name="Freeform 117"/>
            <p:cNvSpPr>
              <a:spLocks/>
            </p:cNvSpPr>
            <p:nvPr/>
          </p:nvSpPr>
          <p:spPr bwMode="auto">
            <a:xfrm>
              <a:off x="5238750" y="3003551"/>
              <a:ext cx="677863" cy="638175"/>
            </a:xfrm>
            <a:custGeom>
              <a:avLst/>
              <a:gdLst>
                <a:gd name="T0" fmla="*/ 2147483647 w 1613"/>
                <a:gd name="T1" fmla="*/ 2147483647 h 1520"/>
                <a:gd name="T2" fmla="*/ 2147483647 w 1613"/>
                <a:gd name="T3" fmla="*/ 2147483647 h 1520"/>
                <a:gd name="T4" fmla="*/ 2147483647 w 1613"/>
                <a:gd name="T5" fmla="*/ 2147483647 h 1520"/>
                <a:gd name="T6" fmla="*/ 2147483647 w 1613"/>
                <a:gd name="T7" fmla="*/ 2147483647 h 1520"/>
                <a:gd name="T8" fmla="*/ 2147483647 w 1613"/>
                <a:gd name="T9" fmla="*/ 2147483647 h 1520"/>
                <a:gd name="T10" fmla="*/ 2147483647 w 1613"/>
                <a:gd name="T11" fmla="*/ 2147483647 h 1520"/>
                <a:gd name="T12" fmla="*/ 2147483647 w 1613"/>
                <a:gd name="T13" fmla="*/ 2147483647 h 1520"/>
                <a:gd name="T14" fmla="*/ 2147483647 w 1613"/>
                <a:gd name="T15" fmla="*/ 2147483647 h 1520"/>
                <a:gd name="T16" fmla="*/ 2147483647 w 1613"/>
                <a:gd name="T17" fmla="*/ 2147483647 h 1520"/>
                <a:gd name="T18" fmla="*/ 2147483647 w 1613"/>
                <a:gd name="T19" fmla="*/ 2147483647 h 1520"/>
                <a:gd name="T20" fmla="*/ 2147483647 w 1613"/>
                <a:gd name="T21" fmla="*/ 2147483647 h 1520"/>
                <a:gd name="T22" fmla="*/ 2147483647 w 1613"/>
                <a:gd name="T23" fmla="*/ 2147483647 h 1520"/>
                <a:gd name="T24" fmla="*/ 2147483647 w 1613"/>
                <a:gd name="T25" fmla="*/ 2147483647 h 1520"/>
                <a:gd name="T26" fmla="*/ 2147483647 w 1613"/>
                <a:gd name="T27" fmla="*/ 2147483647 h 1520"/>
                <a:gd name="T28" fmla="*/ 2147483647 w 1613"/>
                <a:gd name="T29" fmla="*/ 2147483647 h 1520"/>
                <a:gd name="T30" fmla="*/ 2147483647 w 1613"/>
                <a:gd name="T31" fmla="*/ 2147483647 h 1520"/>
                <a:gd name="T32" fmla="*/ 2147483647 w 1613"/>
                <a:gd name="T33" fmla="*/ 2147483647 h 1520"/>
                <a:gd name="T34" fmla="*/ 2147483647 w 1613"/>
                <a:gd name="T35" fmla="*/ 2147483647 h 1520"/>
                <a:gd name="T36" fmla="*/ 2147483647 w 1613"/>
                <a:gd name="T37" fmla="*/ 2147483647 h 1520"/>
                <a:gd name="T38" fmla="*/ 2147483647 w 1613"/>
                <a:gd name="T39" fmla="*/ 2147483647 h 1520"/>
                <a:gd name="T40" fmla="*/ 2147483647 w 1613"/>
                <a:gd name="T41" fmla="*/ 2147483647 h 1520"/>
                <a:gd name="T42" fmla="*/ 2147483647 w 1613"/>
                <a:gd name="T43" fmla="*/ 2147483647 h 1520"/>
                <a:gd name="T44" fmla="*/ 2147483647 w 1613"/>
                <a:gd name="T45" fmla="*/ 2147483647 h 1520"/>
                <a:gd name="T46" fmla="*/ 2147483647 w 1613"/>
                <a:gd name="T47" fmla="*/ 2147483647 h 1520"/>
                <a:gd name="T48" fmla="*/ 2147483647 w 1613"/>
                <a:gd name="T49" fmla="*/ 2147483647 h 1520"/>
                <a:gd name="T50" fmla="*/ 2147483647 w 1613"/>
                <a:gd name="T51" fmla="*/ 0 h 1520"/>
                <a:gd name="T52" fmla="*/ 2147483647 w 1613"/>
                <a:gd name="T53" fmla="*/ 2147483647 h 1520"/>
                <a:gd name="T54" fmla="*/ 2147483647 w 1613"/>
                <a:gd name="T55" fmla="*/ 2147483647 h 1520"/>
                <a:gd name="T56" fmla="*/ 2147483647 w 1613"/>
                <a:gd name="T57" fmla="*/ 2147483647 h 1520"/>
                <a:gd name="T58" fmla="*/ 2147483647 w 1613"/>
                <a:gd name="T59" fmla="*/ 2147483647 h 1520"/>
                <a:gd name="T60" fmla="*/ 2147483647 w 1613"/>
                <a:gd name="T61" fmla="*/ 2147483647 h 152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613"/>
                <a:gd name="T94" fmla="*/ 0 h 1520"/>
                <a:gd name="T95" fmla="*/ 1613 w 1613"/>
                <a:gd name="T96" fmla="*/ 1520 h 152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613" h="1520">
                  <a:moveTo>
                    <a:pt x="1192" y="1520"/>
                  </a:moveTo>
                  <a:lnTo>
                    <a:pt x="1192" y="1520"/>
                  </a:lnTo>
                  <a:cubicBezTo>
                    <a:pt x="1173" y="1520"/>
                    <a:pt x="1152" y="1517"/>
                    <a:pt x="1129" y="1510"/>
                  </a:cubicBezTo>
                  <a:cubicBezTo>
                    <a:pt x="1104" y="1503"/>
                    <a:pt x="1037" y="1481"/>
                    <a:pt x="931" y="1447"/>
                  </a:cubicBezTo>
                  <a:lnTo>
                    <a:pt x="952" y="1384"/>
                  </a:lnTo>
                  <a:cubicBezTo>
                    <a:pt x="1057" y="1418"/>
                    <a:pt x="1123" y="1439"/>
                    <a:pt x="1147" y="1446"/>
                  </a:cubicBezTo>
                  <a:cubicBezTo>
                    <a:pt x="1180" y="1456"/>
                    <a:pt x="1204" y="1456"/>
                    <a:pt x="1219" y="1448"/>
                  </a:cubicBezTo>
                  <a:cubicBezTo>
                    <a:pt x="1239" y="1436"/>
                    <a:pt x="1250" y="1407"/>
                    <a:pt x="1260" y="1366"/>
                  </a:cubicBezTo>
                  <a:cubicBezTo>
                    <a:pt x="1278" y="1296"/>
                    <a:pt x="1517" y="241"/>
                    <a:pt x="1532" y="161"/>
                  </a:cubicBezTo>
                  <a:cubicBezTo>
                    <a:pt x="1544" y="95"/>
                    <a:pt x="1535" y="85"/>
                    <a:pt x="1528" y="77"/>
                  </a:cubicBezTo>
                  <a:cubicBezTo>
                    <a:pt x="1524" y="72"/>
                    <a:pt x="1520" y="67"/>
                    <a:pt x="1475" y="67"/>
                  </a:cubicBezTo>
                  <a:cubicBezTo>
                    <a:pt x="1429" y="67"/>
                    <a:pt x="340" y="81"/>
                    <a:pt x="329" y="81"/>
                  </a:cubicBezTo>
                  <a:cubicBezTo>
                    <a:pt x="314" y="81"/>
                    <a:pt x="296" y="108"/>
                    <a:pt x="288" y="144"/>
                  </a:cubicBezTo>
                  <a:cubicBezTo>
                    <a:pt x="285" y="158"/>
                    <a:pt x="264" y="248"/>
                    <a:pt x="234" y="372"/>
                  </a:cubicBezTo>
                  <a:cubicBezTo>
                    <a:pt x="176" y="617"/>
                    <a:pt x="89" y="987"/>
                    <a:pt x="79" y="1032"/>
                  </a:cubicBezTo>
                  <a:cubicBezTo>
                    <a:pt x="66" y="1093"/>
                    <a:pt x="79" y="1097"/>
                    <a:pt x="102" y="1104"/>
                  </a:cubicBezTo>
                  <a:cubicBezTo>
                    <a:pt x="111" y="1107"/>
                    <a:pt x="154" y="1121"/>
                    <a:pt x="218" y="1142"/>
                  </a:cubicBezTo>
                  <a:cubicBezTo>
                    <a:pt x="349" y="1186"/>
                    <a:pt x="569" y="1258"/>
                    <a:pt x="763" y="1322"/>
                  </a:cubicBezTo>
                  <a:lnTo>
                    <a:pt x="742" y="1385"/>
                  </a:lnTo>
                  <a:cubicBezTo>
                    <a:pt x="548" y="1322"/>
                    <a:pt x="328" y="1249"/>
                    <a:pt x="197" y="1206"/>
                  </a:cubicBezTo>
                  <a:cubicBezTo>
                    <a:pt x="133" y="1185"/>
                    <a:pt x="91" y="1171"/>
                    <a:pt x="81" y="1168"/>
                  </a:cubicBezTo>
                  <a:cubicBezTo>
                    <a:pt x="0" y="1141"/>
                    <a:pt x="1" y="1077"/>
                    <a:pt x="14" y="1018"/>
                  </a:cubicBezTo>
                  <a:cubicBezTo>
                    <a:pt x="24" y="972"/>
                    <a:pt x="111" y="602"/>
                    <a:pt x="170" y="356"/>
                  </a:cubicBezTo>
                  <a:cubicBezTo>
                    <a:pt x="198" y="237"/>
                    <a:pt x="220" y="143"/>
                    <a:pt x="223" y="129"/>
                  </a:cubicBezTo>
                  <a:cubicBezTo>
                    <a:pt x="239" y="58"/>
                    <a:pt x="279" y="15"/>
                    <a:pt x="328" y="14"/>
                  </a:cubicBezTo>
                  <a:cubicBezTo>
                    <a:pt x="373" y="14"/>
                    <a:pt x="1428" y="0"/>
                    <a:pt x="1475" y="0"/>
                  </a:cubicBezTo>
                  <a:cubicBezTo>
                    <a:pt x="1525" y="0"/>
                    <a:pt x="1555" y="5"/>
                    <a:pt x="1579" y="33"/>
                  </a:cubicBezTo>
                  <a:cubicBezTo>
                    <a:pt x="1602" y="60"/>
                    <a:pt x="1613" y="92"/>
                    <a:pt x="1597" y="173"/>
                  </a:cubicBezTo>
                  <a:cubicBezTo>
                    <a:pt x="1582" y="254"/>
                    <a:pt x="1342" y="1312"/>
                    <a:pt x="1325" y="1382"/>
                  </a:cubicBezTo>
                  <a:cubicBezTo>
                    <a:pt x="1313" y="1429"/>
                    <a:pt x="1297" y="1480"/>
                    <a:pt x="1252" y="1506"/>
                  </a:cubicBezTo>
                  <a:cubicBezTo>
                    <a:pt x="1235" y="1516"/>
                    <a:pt x="1215" y="1520"/>
                    <a:pt x="1192" y="152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79" name="Freeform 118"/>
            <p:cNvSpPr>
              <a:spLocks/>
            </p:cNvSpPr>
            <p:nvPr/>
          </p:nvSpPr>
          <p:spPr bwMode="auto">
            <a:xfrm>
              <a:off x="5680075" y="3011488"/>
              <a:ext cx="184150" cy="612775"/>
            </a:xfrm>
            <a:custGeom>
              <a:avLst/>
              <a:gdLst>
                <a:gd name="T0" fmla="*/ 2147483647 w 438"/>
                <a:gd name="T1" fmla="*/ 2147483647 h 1460"/>
                <a:gd name="T2" fmla="*/ 2147483647 w 438"/>
                <a:gd name="T3" fmla="*/ 2147483647 h 1460"/>
                <a:gd name="T4" fmla="*/ 0 w 438"/>
                <a:gd name="T5" fmla="*/ 2147483647 h 1460"/>
                <a:gd name="T6" fmla="*/ 2147483647 w 438"/>
                <a:gd name="T7" fmla="*/ 2147483647 h 1460"/>
                <a:gd name="T8" fmla="*/ 2147483647 w 438"/>
                <a:gd name="T9" fmla="*/ 2147483647 h 1460"/>
                <a:gd name="T10" fmla="*/ 2147483647 w 438"/>
                <a:gd name="T11" fmla="*/ 2147483647 h 1460"/>
                <a:gd name="T12" fmla="*/ 2147483647 w 438"/>
                <a:gd name="T13" fmla="*/ 2147483647 h 1460"/>
                <a:gd name="T14" fmla="*/ 2147483647 w 438"/>
                <a:gd name="T15" fmla="*/ 2147483647 h 1460"/>
                <a:gd name="T16" fmla="*/ 2147483647 w 438"/>
                <a:gd name="T17" fmla="*/ 0 h 1460"/>
                <a:gd name="T18" fmla="*/ 2147483647 w 438"/>
                <a:gd name="T19" fmla="*/ 2147483647 h 1460"/>
                <a:gd name="T20" fmla="*/ 2147483647 w 438"/>
                <a:gd name="T21" fmla="*/ 2147483647 h 1460"/>
                <a:gd name="T22" fmla="*/ 2147483647 w 438"/>
                <a:gd name="T23" fmla="*/ 2147483647 h 1460"/>
                <a:gd name="T24" fmla="*/ 2147483647 w 438"/>
                <a:gd name="T25" fmla="*/ 2147483647 h 146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38"/>
                <a:gd name="T40" fmla="*/ 0 h 1460"/>
                <a:gd name="T41" fmla="*/ 438 w 438"/>
                <a:gd name="T42" fmla="*/ 1460 h 146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38" h="1460">
                  <a:moveTo>
                    <a:pt x="47" y="1460"/>
                  </a:moveTo>
                  <a:lnTo>
                    <a:pt x="47" y="1460"/>
                  </a:lnTo>
                  <a:cubicBezTo>
                    <a:pt x="32" y="1460"/>
                    <a:pt x="17" y="1457"/>
                    <a:pt x="0" y="1452"/>
                  </a:cubicBezTo>
                  <a:lnTo>
                    <a:pt x="9" y="1426"/>
                  </a:lnTo>
                  <a:cubicBezTo>
                    <a:pt x="37" y="1436"/>
                    <a:pt x="61" y="1436"/>
                    <a:pt x="79" y="1426"/>
                  </a:cubicBezTo>
                  <a:cubicBezTo>
                    <a:pt x="110" y="1409"/>
                    <a:pt x="123" y="1371"/>
                    <a:pt x="131" y="1339"/>
                  </a:cubicBezTo>
                  <a:cubicBezTo>
                    <a:pt x="144" y="1288"/>
                    <a:pt x="384" y="188"/>
                    <a:pt x="396" y="111"/>
                  </a:cubicBezTo>
                  <a:cubicBezTo>
                    <a:pt x="408" y="38"/>
                    <a:pt x="364" y="26"/>
                    <a:pt x="362" y="26"/>
                  </a:cubicBezTo>
                  <a:lnTo>
                    <a:pt x="369" y="0"/>
                  </a:lnTo>
                  <a:cubicBezTo>
                    <a:pt x="369" y="0"/>
                    <a:pt x="438" y="17"/>
                    <a:pt x="423" y="115"/>
                  </a:cubicBezTo>
                  <a:cubicBezTo>
                    <a:pt x="410" y="198"/>
                    <a:pt x="171" y="1291"/>
                    <a:pt x="157" y="1346"/>
                  </a:cubicBezTo>
                  <a:cubicBezTo>
                    <a:pt x="148" y="1383"/>
                    <a:pt x="131" y="1428"/>
                    <a:pt x="92" y="1449"/>
                  </a:cubicBezTo>
                  <a:cubicBezTo>
                    <a:pt x="78" y="1457"/>
                    <a:pt x="63" y="1460"/>
                    <a:pt x="47" y="1460"/>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80" name="Freeform 119"/>
            <p:cNvSpPr>
              <a:spLocks noEditPoints="1"/>
            </p:cNvSpPr>
            <p:nvPr/>
          </p:nvSpPr>
          <p:spPr bwMode="auto">
            <a:xfrm>
              <a:off x="5297488" y="3046413"/>
              <a:ext cx="517525" cy="536575"/>
            </a:xfrm>
            <a:custGeom>
              <a:avLst/>
              <a:gdLst>
                <a:gd name="T0" fmla="*/ 2147483647 w 1236"/>
                <a:gd name="T1" fmla="*/ 2147483647 h 1281"/>
                <a:gd name="T2" fmla="*/ 2147483647 w 1236"/>
                <a:gd name="T3" fmla="*/ 2147483647 h 1281"/>
                <a:gd name="T4" fmla="*/ 2147483647 w 1236"/>
                <a:gd name="T5" fmla="*/ 2147483647 h 1281"/>
                <a:gd name="T6" fmla="*/ 2147483647 w 1236"/>
                <a:gd name="T7" fmla="*/ 2147483647 h 1281"/>
                <a:gd name="T8" fmla="*/ 2147483647 w 1236"/>
                <a:gd name="T9" fmla="*/ 2147483647 h 1281"/>
                <a:gd name="T10" fmla="*/ 2147483647 w 1236"/>
                <a:gd name="T11" fmla="*/ 2147483647 h 1281"/>
                <a:gd name="T12" fmla="*/ 2147483647 w 1236"/>
                <a:gd name="T13" fmla="*/ 2147483647 h 1281"/>
                <a:gd name="T14" fmla="*/ 2147483647 w 1236"/>
                <a:gd name="T15" fmla="*/ 2147483647 h 1281"/>
                <a:gd name="T16" fmla="*/ 0 w 1236"/>
                <a:gd name="T17" fmla="*/ 2147483647 h 1281"/>
                <a:gd name="T18" fmla="*/ 2147483647 w 1236"/>
                <a:gd name="T19" fmla="*/ 0 h 1281"/>
                <a:gd name="T20" fmla="*/ 2147483647 w 1236"/>
                <a:gd name="T21" fmla="*/ 2147483647 h 1281"/>
                <a:gd name="T22" fmla="*/ 2147483647 w 1236"/>
                <a:gd name="T23" fmla="*/ 2147483647 h 128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36"/>
                <a:gd name="T37" fmla="*/ 0 h 1281"/>
                <a:gd name="T38" fmla="*/ 1236 w 1236"/>
                <a:gd name="T39" fmla="*/ 1281 h 128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36" h="1281">
                  <a:moveTo>
                    <a:pt x="31" y="955"/>
                  </a:moveTo>
                  <a:lnTo>
                    <a:pt x="31" y="955"/>
                  </a:lnTo>
                  <a:lnTo>
                    <a:pt x="941" y="1247"/>
                  </a:lnTo>
                  <a:lnTo>
                    <a:pt x="1203" y="29"/>
                  </a:lnTo>
                  <a:lnTo>
                    <a:pt x="240" y="27"/>
                  </a:lnTo>
                  <a:lnTo>
                    <a:pt x="31" y="955"/>
                  </a:lnTo>
                  <a:close/>
                  <a:moveTo>
                    <a:pt x="961" y="1281"/>
                  </a:moveTo>
                  <a:lnTo>
                    <a:pt x="961" y="1281"/>
                  </a:lnTo>
                  <a:lnTo>
                    <a:pt x="0" y="972"/>
                  </a:lnTo>
                  <a:lnTo>
                    <a:pt x="218" y="0"/>
                  </a:lnTo>
                  <a:lnTo>
                    <a:pt x="1236" y="2"/>
                  </a:lnTo>
                  <a:lnTo>
                    <a:pt x="961" y="1281"/>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81" name="Freeform 120"/>
            <p:cNvSpPr>
              <a:spLocks/>
            </p:cNvSpPr>
            <p:nvPr/>
          </p:nvSpPr>
          <p:spPr bwMode="auto">
            <a:xfrm>
              <a:off x="5349875" y="3149601"/>
              <a:ext cx="6350" cy="9525"/>
            </a:xfrm>
            <a:custGeom>
              <a:avLst/>
              <a:gdLst>
                <a:gd name="T0" fmla="*/ 2147483647 w 15"/>
                <a:gd name="T1" fmla="*/ 2147483647 h 20"/>
                <a:gd name="T2" fmla="*/ 2147483647 w 15"/>
                <a:gd name="T3" fmla="*/ 2147483647 h 20"/>
                <a:gd name="T4" fmla="*/ 2147483647 w 15"/>
                <a:gd name="T5" fmla="*/ 2147483647 h 20"/>
                <a:gd name="T6" fmla="*/ 2147483647 w 15"/>
                <a:gd name="T7" fmla="*/ 2147483647 h 20"/>
                <a:gd name="T8" fmla="*/ 2147483647 w 15"/>
                <a:gd name="T9" fmla="*/ 2147483647 h 20"/>
                <a:gd name="T10" fmla="*/ 2147483647 w 15"/>
                <a:gd name="T11" fmla="*/ 2147483647 h 20"/>
                <a:gd name="T12" fmla="*/ 0 60000 65536"/>
                <a:gd name="T13" fmla="*/ 0 60000 65536"/>
                <a:gd name="T14" fmla="*/ 0 60000 65536"/>
                <a:gd name="T15" fmla="*/ 0 60000 65536"/>
                <a:gd name="T16" fmla="*/ 0 60000 65536"/>
                <a:gd name="T17" fmla="*/ 0 60000 65536"/>
                <a:gd name="T18" fmla="*/ 0 w 15"/>
                <a:gd name="T19" fmla="*/ 0 h 20"/>
                <a:gd name="T20" fmla="*/ 15 w 15"/>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15" h="20">
                  <a:moveTo>
                    <a:pt x="14" y="11"/>
                  </a:moveTo>
                  <a:lnTo>
                    <a:pt x="14" y="11"/>
                  </a:lnTo>
                  <a:cubicBezTo>
                    <a:pt x="13" y="16"/>
                    <a:pt x="10" y="20"/>
                    <a:pt x="6" y="19"/>
                  </a:cubicBezTo>
                  <a:cubicBezTo>
                    <a:pt x="2" y="19"/>
                    <a:pt x="0" y="14"/>
                    <a:pt x="1" y="9"/>
                  </a:cubicBezTo>
                  <a:cubicBezTo>
                    <a:pt x="2" y="4"/>
                    <a:pt x="6" y="0"/>
                    <a:pt x="9" y="1"/>
                  </a:cubicBezTo>
                  <a:cubicBezTo>
                    <a:pt x="13" y="1"/>
                    <a:pt x="15" y="6"/>
                    <a:pt x="14" y="11"/>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82" name="Freeform 121"/>
            <p:cNvSpPr>
              <a:spLocks/>
            </p:cNvSpPr>
            <p:nvPr/>
          </p:nvSpPr>
          <p:spPr bwMode="auto">
            <a:xfrm>
              <a:off x="5849938" y="3121026"/>
              <a:ext cx="11113" cy="28575"/>
            </a:xfrm>
            <a:custGeom>
              <a:avLst/>
              <a:gdLst>
                <a:gd name="T0" fmla="*/ 2147483647 w 27"/>
                <a:gd name="T1" fmla="*/ 2147483647 h 68"/>
                <a:gd name="T2" fmla="*/ 2147483647 w 27"/>
                <a:gd name="T3" fmla="*/ 2147483647 h 68"/>
                <a:gd name="T4" fmla="*/ 2147483647 w 27"/>
                <a:gd name="T5" fmla="*/ 2147483647 h 68"/>
                <a:gd name="T6" fmla="*/ 2147483647 w 27"/>
                <a:gd name="T7" fmla="*/ 2147483647 h 68"/>
                <a:gd name="T8" fmla="*/ 2147483647 w 27"/>
                <a:gd name="T9" fmla="*/ 2147483647 h 68"/>
                <a:gd name="T10" fmla="*/ 2147483647 w 27"/>
                <a:gd name="T11" fmla="*/ 0 h 68"/>
                <a:gd name="T12" fmla="*/ 2147483647 w 27"/>
                <a:gd name="T13" fmla="*/ 2147483647 h 68"/>
                <a:gd name="T14" fmla="*/ 2147483647 w 27"/>
                <a:gd name="T15" fmla="*/ 2147483647 h 68"/>
                <a:gd name="T16" fmla="*/ 2147483647 w 27"/>
                <a:gd name="T17" fmla="*/ 2147483647 h 6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68"/>
                <a:gd name="T29" fmla="*/ 27 w 27"/>
                <a:gd name="T30" fmla="*/ 68 h 6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68">
                  <a:moveTo>
                    <a:pt x="8" y="68"/>
                  </a:moveTo>
                  <a:lnTo>
                    <a:pt x="8" y="68"/>
                  </a:lnTo>
                  <a:cubicBezTo>
                    <a:pt x="7" y="68"/>
                    <a:pt x="7" y="68"/>
                    <a:pt x="6" y="68"/>
                  </a:cubicBezTo>
                  <a:cubicBezTo>
                    <a:pt x="3" y="67"/>
                    <a:pt x="0" y="64"/>
                    <a:pt x="1" y="60"/>
                  </a:cubicBezTo>
                  <a:lnTo>
                    <a:pt x="13" y="5"/>
                  </a:lnTo>
                  <a:cubicBezTo>
                    <a:pt x="14" y="2"/>
                    <a:pt x="18" y="0"/>
                    <a:pt x="21" y="0"/>
                  </a:cubicBezTo>
                  <a:cubicBezTo>
                    <a:pt x="25" y="1"/>
                    <a:pt x="27" y="5"/>
                    <a:pt x="26" y="8"/>
                  </a:cubicBezTo>
                  <a:lnTo>
                    <a:pt x="14" y="63"/>
                  </a:lnTo>
                  <a:cubicBezTo>
                    <a:pt x="14" y="66"/>
                    <a:pt x="11" y="68"/>
                    <a:pt x="8" y="68"/>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83" name="Freeform 122"/>
            <p:cNvSpPr>
              <a:spLocks/>
            </p:cNvSpPr>
            <p:nvPr/>
          </p:nvSpPr>
          <p:spPr bwMode="auto">
            <a:xfrm>
              <a:off x="5818188" y="3279776"/>
              <a:ext cx="9525" cy="7938"/>
            </a:xfrm>
            <a:custGeom>
              <a:avLst/>
              <a:gdLst>
                <a:gd name="T0" fmla="*/ 2147483647 w 26"/>
                <a:gd name="T1" fmla="*/ 2147483647 h 16"/>
                <a:gd name="T2" fmla="*/ 2147483647 w 26"/>
                <a:gd name="T3" fmla="*/ 2147483647 h 16"/>
                <a:gd name="T4" fmla="*/ 2147483647 w 26"/>
                <a:gd name="T5" fmla="*/ 2147483647 h 16"/>
                <a:gd name="T6" fmla="*/ 2147483647 w 26"/>
                <a:gd name="T7" fmla="*/ 2147483647 h 16"/>
                <a:gd name="T8" fmla="*/ 0 w 26"/>
                <a:gd name="T9" fmla="*/ 2147483647 h 16"/>
                <a:gd name="T10" fmla="*/ 2147483647 w 26"/>
                <a:gd name="T11" fmla="*/ 2147483647 h 16"/>
                <a:gd name="T12" fmla="*/ 2147483647 w 26"/>
                <a:gd name="T13" fmla="*/ 2147483647 h 16"/>
                <a:gd name="T14" fmla="*/ 2147483647 w 26"/>
                <a:gd name="T15" fmla="*/ 2147483647 h 16"/>
                <a:gd name="T16" fmla="*/ 2147483647 w 26"/>
                <a:gd name="T17" fmla="*/ 2147483647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6"/>
                <a:gd name="T28" fmla="*/ 0 h 16"/>
                <a:gd name="T29" fmla="*/ 26 w 26"/>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6" h="16">
                  <a:moveTo>
                    <a:pt x="19" y="16"/>
                  </a:moveTo>
                  <a:lnTo>
                    <a:pt x="19" y="16"/>
                  </a:lnTo>
                  <a:cubicBezTo>
                    <a:pt x="19" y="16"/>
                    <a:pt x="18" y="16"/>
                    <a:pt x="18" y="16"/>
                  </a:cubicBezTo>
                  <a:lnTo>
                    <a:pt x="6" y="14"/>
                  </a:lnTo>
                  <a:cubicBezTo>
                    <a:pt x="2" y="13"/>
                    <a:pt x="0" y="10"/>
                    <a:pt x="0" y="6"/>
                  </a:cubicBezTo>
                  <a:cubicBezTo>
                    <a:pt x="1" y="2"/>
                    <a:pt x="4" y="0"/>
                    <a:pt x="8" y="1"/>
                  </a:cubicBezTo>
                  <a:lnTo>
                    <a:pt x="20" y="3"/>
                  </a:lnTo>
                  <a:cubicBezTo>
                    <a:pt x="24" y="3"/>
                    <a:pt x="26" y="7"/>
                    <a:pt x="26" y="11"/>
                  </a:cubicBezTo>
                  <a:cubicBezTo>
                    <a:pt x="25" y="14"/>
                    <a:pt x="22" y="16"/>
                    <a:pt x="19" y="16"/>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84" name="Freeform 123"/>
            <p:cNvSpPr>
              <a:spLocks/>
            </p:cNvSpPr>
            <p:nvPr/>
          </p:nvSpPr>
          <p:spPr bwMode="auto">
            <a:xfrm>
              <a:off x="5815013" y="3289301"/>
              <a:ext cx="11113" cy="6350"/>
            </a:xfrm>
            <a:custGeom>
              <a:avLst/>
              <a:gdLst>
                <a:gd name="T0" fmla="*/ 2147483647 w 27"/>
                <a:gd name="T1" fmla="*/ 2147483647 h 16"/>
                <a:gd name="T2" fmla="*/ 2147483647 w 27"/>
                <a:gd name="T3" fmla="*/ 2147483647 h 16"/>
                <a:gd name="T4" fmla="*/ 2147483647 w 27"/>
                <a:gd name="T5" fmla="*/ 2147483647 h 16"/>
                <a:gd name="T6" fmla="*/ 2147483647 w 27"/>
                <a:gd name="T7" fmla="*/ 2147483647 h 16"/>
                <a:gd name="T8" fmla="*/ 2147483647 w 27"/>
                <a:gd name="T9" fmla="*/ 2147483647 h 16"/>
                <a:gd name="T10" fmla="*/ 2147483647 w 27"/>
                <a:gd name="T11" fmla="*/ 2147483647 h 16"/>
                <a:gd name="T12" fmla="*/ 2147483647 w 27"/>
                <a:gd name="T13" fmla="*/ 2147483647 h 16"/>
                <a:gd name="T14" fmla="*/ 2147483647 w 27"/>
                <a:gd name="T15" fmla="*/ 2147483647 h 16"/>
                <a:gd name="T16" fmla="*/ 2147483647 w 27"/>
                <a:gd name="T17" fmla="*/ 2147483647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16"/>
                <a:gd name="T29" fmla="*/ 27 w 27"/>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16">
                  <a:moveTo>
                    <a:pt x="20" y="16"/>
                  </a:moveTo>
                  <a:lnTo>
                    <a:pt x="20" y="16"/>
                  </a:lnTo>
                  <a:cubicBezTo>
                    <a:pt x="19" y="16"/>
                    <a:pt x="19" y="16"/>
                    <a:pt x="19" y="16"/>
                  </a:cubicBezTo>
                  <a:lnTo>
                    <a:pt x="6" y="14"/>
                  </a:lnTo>
                  <a:cubicBezTo>
                    <a:pt x="3" y="13"/>
                    <a:pt x="0" y="10"/>
                    <a:pt x="1" y="6"/>
                  </a:cubicBezTo>
                  <a:cubicBezTo>
                    <a:pt x="1" y="2"/>
                    <a:pt x="5" y="0"/>
                    <a:pt x="9" y="1"/>
                  </a:cubicBezTo>
                  <a:lnTo>
                    <a:pt x="21" y="3"/>
                  </a:lnTo>
                  <a:cubicBezTo>
                    <a:pt x="25" y="4"/>
                    <a:pt x="27" y="7"/>
                    <a:pt x="26" y="11"/>
                  </a:cubicBezTo>
                  <a:cubicBezTo>
                    <a:pt x="26" y="14"/>
                    <a:pt x="23" y="16"/>
                    <a:pt x="20" y="16"/>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85" name="Freeform 124"/>
            <p:cNvSpPr>
              <a:spLocks/>
            </p:cNvSpPr>
            <p:nvPr/>
          </p:nvSpPr>
          <p:spPr bwMode="auto">
            <a:xfrm>
              <a:off x="5813425" y="3297238"/>
              <a:ext cx="11113" cy="6350"/>
            </a:xfrm>
            <a:custGeom>
              <a:avLst/>
              <a:gdLst>
                <a:gd name="T0" fmla="*/ 2147483647 w 27"/>
                <a:gd name="T1" fmla="*/ 2147483647 h 16"/>
                <a:gd name="T2" fmla="*/ 2147483647 w 27"/>
                <a:gd name="T3" fmla="*/ 2147483647 h 16"/>
                <a:gd name="T4" fmla="*/ 2147483647 w 27"/>
                <a:gd name="T5" fmla="*/ 2147483647 h 16"/>
                <a:gd name="T6" fmla="*/ 2147483647 w 27"/>
                <a:gd name="T7" fmla="*/ 2147483647 h 16"/>
                <a:gd name="T8" fmla="*/ 0 w 27"/>
                <a:gd name="T9" fmla="*/ 2147483647 h 16"/>
                <a:gd name="T10" fmla="*/ 2147483647 w 27"/>
                <a:gd name="T11" fmla="*/ 2147483647 h 16"/>
                <a:gd name="T12" fmla="*/ 2147483647 w 27"/>
                <a:gd name="T13" fmla="*/ 2147483647 h 16"/>
                <a:gd name="T14" fmla="*/ 2147483647 w 27"/>
                <a:gd name="T15" fmla="*/ 2147483647 h 16"/>
                <a:gd name="T16" fmla="*/ 2147483647 w 27"/>
                <a:gd name="T17" fmla="*/ 2147483647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16"/>
                <a:gd name="T29" fmla="*/ 27 w 27"/>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16">
                  <a:moveTo>
                    <a:pt x="19" y="16"/>
                  </a:moveTo>
                  <a:lnTo>
                    <a:pt x="19" y="16"/>
                  </a:lnTo>
                  <a:cubicBezTo>
                    <a:pt x="19" y="16"/>
                    <a:pt x="19" y="16"/>
                    <a:pt x="18" y="16"/>
                  </a:cubicBezTo>
                  <a:lnTo>
                    <a:pt x="6" y="14"/>
                  </a:lnTo>
                  <a:cubicBezTo>
                    <a:pt x="2" y="13"/>
                    <a:pt x="0" y="10"/>
                    <a:pt x="0" y="6"/>
                  </a:cubicBezTo>
                  <a:cubicBezTo>
                    <a:pt x="1" y="3"/>
                    <a:pt x="5" y="0"/>
                    <a:pt x="8" y="1"/>
                  </a:cubicBezTo>
                  <a:lnTo>
                    <a:pt x="21" y="3"/>
                  </a:lnTo>
                  <a:cubicBezTo>
                    <a:pt x="24" y="4"/>
                    <a:pt x="27" y="7"/>
                    <a:pt x="26" y="11"/>
                  </a:cubicBezTo>
                  <a:cubicBezTo>
                    <a:pt x="25" y="14"/>
                    <a:pt x="23" y="16"/>
                    <a:pt x="19" y="16"/>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86" name="Freeform 125"/>
            <p:cNvSpPr>
              <a:spLocks/>
            </p:cNvSpPr>
            <p:nvPr/>
          </p:nvSpPr>
          <p:spPr bwMode="auto">
            <a:xfrm>
              <a:off x="5811838" y="3305176"/>
              <a:ext cx="11113" cy="7938"/>
            </a:xfrm>
            <a:custGeom>
              <a:avLst/>
              <a:gdLst>
                <a:gd name="T0" fmla="*/ 2147483647 w 27"/>
                <a:gd name="T1" fmla="*/ 2147483647 h 17"/>
                <a:gd name="T2" fmla="*/ 2147483647 w 27"/>
                <a:gd name="T3" fmla="*/ 2147483647 h 17"/>
                <a:gd name="T4" fmla="*/ 2147483647 w 27"/>
                <a:gd name="T5" fmla="*/ 2147483647 h 17"/>
                <a:gd name="T6" fmla="*/ 2147483647 w 27"/>
                <a:gd name="T7" fmla="*/ 2147483647 h 17"/>
                <a:gd name="T8" fmla="*/ 2147483647 w 27"/>
                <a:gd name="T9" fmla="*/ 2147483647 h 17"/>
                <a:gd name="T10" fmla="*/ 2147483647 w 27"/>
                <a:gd name="T11" fmla="*/ 2147483647 h 17"/>
                <a:gd name="T12" fmla="*/ 2147483647 w 27"/>
                <a:gd name="T13" fmla="*/ 2147483647 h 17"/>
                <a:gd name="T14" fmla="*/ 2147483647 w 27"/>
                <a:gd name="T15" fmla="*/ 2147483647 h 17"/>
                <a:gd name="T16" fmla="*/ 2147483647 w 27"/>
                <a:gd name="T17" fmla="*/ 2147483647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17"/>
                <a:gd name="T29" fmla="*/ 27 w 27"/>
                <a:gd name="T30" fmla="*/ 17 h 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17">
                  <a:moveTo>
                    <a:pt x="20" y="17"/>
                  </a:moveTo>
                  <a:lnTo>
                    <a:pt x="20" y="17"/>
                  </a:lnTo>
                  <a:cubicBezTo>
                    <a:pt x="20" y="17"/>
                    <a:pt x="19" y="17"/>
                    <a:pt x="19" y="16"/>
                  </a:cubicBezTo>
                  <a:lnTo>
                    <a:pt x="6" y="14"/>
                  </a:lnTo>
                  <a:cubicBezTo>
                    <a:pt x="3" y="14"/>
                    <a:pt x="0" y="10"/>
                    <a:pt x="1" y="6"/>
                  </a:cubicBezTo>
                  <a:cubicBezTo>
                    <a:pt x="2" y="3"/>
                    <a:pt x="5" y="0"/>
                    <a:pt x="9" y="1"/>
                  </a:cubicBezTo>
                  <a:lnTo>
                    <a:pt x="21" y="3"/>
                  </a:lnTo>
                  <a:cubicBezTo>
                    <a:pt x="25" y="4"/>
                    <a:pt x="27" y="7"/>
                    <a:pt x="27" y="11"/>
                  </a:cubicBezTo>
                  <a:cubicBezTo>
                    <a:pt x="26" y="14"/>
                    <a:pt x="23" y="17"/>
                    <a:pt x="20" y="1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87" name="Freeform 126"/>
            <p:cNvSpPr>
              <a:spLocks/>
            </p:cNvSpPr>
            <p:nvPr/>
          </p:nvSpPr>
          <p:spPr bwMode="auto">
            <a:xfrm>
              <a:off x="5810250" y="3314701"/>
              <a:ext cx="11113" cy="6350"/>
            </a:xfrm>
            <a:custGeom>
              <a:avLst/>
              <a:gdLst>
                <a:gd name="T0" fmla="*/ 2147483647 w 27"/>
                <a:gd name="T1" fmla="*/ 2147483647 h 16"/>
                <a:gd name="T2" fmla="*/ 2147483647 w 27"/>
                <a:gd name="T3" fmla="*/ 2147483647 h 16"/>
                <a:gd name="T4" fmla="*/ 2147483647 w 27"/>
                <a:gd name="T5" fmla="*/ 2147483647 h 16"/>
                <a:gd name="T6" fmla="*/ 2147483647 w 27"/>
                <a:gd name="T7" fmla="*/ 2147483647 h 16"/>
                <a:gd name="T8" fmla="*/ 2147483647 w 27"/>
                <a:gd name="T9" fmla="*/ 2147483647 h 16"/>
                <a:gd name="T10" fmla="*/ 2147483647 w 27"/>
                <a:gd name="T11" fmla="*/ 0 h 16"/>
                <a:gd name="T12" fmla="*/ 2147483647 w 27"/>
                <a:gd name="T13" fmla="*/ 2147483647 h 16"/>
                <a:gd name="T14" fmla="*/ 2147483647 w 27"/>
                <a:gd name="T15" fmla="*/ 2147483647 h 16"/>
                <a:gd name="T16" fmla="*/ 2147483647 w 27"/>
                <a:gd name="T17" fmla="*/ 2147483647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16"/>
                <a:gd name="T29" fmla="*/ 27 w 27"/>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16">
                  <a:moveTo>
                    <a:pt x="20" y="16"/>
                  </a:moveTo>
                  <a:lnTo>
                    <a:pt x="20" y="16"/>
                  </a:lnTo>
                  <a:cubicBezTo>
                    <a:pt x="19" y="16"/>
                    <a:pt x="19" y="16"/>
                    <a:pt x="19" y="16"/>
                  </a:cubicBezTo>
                  <a:lnTo>
                    <a:pt x="6" y="13"/>
                  </a:lnTo>
                  <a:cubicBezTo>
                    <a:pt x="2" y="13"/>
                    <a:pt x="0" y="9"/>
                    <a:pt x="1" y="6"/>
                  </a:cubicBezTo>
                  <a:cubicBezTo>
                    <a:pt x="1" y="2"/>
                    <a:pt x="5" y="0"/>
                    <a:pt x="8" y="0"/>
                  </a:cubicBezTo>
                  <a:lnTo>
                    <a:pt x="21" y="3"/>
                  </a:lnTo>
                  <a:cubicBezTo>
                    <a:pt x="25" y="3"/>
                    <a:pt x="27" y="7"/>
                    <a:pt x="26" y="10"/>
                  </a:cubicBezTo>
                  <a:cubicBezTo>
                    <a:pt x="26" y="14"/>
                    <a:pt x="23" y="16"/>
                    <a:pt x="20" y="16"/>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88" name="Freeform 127"/>
            <p:cNvSpPr>
              <a:spLocks/>
            </p:cNvSpPr>
            <p:nvPr/>
          </p:nvSpPr>
          <p:spPr bwMode="auto">
            <a:xfrm>
              <a:off x="5808663" y="3322638"/>
              <a:ext cx="11113" cy="6350"/>
            </a:xfrm>
            <a:custGeom>
              <a:avLst/>
              <a:gdLst>
                <a:gd name="T0" fmla="*/ 2147483647 w 27"/>
                <a:gd name="T1" fmla="*/ 2147483647 h 16"/>
                <a:gd name="T2" fmla="*/ 2147483647 w 27"/>
                <a:gd name="T3" fmla="*/ 2147483647 h 16"/>
                <a:gd name="T4" fmla="*/ 2147483647 w 27"/>
                <a:gd name="T5" fmla="*/ 2147483647 h 16"/>
                <a:gd name="T6" fmla="*/ 2147483647 w 27"/>
                <a:gd name="T7" fmla="*/ 2147483647 h 16"/>
                <a:gd name="T8" fmla="*/ 0 w 27"/>
                <a:gd name="T9" fmla="*/ 2147483647 h 16"/>
                <a:gd name="T10" fmla="*/ 2147483647 w 27"/>
                <a:gd name="T11" fmla="*/ 0 h 16"/>
                <a:gd name="T12" fmla="*/ 2147483647 w 27"/>
                <a:gd name="T13" fmla="*/ 2147483647 h 16"/>
                <a:gd name="T14" fmla="*/ 2147483647 w 27"/>
                <a:gd name="T15" fmla="*/ 2147483647 h 16"/>
                <a:gd name="T16" fmla="*/ 2147483647 w 27"/>
                <a:gd name="T17" fmla="*/ 2147483647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16"/>
                <a:gd name="T29" fmla="*/ 27 w 27"/>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16">
                  <a:moveTo>
                    <a:pt x="19" y="16"/>
                  </a:moveTo>
                  <a:lnTo>
                    <a:pt x="19" y="16"/>
                  </a:lnTo>
                  <a:cubicBezTo>
                    <a:pt x="19" y="16"/>
                    <a:pt x="19" y="16"/>
                    <a:pt x="18" y="16"/>
                  </a:cubicBezTo>
                  <a:lnTo>
                    <a:pt x="6" y="14"/>
                  </a:lnTo>
                  <a:cubicBezTo>
                    <a:pt x="2" y="13"/>
                    <a:pt x="0" y="9"/>
                    <a:pt x="0" y="6"/>
                  </a:cubicBezTo>
                  <a:cubicBezTo>
                    <a:pt x="1" y="2"/>
                    <a:pt x="4" y="0"/>
                    <a:pt x="8" y="0"/>
                  </a:cubicBezTo>
                  <a:lnTo>
                    <a:pt x="20" y="3"/>
                  </a:lnTo>
                  <a:cubicBezTo>
                    <a:pt x="24" y="3"/>
                    <a:pt x="27" y="7"/>
                    <a:pt x="26" y="11"/>
                  </a:cubicBezTo>
                  <a:cubicBezTo>
                    <a:pt x="25" y="14"/>
                    <a:pt x="22" y="16"/>
                    <a:pt x="19" y="16"/>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89" name="Freeform 128"/>
            <p:cNvSpPr>
              <a:spLocks/>
            </p:cNvSpPr>
            <p:nvPr/>
          </p:nvSpPr>
          <p:spPr bwMode="auto">
            <a:xfrm>
              <a:off x="5805488" y="3330576"/>
              <a:ext cx="12700" cy="7938"/>
            </a:xfrm>
            <a:custGeom>
              <a:avLst/>
              <a:gdLst>
                <a:gd name="T0" fmla="*/ 2147483647 w 27"/>
                <a:gd name="T1" fmla="*/ 2147483647 h 16"/>
                <a:gd name="T2" fmla="*/ 2147483647 w 27"/>
                <a:gd name="T3" fmla="*/ 2147483647 h 16"/>
                <a:gd name="T4" fmla="*/ 2147483647 w 27"/>
                <a:gd name="T5" fmla="*/ 2147483647 h 16"/>
                <a:gd name="T6" fmla="*/ 2147483647 w 27"/>
                <a:gd name="T7" fmla="*/ 2147483647 h 16"/>
                <a:gd name="T8" fmla="*/ 2147483647 w 27"/>
                <a:gd name="T9" fmla="*/ 2147483647 h 16"/>
                <a:gd name="T10" fmla="*/ 2147483647 w 27"/>
                <a:gd name="T11" fmla="*/ 2147483647 h 16"/>
                <a:gd name="T12" fmla="*/ 2147483647 w 27"/>
                <a:gd name="T13" fmla="*/ 2147483647 h 16"/>
                <a:gd name="T14" fmla="*/ 2147483647 w 27"/>
                <a:gd name="T15" fmla="*/ 2147483647 h 16"/>
                <a:gd name="T16" fmla="*/ 2147483647 w 27"/>
                <a:gd name="T17" fmla="*/ 2147483647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16"/>
                <a:gd name="T29" fmla="*/ 27 w 27"/>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16">
                  <a:moveTo>
                    <a:pt x="20" y="16"/>
                  </a:moveTo>
                  <a:lnTo>
                    <a:pt x="20" y="16"/>
                  </a:lnTo>
                  <a:cubicBezTo>
                    <a:pt x="20" y="16"/>
                    <a:pt x="19" y="16"/>
                    <a:pt x="19" y="16"/>
                  </a:cubicBezTo>
                  <a:lnTo>
                    <a:pt x="6" y="14"/>
                  </a:lnTo>
                  <a:cubicBezTo>
                    <a:pt x="3" y="13"/>
                    <a:pt x="0" y="10"/>
                    <a:pt x="1" y="6"/>
                  </a:cubicBezTo>
                  <a:cubicBezTo>
                    <a:pt x="1" y="2"/>
                    <a:pt x="5" y="0"/>
                    <a:pt x="9" y="1"/>
                  </a:cubicBezTo>
                  <a:lnTo>
                    <a:pt x="21" y="3"/>
                  </a:lnTo>
                  <a:cubicBezTo>
                    <a:pt x="25" y="4"/>
                    <a:pt x="27" y="7"/>
                    <a:pt x="26" y="11"/>
                  </a:cubicBezTo>
                  <a:cubicBezTo>
                    <a:pt x="26" y="14"/>
                    <a:pt x="23" y="16"/>
                    <a:pt x="20" y="16"/>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90" name="Freeform 129"/>
            <p:cNvSpPr>
              <a:spLocks/>
            </p:cNvSpPr>
            <p:nvPr/>
          </p:nvSpPr>
          <p:spPr bwMode="auto">
            <a:xfrm>
              <a:off x="5803900" y="3340101"/>
              <a:ext cx="11113" cy="6350"/>
            </a:xfrm>
            <a:custGeom>
              <a:avLst/>
              <a:gdLst>
                <a:gd name="T0" fmla="*/ 2147483647 w 27"/>
                <a:gd name="T1" fmla="*/ 2147483647 h 16"/>
                <a:gd name="T2" fmla="*/ 2147483647 w 27"/>
                <a:gd name="T3" fmla="*/ 2147483647 h 16"/>
                <a:gd name="T4" fmla="*/ 2147483647 w 27"/>
                <a:gd name="T5" fmla="*/ 2147483647 h 16"/>
                <a:gd name="T6" fmla="*/ 2147483647 w 27"/>
                <a:gd name="T7" fmla="*/ 2147483647 h 16"/>
                <a:gd name="T8" fmla="*/ 0 w 27"/>
                <a:gd name="T9" fmla="*/ 2147483647 h 16"/>
                <a:gd name="T10" fmla="*/ 2147483647 w 27"/>
                <a:gd name="T11" fmla="*/ 2147483647 h 16"/>
                <a:gd name="T12" fmla="*/ 2147483647 w 27"/>
                <a:gd name="T13" fmla="*/ 2147483647 h 16"/>
                <a:gd name="T14" fmla="*/ 2147483647 w 27"/>
                <a:gd name="T15" fmla="*/ 2147483647 h 16"/>
                <a:gd name="T16" fmla="*/ 2147483647 w 27"/>
                <a:gd name="T17" fmla="*/ 2147483647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16"/>
                <a:gd name="T29" fmla="*/ 27 w 27"/>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16">
                  <a:moveTo>
                    <a:pt x="20" y="16"/>
                  </a:moveTo>
                  <a:lnTo>
                    <a:pt x="20" y="16"/>
                  </a:lnTo>
                  <a:cubicBezTo>
                    <a:pt x="19" y="16"/>
                    <a:pt x="19" y="16"/>
                    <a:pt x="18" y="16"/>
                  </a:cubicBezTo>
                  <a:lnTo>
                    <a:pt x="6" y="14"/>
                  </a:lnTo>
                  <a:cubicBezTo>
                    <a:pt x="2" y="13"/>
                    <a:pt x="0" y="10"/>
                    <a:pt x="0" y="6"/>
                  </a:cubicBezTo>
                  <a:cubicBezTo>
                    <a:pt x="1" y="3"/>
                    <a:pt x="5" y="0"/>
                    <a:pt x="8" y="1"/>
                  </a:cubicBezTo>
                  <a:lnTo>
                    <a:pt x="21" y="3"/>
                  </a:lnTo>
                  <a:cubicBezTo>
                    <a:pt x="24" y="4"/>
                    <a:pt x="27" y="7"/>
                    <a:pt x="26" y="11"/>
                  </a:cubicBezTo>
                  <a:cubicBezTo>
                    <a:pt x="25" y="14"/>
                    <a:pt x="23" y="16"/>
                    <a:pt x="20" y="16"/>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91" name="Freeform 130"/>
            <p:cNvSpPr>
              <a:spLocks/>
            </p:cNvSpPr>
            <p:nvPr/>
          </p:nvSpPr>
          <p:spPr bwMode="auto">
            <a:xfrm>
              <a:off x="5802313" y="3348038"/>
              <a:ext cx="11113" cy="7938"/>
            </a:xfrm>
            <a:custGeom>
              <a:avLst/>
              <a:gdLst>
                <a:gd name="T0" fmla="*/ 2147483647 w 27"/>
                <a:gd name="T1" fmla="*/ 2147483647 h 17"/>
                <a:gd name="T2" fmla="*/ 2147483647 w 27"/>
                <a:gd name="T3" fmla="*/ 2147483647 h 17"/>
                <a:gd name="T4" fmla="*/ 2147483647 w 27"/>
                <a:gd name="T5" fmla="*/ 2147483647 h 17"/>
                <a:gd name="T6" fmla="*/ 2147483647 w 27"/>
                <a:gd name="T7" fmla="*/ 2147483647 h 17"/>
                <a:gd name="T8" fmla="*/ 2147483647 w 27"/>
                <a:gd name="T9" fmla="*/ 2147483647 h 17"/>
                <a:gd name="T10" fmla="*/ 2147483647 w 27"/>
                <a:gd name="T11" fmla="*/ 2147483647 h 17"/>
                <a:gd name="T12" fmla="*/ 2147483647 w 27"/>
                <a:gd name="T13" fmla="*/ 2147483647 h 17"/>
                <a:gd name="T14" fmla="*/ 2147483647 w 27"/>
                <a:gd name="T15" fmla="*/ 2147483647 h 17"/>
                <a:gd name="T16" fmla="*/ 2147483647 w 27"/>
                <a:gd name="T17" fmla="*/ 2147483647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17"/>
                <a:gd name="T29" fmla="*/ 27 w 27"/>
                <a:gd name="T30" fmla="*/ 17 h 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17">
                  <a:moveTo>
                    <a:pt x="20" y="17"/>
                  </a:moveTo>
                  <a:lnTo>
                    <a:pt x="20" y="17"/>
                  </a:lnTo>
                  <a:cubicBezTo>
                    <a:pt x="20" y="17"/>
                    <a:pt x="19" y="16"/>
                    <a:pt x="19" y="16"/>
                  </a:cubicBezTo>
                  <a:lnTo>
                    <a:pt x="6" y="14"/>
                  </a:lnTo>
                  <a:cubicBezTo>
                    <a:pt x="3" y="13"/>
                    <a:pt x="0" y="10"/>
                    <a:pt x="1" y="6"/>
                  </a:cubicBezTo>
                  <a:cubicBezTo>
                    <a:pt x="2" y="3"/>
                    <a:pt x="5" y="0"/>
                    <a:pt x="9" y="1"/>
                  </a:cubicBezTo>
                  <a:lnTo>
                    <a:pt x="21" y="3"/>
                  </a:lnTo>
                  <a:cubicBezTo>
                    <a:pt x="25" y="4"/>
                    <a:pt x="27" y="7"/>
                    <a:pt x="27" y="11"/>
                  </a:cubicBezTo>
                  <a:cubicBezTo>
                    <a:pt x="26" y="14"/>
                    <a:pt x="23" y="17"/>
                    <a:pt x="20" y="1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92" name="Freeform 131"/>
            <p:cNvSpPr>
              <a:spLocks/>
            </p:cNvSpPr>
            <p:nvPr/>
          </p:nvSpPr>
          <p:spPr bwMode="auto">
            <a:xfrm>
              <a:off x="5800725" y="3357563"/>
              <a:ext cx="11113" cy="6350"/>
            </a:xfrm>
            <a:custGeom>
              <a:avLst/>
              <a:gdLst>
                <a:gd name="T0" fmla="*/ 2147483647 w 27"/>
                <a:gd name="T1" fmla="*/ 2147483647 h 16"/>
                <a:gd name="T2" fmla="*/ 2147483647 w 27"/>
                <a:gd name="T3" fmla="*/ 2147483647 h 16"/>
                <a:gd name="T4" fmla="*/ 2147483647 w 27"/>
                <a:gd name="T5" fmla="*/ 2147483647 h 16"/>
                <a:gd name="T6" fmla="*/ 2147483647 w 27"/>
                <a:gd name="T7" fmla="*/ 2147483647 h 16"/>
                <a:gd name="T8" fmla="*/ 2147483647 w 27"/>
                <a:gd name="T9" fmla="*/ 2147483647 h 16"/>
                <a:gd name="T10" fmla="*/ 2147483647 w 27"/>
                <a:gd name="T11" fmla="*/ 0 h 16"/>
                <a:gd name="T12" fmla="*/ 2147483647 w 27"/>
                <a:gd name="T13" fmla="*/ 2147483647 h 16"/>
                <a:gd name="T14" fmla="*/ 2147483647 w 27"/>
                <a:gd name="T15" fmla="*/ 2147483647 h 16"/>
                <a:gd name="T16" fmla="*/ 2147483647 w 27"/>
                <a:gd name="T17" fmla="*/ 2147483647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16"/>
                <a:gd name="T29" fmla="*/ 27 w 27"/>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16">
                  <a:moveTo>
                    <a:pt x="20" y="16"/>
                  </a:moveTo>
                  <a:lnTo>
                    <a:pt x="20" y="16"/>
                  </a:lnTo>
                  <a:cubicBezTo>
                    <a:pt x="19" y="16"/>
                    <a:pt x="19" y="16"/>
                    <a:pt x="19" y="16"/>
                  </a:cubicBezTo>
                  <a:lnTo>
                    <a:pt x="6" y="13"/>
                  </a:lnTo>
                  <a:cubicBezTo>
                    <a:pt x="2" y="13"/>
                    <a:pt x="0" y="9"/>
                    <a:pt x="1" y="6"/>
                  </a:cubicBezTo>
                  <a:cubicBezTo>
                    <a:pt x="1" y="2"/>
                    <a:pt x="5" y="0"/>
                    <a:pt x="8" y="0"/>
                  </a:cubicBezTo>
                  <a:lnTo>
                    <a:pt x="21" y="2"/>
                  </a:lnTo>
                  <a:cubicBezTo>
                    <a:pt x="25" y="3"/>
                    <a:pt x="27" y="7"/>
                    <a:pt x="26" y="10"/>
                  </a:cubicBezTo>
                  <a:cubicBezTo>
                    <a:pt x="26" y="13"/>
                    <a:pt x="23" y="16"/>
                    <a:pt x="20" y="16"/>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93" name="Freeform 132"/>
            <p:cNvSpPr>
              <a:spLocks/>
            </p:cNvSpPr>
            <p:nvPr/>
          </p:nvSpPr>
          <p:spPr bwMode="auto">
            <a:xfrm>
              <a:off x="6019800" y="3154363"/>
              <a:ext cx="11113" cy="6350"/>
            </a:xfrm>
            <a:custGeom>
              <a:avLst/>
              <a:gdLst>
                <a:gd name="T0" fmla="*/ 2147483647 w 27"/>
                <a:gd name="T1" fmla="*/ 2147483647 h 16"/>
                <a:gd name="T2" fmla="*/ 2147483647 w 27"/>
                <a:gd name="T3" fmla="*/ 2147483647 h 16"/>
                <a:gd name="T4" fmla="*/ 2147483647 w 27"/>
                <a:gd name="T5" fmla="*/ 2147483647 h 16"/>
                <a:gd name="T6" fmla="*/ 2147483647 w 27"/>
                <a:gd name="T7" fmla="*/ 2147483647 h 16"/>
                <a:gd name="T8" fmla="*/ 2147483647 w 27"/>
                <a:gd name="T9" fmla="*/ 2147483647 h 16"/>
                <a:gd name="T10" fmla="*/ 2147483647 w 27"/>
                <a:gd name="T11" fmla="*/ 2147483647 h 16"/>
                <a:gd name="T12" fmla="*/ 2147483647 w 27"/>
                <a:gd name="T13" fmla="*/ 2147483647 h 16"/>
                <a:gd name="T14" fmla="*/ 2147483647 w 27"/>
                <a:gd name="T15" fmla="*/ 2147483647 h 16"/>
                <a:gd name="T16" fmla="*/ 2147483647 w 27"/>
                <a:gd name="T17" fmla="*/ 2147483647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16"/>
                <a:gd name="T29" fmla="*/ 27 w 27"/>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16">
                  <a:moveTo>
                    <a:pt x="20" y="16"/>
                  </a:moveTo>
                  <a:lnTo>
                    <a:pt x="20" y="16"/>
                  </a:lnTo>
                  <a:cubicBezTo>
                    <a:pt x="20" y="16"/>
                    <a:pt x="19" y="16"/>
                    <a:pt x="19" y="16"/>
                  </a:cubicBezTo>
                  <a:lnTo>
                    <a:pt x="6" y="14"/>
                  </a:lnTo>
                  <a:cubicBezTo>
                    <a:pt x="3" y="13"/>
                    <a:pt x="0" y="10"/>
                    <a:pt x="1" y="6"/>
                  </a:cubicBezTo>
                  <a:cubicBezTo>
                    <a:pt x="2" y="3"/>
                    <a:pt x="5" y="0"/>
                    <a:pt x="9" y="1"/>
                  </a:cubicBezTo>
                  <a:lnTo>
                    <a:pt x="21" y="3"/>
                  </a:lnTo>
                  <a:cubicBezTo>
                    <a:pt x="25" y="4"/>
                    <a:pt x="27" y="7"/>
                    <a:pt x="27" y="11"/>
                  </a:cubicBezTo>
                  <a:cubicBezTo>
                    <a:pt x="26" y="14"/>
                    <a:pt x="23" y="16"/>
                    <a:pt x="20" y="16"/>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94" name="Freeform 133"/>
            <p:cNvSpPr>
              <a:spLocks/>
            </p:cNvSpPr>
            <p:nvPr/>
          </p:nvSpPr>
          <p:spPr bwMode="auto">
            <a:xfrm>
              <a:off x="6018213" y="3162301"/>
              <a:ext cx="11113" cy="7938"/>
            </a:xfrm>
            <a:custGeom>
              <a:avLst/>
              <a:gdLst>
                <a:gd name="T0" fmla="*/ 2147483647 w 27"/>
                <a:gd name="T1" fmla="*/ 2147483647 h 16"/>
                <a:gd name="T2" fmla="*/ 2147483647 w 27"/>
                <a:gd name="T3" fmla="*/ 2147483647 h 16"/>
                <a:gd name="T4" fmla="*/ 2147483647 w 27"/>
                <a:gd name="T5" fmla="*/ 2147483647 h 16"/>
                <a:gd name="T6" fmla="*/ 2147483647 w 27"/>
                <a:gd name="T7" fmla="*/ 2147483647 h 16"/>
                <a:gd name="T8" fmla="*/ 2147483647 w 27"/>
                <a:gd name="T9" fmla="*/ 2147483647 h 16"/>
                <a:gd name="T10" fmla="*/ 2147483647 w 27"/>
                <a:gd name="T11" fmla="*/ 0 h 16"/>
                <a:gd name="T12" fmla="*/ 2147483647 w 27"/>
                <a:gd name="T13" fmla="*/ 2147483647 h 16"/>
                <a:gd name="T14" fmla="*/ 2147483647 w 27"/>
                <a:gd name="T15" fmla="*/ 2147483647 h 16"/>
                <a:gd name="T16" fmla="*/ 2147483647 w 27"/>
                <a:gd name="T17" fmla="*/ 2147483647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16"/>
                <a:gd name="T29" fmla="*/ 27 w 27"/>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16">
                  <a:moveTo>
                    <a:pt x="20" y="16"/>
                  </a:moveTo>
                  <a:lnTo>
                    <a:pt x="20" y="16"/>
                  </a:lnTo>
                  <a:cubicBezTo>
                    <a:pt x="19" y="16"/>
                    <a:pt x="19" y="16"/>
                    <a:pt x="19" y="16"/>
                  </a:cubicBezTo>
                  <a:lnTo>
                    <a:pt x="6" y="13"/>
                  </a:lnTo>
                  <a:cubicBezTo>
                    <a:pt x="2" y="13"/>
                    <a:pt x="0" y="9"/>
                    <a:pt x="1" y="5"/>
                  </a:cubicBezTo>
                  <a:cubicBezTo>
                    <a:pt x="1" y="2"/>
                    <a:pt x="5" y="0"/>
                    <a:pt x="8" y="0"/>
                  </a:cubicBezTo>
                  <a:lnTo>
                    <a:pt x="21" y="2"/>
                  </a:lnTo>
                  <a:cubicBezTo>
                    <a:pt x="25" y="3"/>
                    <a:pt x="27" y="7"/>
                    <a:pt x="26" y="10"/>
                  </a:cubicBezTo>
                  <a:cubicBezTo>
                    <a:pt x="26" y="13"/>
                    <a:pt x="23" y="16"/>
                    <a:pt x="20" y="16"/>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95" name="Freeform 134"/>
            <p:cNvSpPr>
              <a:spLocks/>
            </p:cNvSpPr>
            <p:nvPr/>
          </p:nvSpPr>
          <p:spPr bwMode="auto">
            <a:xfrm>
              <a:off x="6016625" y="3171826"/>
              <a:ext cx="11113" cy="6350"/>
            </a:xfrm>
            <a:custGeom>
              <a:avLst/>
              <a:gdLst>
                <a:gd name="T0" fmla="*/ 2147483647 w 27"/>
                <a:gd name="T1" fmla="*/ 2147483647 h 16"/>
                <a:gd name="T2" fmla="*/ 2147483647 w 27"/>
                <a:gd name="T3" fmla="*/ 2147483647 h 16"/>
                <a:gd name="T4" fmla="*/ 2147483647 w 27"/>
                <a:gd name="T5" fmla="*/ 2147483647 h 16"/>
                <a:gd name="T6" fmla="*/ 2147483647 w 27"/>
                <a:gd name="T7" fmla="*/ 2147483647 h 16"/>
                <a:gd name="T8" fmla="*/ 0 w 27"/>
                <a:gd name="T9" fmla="*/ 2147483647 h 16"/>
                <a:gd name="T10" fmla="*/ 2147483647 w 27"/>
                <a:gd name="T11" fmla="*/ 0 h 16"/>
                <a:gd name="T12" fmla="*/ 2147483647 w 27"/>
                <a:gd name="T13" fmla="*/ 2147483647 h 16"/>
                <a:gd name="T14" fmla="*/ 2147483647 w 27"/>
                <a:gd name="T15" fmla="*/ 2147483647 h 16"/>
                <a:gd name="T16" fmla="*/ 2147483647 w 27"/>
                <a:gd name="T17" fmla="*/ 2147483647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16"/>
                <a:gd name="T29" fmla="*/ 27 w 27"/>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16">
                  <a:moveTo>
                    <a:pt x="19" y="16"/>
                  </a:moveTo>
                  <a:lnTo>
                    <a:pt x="19" y="16"/>
                  </a:lnTo>
                  <a:cubicBezTo>
                    <a:pt x="19" y="16"/>
                    <a:pt x="19" y="16"/>
                    <a:pt x="18" y="16"/>
                  </a:cubicBezTo>
                  <a:lnTo>
                    <a:pt x="6" y="13"/>
                  </a:lnTo>
                  <a:cubicBezTo>
                    <a:pt x="2" y="13"/>
                    <a:pt x="0" y="9"/>
                    <a:pt x="0" y="6"/>
                  </a:cubicBezTo>
                  <a:cubicBezTo>
                    <a:pt x="1" y="2"/>
                    <a:pt x="4" y="0"/>
                    <a:pt x="8" y="0"/>
                  </a:cubicBezTo>
                  <a:lnTo>
                    <a:pt x="21" y="3"/>
                  </a:lnTo>
                  <a:cubicBezTo>
                    <a:pt x="24" y="3"/>
                    <a:pt x="27" y="7"/>
                    <a:pt x="26" y="10"/>
                  </a:cubicBezTo>
                  <a:cubicBezTo>
                    <a:pt x="25" y="14"/>
                    <a:pt x="23" y="16"/>
                    <a:pt x="19" y="16"/>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96" name="Freeform 135"/>
            <p:cNvSpPr>
              <a:spLocks/>
            </p:cNvSpPr>
            <p:nvPr/>
          </p:nvSpPr>
          <p:spPr bwMode="auto">
            <a:xfrm>
              <a:off x="6013450" y="3179763"/>
              <a:ext cx="11113" cy="6350"/>
            </a:xfrm>
            <a:custGeom>
              <a:avLst/>
              <a:gdLst>
                <a:gd name="T0" fmla="*/ 2147483647 w 27"/>
                <a:gd name="T1" fmla="*/ 2147483647 h 16"/>
                <a:gd name="T2" fmla="*/ 2147483647 w 27"/>
                <a:gd name="T3" fmla="*/ 2147483647 h 16"/>
                <a:gd name="T4" fmla="*/ 2147483647 w 27"/>
                <a:gd name="T5" fmla="*/ 2147483647 h 16"/>
                <a:gd name="T6" fmla="*/ 2147483647 w 27"/>
                <a:gd name="T7" fmla="*/ 2147483647 h 16"/>
                <a:gd name="T8" fmla="*/ 2147483647 w 27"/>
                <a:gd name="T9" fmla="*/ 2147483647 h 16"/>
                <a:gd name="T10" fmla="*/ 2147483647 w 27"/>
                <a:gd name="T11" fmla="*/ 0 h 16"/>
                <a:gd name="T12" fmla="*/ 2147483647 w 27"/>
                <a:gd name="T13" fmla="*/ 2147483647 h 16"/>
                <a:gd name="T14" fmla="*/ 2147483647 w 27"/>
                <a:gd name="T15" fmla="*/ 2147483647 h 16"/>
                <a:gd name="T16" fmla="*/ 2147483647 w 27"/>
                <a:gd name="T17" fmla="*/ 2147483647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16"/>
                <a:gd name="T29" fmla="*/ 27 w 27"/>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16">
                  <a:moveTo>
                    <a:pt x="20" y="16"/>
                  </a:moveTo>
                  <a:lnTo>
                    <a:pt x="20" y="16"/>
                  </a:lnTo>
                  <a:cubicBezTo>
                    <a:pt x="20" y="16"/>
                    <a:pt x="19" y="16"/>
                    <a:pt x="19" y="16"/>
                  </a:cubicBezTo>
                  <a:lnTo>
                    <a:pt x="6" y="14"/>
                  </a:lnTo>
                  <a:cubicBezTo>
                    <a:pt x="3" y="13"/>
                    <a:pt x="0" y="9"/>
                    <a:pt x="1" y="6"/>
                  </a:cubicBezTo>
                  <a:cubicBezTo>
                    <a:pt x="2" y="2"/>
                    <a:pt x="5" y="0"/>
                    <a:pt x="9" y="0"/>
                  </a:cubicBezTo>
                  <a:lnTo>
                    <a:pt x="21" y="3"/>
                  </a:lnTo>
                  <a:cubicBezTo>
                    <a:pt x="25" y="3"/>
                    <a:pt x="27" y="7"/>
                    <a:pt x="27" y="11"/>
                  </a:cubicBezTo>
                  <a:cubicBezTo>
                    <a:pt x="26" y="14"/>
                    <a:pt x="23" y="16"/>
                    <a:pt x="20" y="16"/>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97" name="Freeform 136"/>
            <p:cNvSpPr>
              <a:spLocks/>
            </p:cNvSpPr>
            <p:nvPr/>
          </p:nvSpPr>
          <p:spPr bwMode="auto">
            <a:xfrm>
              <a:off x="6011863" y="3187701"/>
              <a:ext cx="11113" cy="7938"/>
            </a:xfrm>
            <a:custGeom>
              <a:avLst/>
              <a:gdLst>
                <a:gd name="T0" fmla="*/ 2147483647 w 27"/>
                <a:gd name="T1" fmla="*/ 2147483647 h 16"/>
                <a:gd name="T2" fmla="*/ 2147483647 w 27"/>
                <a:gd name="T3" fmla="*/ 2147483647 h 16"/>
                <a:gd name="T4" fmla="*/ 2147483647 w 27"/>
                <a:gd name="T5" fmla="*/ 2147483647 h 16"/>
                <a:gd name="T6" fmla="*/ 2147483647 w 27"/>
                <a:gd name="T7" fmla="*/ 2147483647 h 16"/>
                <a:gd name="T8" fmla="*/ 2147483647 w 27"/>
                <a:gd name="T9" fmla="*/ 2147483647 h 16"/>
                <a:gd name="T10" fmla="*/ 2147483647 w 27"/>
                <a:gd name="T11" fmla="*/ 2147483647 h 16"/>
                <a:gd name="T12" fmla="*/ 2147483647 w 27"/>
                <a:gd name="T13" fmla="*/ 2147483647 h 16"/>
                <a:gd name="T14" fmla="*/ 2147483647 w 27"/>
                <a:gd name="T15" fmla="*/ 2147483647 h 16"/>
                <a:gd name="T16" fmla="*/ 2147483647 w 27"/>
                <a:gd name="T17" fmla="*/ 2147483647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16"/>
                <a:gd name="T29" fmla="*/ 27 w 27"/>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16">
                  <a:moveTo>
                    <a:pt x="20" y="16"/>
                  </a:moveTo>
                  <a:lnTo>
                    <a:pt x="20" y="16"/>
                  </a:lnTo>
                  <a:cubicBezTo>
                    <a:pt x="19" y="16"/>
                    <a:pt x="19" y="16"/>
                    <a:pt x="18" y="16"/>
                  </a:cubicBezTo>
                  <a:lnTo>
                    <a:pt x="6" y="14"/>
                  </a:lnTo>
                  <a:cubicBezTo>
                    <a:pt x="2" y="13"/>
                    <a:pt x="0" y="10"/>
                    <a:pt x="1" y="6"/>
                  </a:cubicBezTo>
                  <a:cubicBezTo>
                    <a:pt x="1" y="2"/>
                    <a:pt x="5" y="0"/>
                    <a:pt x="8" y="1"/>
                  </a:cubicBezTo>
                  <a:lnTo>
                    <a:pt x="21" y="3"/>
                  </a:lnTo>
                  <a:cubicBezTo>
                    <a:pt x="24" y="4"/>
                    <a:pt x="27" y="7"/>
                    <a:pt x="26" y="11"/>
                  </a:cubicBezTo>
                  <a:cubicBezTo>
                    <a:pt x="26" y="14"/>
                    <a:pt x="23" y="16"/>
                    <a:pt x="20" y="16"/>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98" name="Freeform 137"/>
            <p:cNvSpPr>
              <a:spLocks/>
            </p:cNvSpPr>
            <p:nvPr/>
          </p:nvSpPr>
          <p:spPr bwMode="auto">
            <a:xfrm>
              <a:off x="6010275" y="3197226"/>
              <a:ext cx="11113" cy="6350"/>
            </a:xfrm>
            <a:custGeom>
              <a:avLst/>
              <a:gdLst>
                <a:gd name="T0" fmla="*/ 2147483647 w 27"/>
                <a:gd name="T1" fmla="*/ 2147483647 h 16"/>
                <a:gd name="T2" fmla="*/ 2147483647 w 27"/>
                <a:gd name="T3" fmla="*/ 2147483647 h 16"/>
                <a:gd name="T4" fmla="*/ 2147483647 w 27"/>
                <a:gd name="T5" fmla="*/ 2147483647 h 16"/>
                <a:gd name="T6" fmla="*/ 2147483647 w 27"/>
                <a:gd name="T7" fmla="*/ 2147483647 h 16"/>
                <a:gd name="T8" fmla="*/ 2147483647 w 27"/>
                <a:gd name="T9" fmla="*/ 2147483647 h 16"/>
                <a:gd name="T10" fmla="*/ 2147483647 w 27"/>
                <a:gd name="T11" fmla="*/ 2147483647 h 16"/>
                <a:gd name="T12" fmla="*/ 2147483647 w 27"/>
                <a:gd name="T13" fmla="*/ 2147483647 h 16"/>
                <a:gd name="T14" fmla="*/ 2147483647 w 27"/>
                <a:gd name="T15" fmla="*/ 2147483647 h 16"/>
                <a:gd name="T16" fmla="*/ 2147483647 w 27"/>
                <a:gd name="T17" fmla="*/ 2147483647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16"/>
                <a:gd name="T29" fmla="*/ 27 w 27"/>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16">
                  <a:moveTo>
                    <a:pt x="20" y="16"/>
                  </a:moveTo>
                  <a:lnTo>
                    <a:pt x="20" y="16"/>
                  </a:lnTo>
                  <a:cubicBezTo>
                    <a:pt x="20" y="16"/>
                    <a:pt x="19" y="16"/>
                    <a:pt x="19" y="16"/>
                  </a:cubicBezTo>
                  <a:lnTo>
                    <a:pt x="7" y="14"/>
                  </a:lnTo>
                  <a:cubicBezTo>
                    <a:pt x="3" y="13"/>
                    <a:pt x="0" y="10"/>
                    <a:pt x="1" y="6"/>
                  </a:cubicBezTo>
                  <a:cubicBezTo>
                    <a:pt x="2" y="3"/>
                    <a:pt x="5" y="0"/>
                    <a:pt x="9" y="1"/>
                  </a:cubicBezTo>
                  <a:lnTo>
                    <a:pt x="21" y="3"/>
                  </a:lnTo>
                  <a:cubicBezTo>
                    <a:pt x="25" y="4"/>
                    <a:pt x="27" y="7"/>
                    <a:pt x="27" y="11"/>
                  </a:cubicBezTo>
                  <a:cubicBezTo>
                    <a:pt x="26" y="14"/>
                    <a:pt x="23" y="16"/>
                    <a:pt x="20" y="16"/>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99" name="Freeform 138"/>
            <p:cNvSpPr>
              <a:spLocks/>
            </p:cNvSpPr>
            <p:nvPr/>
          </p:nvSpPr>
          <p:spPr bwMode="auto">
            <a:xfrm>
              <a:off x="6008688" y="3205163"/>
              <a:ext cx="11113" cy="6350"/>
            </a:xfrm>
            <a:custGeom>
              <a:avLst/>
              <a:gdLst>
                <a:gd name="T0" fmla="*/ 2147483647 w 27"/>
                <a:gd name="T1" fmla="*/ 2147483647 h 16"/>
                <a:gd name="T2" fmla="*/ 2147483647 w 27"/>
                <a:gd name="T3" fmla="*/ 2147483647 h 16"/>
                <a:gd name="T4" fmla="*/ 2147483647 w 27"/>
                <a:gd name="T5" fmla="*/ 2147483647 h 16"/>
                <a:gd name="T6" fmla="*/ 2147483647 w 27"/>
                <a:gd name="T7" fmla="*/ 2147483647 h 16"/>
                <a:gd name="T8" fmla="*/ 2147483647 w 27"/>
                <a:gd name="T9" fmla="*/ 2147483647 h 16"/>
                <a:gd name="T10" fmla="*/ 2147483647 w 27"/>
                <a:gd name="T11" fmla="*/ 0 h 16"/>
                <a:gd name="T12" fmla="*/ 2147483647 w 27"/>
                <a:gd name="T13" fmla="*/ 2147483647 h 16"/>
                <a:gd name="T14" fmla="*/ 2147483647 w 27"/>
                <a:gd name="T15" fmla="*/ 2147483647 h 16"/>
                <a:gd name="T16" fmla="*/ 2147483647 w 27"/>
                <a:gd name="T17" fmla="*/ 2147483647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16"/>
                <a:gd name="T29" fmla="*/ 27 w 27"/>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16">
                  <a:moveTo>
                    <a:pt x="20" y="16"/>
                  </a:moveTo>
                  <a:lnTo>
                    <a:pt x="20" y="16"/>
                  </a:lnTo>
                  <a:cubicBezTo>
                    <a:pt x="19" y="16"/>
                    <a:pt x="19" y="16"/>
                    <a:pt x="19" y="15"/>
                  </a:cubicBezTo>
                  <a:lnTo>
                    <a:pt x="6" y="13"/>
                  </a:lnTo>
                  <a:cubicBezTo>
                    <a:pt x="2" y="13"/>
                    <a:pt x="0" y="9"/>
                    <a:pt x="1" y="5"/>
                  </a:cubicBezTo>
                  <a:cubicBezTo>
                    <a:pt x="1" y="2"/>
                    <a:pt x="5" y="0"/>
                    <a:pt x="9" y="0"/>
                  </a:cubicBezTo>
                  <a:lnTo>
                    <a:pt x="21" y="2"/>
                  </a:lnTo>
                  <a:cubicBezTo>
                    <a:pt x="25" y="3"/>
                    <a:pt x="27" y="6"/>
                    <a:pt x="26" y="10"/>
                  </a:cubicBezTo>
                  <a:cubicBezTo>
                    <a:pt x="26" y="13"/>
                    <a:pt x="23" y="16"/>
                    <a:pt x="20" y="16"/>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100" name="Freeform 139"/>
            <p:cNvSpPr>
              <a:spLocks/>
            </p:cNvSpPr>
            <p:nvPr/>
          </p:nvSpPr>
          <p:spPr bwMode="auto">
            <a:xfrm>
              <a:off x="6007100" y="3213101"/>
              <a:ext cx="11113" cy="7938"/>
            </a:xfrm>
            <a:custGeom>
              <a:avLst/>
              <a:gdLst>
                <a:gd name="T0" fmla="*/ 2147483647 w 27"/>
                <a:gd name="T1" fmla="*/ 2147483647 h 16"/>
                <a:gd name="T2" fmla="*/ 2147483647 w 27"/>
                <a:gd name="T3" fmla="*/ 2147483647 h 16"/>
                <a:gd name="T4" fmla="*/ 2147483647 w 27"/>
                <a:gd name="T5" fmla="*/ 2147483647 h 16"/>
                <a:gd name="T6" fmla="*/ 2147483647 w 27"/>
                <a:gd name="T7" fmla="*/ 2147483647 h 16"/>
                <a:gd name="T8" fmla="*/ 0 w 27"/>
                <a:gd name="T9" fmla="*/ 2147483647 h 16"/>
                <a:gd name="T10" fmla="*/ 2147483647 w 27"/>
                <a:gd name="T11" fmla="*/ 0 h 16"/>
                <a:gd name="T12" fmla="*/ 2147483647 w 27"/>
                <a:gd name="T13" fmla="*/ 2147483647 h 16"/>
                <a:gd name="T14" fmla="*/ 2147483647 w 27"/>
                <a:gd name="T15" fmla="*/ 2147483647 h 16"/>
                <a:gd name="T16" fmla="*/ 2147483647 w 27"/>
                <a:gd name="T17" fmla="*/ 2147483647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16"/>
                <a:gd name="T29" fmla="*/ 27 w 27"/>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16">
                  <a:moveTo>
                    <a:pt x="19" y="16"/>
                  </a:moveTo>
                  <a:lnTo>
                    <a:pt x="19" y="16"/>
                  </a:lnTo>
                  <a:cubicBezTo>
                    <a:pt x="19" y="16"/>
                    <a:pt x="19" y="16"/>
                    <a:pt x="18" y="16"/>
                  </a:cubicBezTo>
                  <a:lnTo>
                    <a:pt x="6" y="13"/>
                  </a:lnTo>
                  <a:cubicBezTo>
                    <a:pt x="2" y="13"/>
                    <a:pt x="0" y="9"/>
                    <a:pt x="0" y="6"/>
                  </a:cubicBezTo>
                  <a:cubicBezTo>
                    <a:pt x="1" y="2"/>
                    <a:pt x="4" y="0"/>
                    <a:pt x="8" y="0"/>
                  </a:cubicBezTo>
                  <a:lnTo>
                    <a:pt x="21" y="3"/>
                  </a:lnTo>
                  <a:cubicBezTo>
                    <a:pt x="24" y="3"/>
                    <a:pt x="27" y="7"/>
                    <a:pt x="26" y="10"/>
                  </a:cubicBezTo>
                  <a:cubicBezTo>
                    <a:pt x="25" y="13"/>
                    <a:pt x="23" y="16"/>
                    <a:pt x="19" y="16"/>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101" name="Freeform 140"/>
            <p:cNvSpPr>
              <a:spLocks/>
            </p:cNvSpPr>
            <p:nvPr/>
          </p:nvSpPr>
          <p:spPr bwMode="auto">
            <a:xfrm>
              <a:off x="6003925" y="3222626"/>
              <a:ext cx="12700" cy="6350"/>
            </a:xfrm>
            <a:custGeom>
              <a:avLst/>
              <a:gdLst>
                <a:gd name="T0" fmla="*/ 2147483647 w 27"/>
                <a:gd name="T1" fmla="*/ 2147483647 h 16"/>
                <a:gd name="T2" fmla="*/ 2147483647 w 27"/>
                <a:gd name="T3" fmla="*/ 2147483647 h 16"/>
                <a:gd name="T4" fmla="*/ 2147483647 w 27"/>
                <a:gd name="T5" fmla="*/ 2147483647 h 16"/>
                <a:gd name="T6" fmla="*/ 2147483647 w 27"/>
                <a:gd name="T7" fmla="*/ 2147483647 h 16"/>
                <a:gd name="T8" fmla="*/ 2147483647 w 27"/>
                <a:gd name="T9" fmla="*/ 2147483647 h 16"/>
                <a:gd name="T10" fmla="*/ 2147483647 w 27"/>
                <a:gd name="T11" fmla="*/ 0 h 16"/>
                <a:gd name="T12" fmla="*/ 2147483647 w 27"/>
                <a:gd name="T13" fmla="*/ 2147483647 h 16"/>
                <a:gd name="T14" fmla="*/ 2147483647 w 27"/>
                <a:gd name="T15" fmla="*/ 2147483647 h 16"/>
                <a:gd name="T16" fmla="*/ 2147483647 w 27"/>
                <a:gd name="T17" fmla="*/ 2147483647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16"/>
                <a:gd name="T29" fmla="*/ 27 w 27"/>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16">
                  <a:moveTo>
                    <a:pt x="20" y="16"/>
                  </a:moveTo>
                  <a:lnTo>
                    <a:pt x="20" y="16"/>
                  </a:lnTo>
                  <a:cubicBezTo>
                    <a:pt x="20" y="16"/>
                    <a:pt x="19" y="16"/>
                    <a:pt x="19" y="16"/>
                  </a:cubicBezTo>
                  <a:lnTo>
                    <a:pt x="6" y="14"/>
                  </a:lnTo>
                  <a:cubicBezTo>
                    <a:pt x="3" y="13"/>
                    <a:pt x="0" y="9"/>
                    <a:pt x="1" y="6"/>
                  </a:cubicBezTo>
                  <a:cubicBezTo>
                    <a:pt x="2" y="2"/>
                    <a:pt x="5" y="0"/>
                    <a:pt x="9" y="0"/>
                  </a:cubicBezTo>
                  <a:lnTo>
                    <a:pt x="21" y="3"/>
                  </a:lnTo>
                  <a:cubicBezTo>
                    <a:pt x="25" y="3"/>
                    <a:pt x="27" y="7"/>
                    <a:pt x="27" y="10"/>
                  </a:cubicBezTo>
                  <a:cubicBezTo>
                    <a:pt x="26" y="14"/>
                    <a:pt x="23" y="16"/>
                    <a:pt x="20" y="16"/>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102" name="Freeform 141"/>
            <p:cNvSpPr>
              <a:spLocks/>
            </p:cNvSpPr>
            <p:nvPr/>
          </p:nvSpPr>
          <p:spPr bwMode="auto">
            <a:xfrm>
              <a:off x="6002338" y="3230563"/>
              <a:ext cx="11113" cy="6350"/>
            </a:xfrm>
            <a:custGeom>
              <a:avLst/>
              <a:gdLst>
                <a:gd name="T0" fmla="*/ 2147483647 w 27"/>
                <a:gd name="T1" fmla="*/ 2147483647 h 16"/>
                <a:gd name="T2" fmla="*/ 2147483647 w 27"/>
                <a:gd name="T3" fmla="*/ 2147483647 h 16"/>
                <a:gd name="T4" fmla="*/ 2147483647 w 27"/>
                <a:gd name="T5" fmla="*/ 2147483647 h 16"/>
                <a:gd name="T6" fmla="*/ 2147483647 w 27"/>
                <a:gd name="T7" fmla="*/ 2147483647 h 16"/>
                <a:gd name="T8" fmla="*/ 2147483647 w 27"/>
                <a:gd name="T9" fmla="*/ 2147483647 h 16"/>
                <a:gd name="T10" fmla="*/ 2147483647 w 27"/>
                <a:gd name="T11" fmla="*/ 2147483647 h 16"/>
                <a:gd name="T12" fmla="*/ 2147483647 w 27"/>
                <a:gd name="T13" fmla="*/ 2147483647 h 16"/>
                <a:gd name="T14" fmla="*/ 2147483647 w 27"/>
                <a:gd name="T15" fmla="*/ 2147483647 h 16"/>
                <a:gd name="T16" fmla="*/ 2147483647 w 27"/>
                <a:gd name="T17" fmla="*/ 2147483647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16"/>
                <a:gd name="T29" fmla="*/ 27 w 27"/>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16">
                  <a:moveTo>
                    <a:pt x="20" y="16"/>
                  </a:moveTo>
                  <a:lnTo>
                    <a:pt x="20" y="16"/>
                  </a:lnTo>
                  <a:cubicBezTo>
                    <a:pt x="19" y="16"/>
                    <a:pt x="19" y="16"/>
                    <a:pt x="18" y="16"/>
                  </a:cubicBezTo>
                  <a:lnTo>
                    <a:pt x="6" y="14"/>
                  </a:lnTo>
                  <a:cubicBezTo>
                    <a:pt x="2" y="13"/>
                    <a:pt x="0" y="10"/>
                    <a:pt x="1" y="6"/>
                  </a:cubicBezTo>
                  <a:cubicBezTo>
                    <a:pt x="1" y="2"/>
                    <a:pt x="5" y="0"/>
                    <a:pt x="8" y="1"/>
                  </a:cubicBezTo>
                  <a:lnTo>
                    <a:pt x="21" y="3"/>
                  </a:lnTo>
                  <a:cubicBezTo>
                    <a:pt x="24" y="4"/>
                    <a:pt x="27" y="7"/>
                    <a:pt x="26" y="11"/>
                  </a:cubicBezTo>
                  <a:cubicBezTo>
                    <a:pt x="26" y="14"/>
                    <a:pt x="23" y="16"/>
                    <a:pt x="20" y="16"/>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103" name="Freeform 142"/>
            <p:cNvSpPr>
              <a:spLocks/>
            </p:cNvSpPr>
            <p:nvPr/>
          </p:nvSpPr>
          <p:spPr bwMode="auto">
            <a:xfrm>
              <a:off x="5534025" y="2906713"/>
              <a:ext cx="574675" cy="555625"/>
            </a:xfrm>
            <a:custGeom>
              <a:avLst/>
              <a:gdLst>
                <a:gd name="T0" fmla="*/ 2147483647 w 1367"/>
                <a:gd name="T1" fmla="*/ 2147483647 h 1324"/>
                <a:gd name="T2" fmla="*/ 2147483647 w 1367"/>
                <a:gd name="T3" fmla="*/ 2147483647 h 1324"/>
                <a:gd name="T4" fmla="*/ 2147483647 w 1367"/>
                <a:gd name="T5" fmla="*/ 2147483647 h 1324"/>
                <a:gd name="T6" fmla="*/ 2147483647 w 1367"/>
                <a:gd name="T7" fmla="*/ 2147483647 h 1324"/>
                <a:gd name="T8" fmla="*/ 2147483647 w 1367"/>
                <a:gd name="T9" fmla="*/ 2147483647 h 1324"/>
                <a:gd name="T10" fmla="*/ 2147483647 w 1367"/>
                <a:gd name="T11" fmla="*/ 2147483647 h 1324"/>
                <a:gd name="T12" fmla="*/ 2147483647 w 1367"/>
                <a:gd name="T13" fmla="*/ 2147483647 h 1324"/>
                <a:gd name="T14" fmla="*/ 2147483647 w 1367"/>
                <a:gd name="T15" fmla="*/ 2147483647 h 1324"/>
                <a:gd name="T16" fmla="*/ 2147483647 w 1367"/>
                <a:gd name="T17" fmla="*/ 2147483647 h 1324"/>
                <a:gd name="T18" fmla="*/ 2147483647 w 1367"/>
                <a:gd name="T19" fmla="*/ 2147483647 h 1324"/>
                <a:gd name="T20" fmla="*/ 2147483647 w 1367"/>
                <a:gd name="T21" fmla="*/ 2147483647 h 1324"/>
                <a:gd name="T22" fmla="*/ 2147483647 w 1367"/>
                <a:gd name="T23" fmla="*/ 2147483647 h 1324"/>
                <a:gd name="T24" fmla="*/ 2147483647 w 1367"/>
                <a:gd name="T25" fmla="*/ 2147483647 h 1324"/>
                <a:gd name="T26" fmla="*/ 0 w 1367"/>
                <a:gd name="T27" fmla="*/ 2147483647 h 1324"/>
                <a:gd name="T28" fmla="*/ 2147483647 w 1367"/>
                <a:gd name="T29" fmla="*/ 2147483647 h 1324"/>
                <a:gd name="T30" fmla="*/ 2147483647 w 1367"/>
                <a:gd name="T31" fmla="*/ 2147483647 h 1324"/>
                <a:gd name="T32" fmla="*/ 2147483647 w 1367"/>
                <a:gd name="T33" fmla="*/ 2147483647 h 1324"/>
                <a:gd name="T34" fmla="*/ 2147483647 w 1367"/>
                <a:gd name="T35" fmla="*/ 2147483647 h 1324"/>
                <a:gd name="T36" fmla="*/ 2147483647 w 1367"/>
                <a:gd name="T37" fmla="*/ 2147483647 h 1324"/>
                <a:gd name="T38" fmla="*/ 2147483647 w 1367"/>
                <a:gd name="T39" fmla="*/ 2147483647 h 1324"/>
                <a:gd name="T40" fmla="*/ 2147483647 w 1367"/>
                <a:gd name="T41" fmla="*/ 2147483647 h 132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367"/>
                <a:gd name="T64" fmla="*/ 0 h 1324"/>
                <a:gd name="T65" fmla="*/ 1367 w 1367"/>
                <a:gd name="T66" fmla="*/ 1324 h 132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367" h="1324">
                  <a:moveTo>
                    <a:pt x="986" y="1324"/>
                  </a:moveTo>
                  <a:lnTo>
                    <a:pt x="986" y="1324"/>
                  </a:lnTo>
                  <a:cubicBezTo>
                    <a:pt x="969" y="1324"/>
                    <a:pt x="948" y="1322"/>
                    <a:pt x="926" y="1318"/>
                  </a:cubicBezTo>
                  <a:cubicBezTo>
                    <a:pt x="791" y="1291"/>
                    <a:pt x="660" y="1263"/>
                    <a:pt x="659" y="1262"/>
                  </a:cubicBezTo>
                  <a:lnTo>
                    <a:pt x="673" y="1197"/>
                  </a:lnTo>
                  <a:cubicBezTo>
                    <a:pt x="674" y="1197"/>
                    <a:pt x="805" y="1226"/>
                    <a:pt x="939" y="1252"/>
                  </a:cubicBezTo>
                  <a:cubicBezTo>
                    <a:pt x="1043" y="1273"/>
                    <a:pt x="1053" y="1236"/>
                    <a:pt x="1069" y="1175"/>
                  </a:cubicBezTo>
                  <a:cubicBezTo>
                    <a:pt x="1084" y="1115"/>
                    <a:pt x="1272" y="239"/>
                    <a:pt x="1293" y="137"/>
                  </a:cubicBezTo>
                  <a:cubicBezTo>
                    <a:pt x="1296" y="119"/>
                    <a:pt x="1298" y="95"/>
                    <a:pt x="1288" y="82"/>
                  </a:cubicBezTo>
                  <a:cubicBezTo>
                    <a:pt x="1278" y="71"/>
                    <a:pt x="1255" y="66"/>
                    <a:pt x="1220" y="68"/>
                  </a:cubicBezTo>
                  <a:cubicBezTo>
                    <a:pt x="1173" y="71"/>
                    <a:pt x="220" y="122"/>
                    <a:pt x="156" y="123"/>
                  </a:cubicBezTo>
                  <a:cubicBezTo>
                    <a:pt x="98" y="125"/>
                    <a:pt x="94" y="143"/>
                    <a:pt x="90" y="157"/>
                  </a:cubicBezTo>
                  <a:cubicBezTo>
                    <a:pt x="81" y="194"/>
                    <a:pt x="65" y="257"/>
                    <a:pt x="64" y="259"/>
                  </a:cubicBezTo>
                  <a:lnTo>
                    <a:pt x="0" y="243"/>
                  </a:lnTo>
                  <a:cubicBezTo>
                    <a:pt x="0" y="242"/>
                    <a:pt x="17" y="178"/>
                    <a:pt x="25" y="141"/>
                  </a:cubicBezTo>
                  <a:cubicBezTo>
                    <a:pt x="45" y="59"/>
                    <a:pt x="127" y="57"/>
                    <a:pt x="154" y="56"/>
                  </a:cubicBezTo>
                  <a:cubicBezTo>
                    <a:pt x="215" y="55"/>
                    <a:pt x="1165" y="5"/>
                    <a:pt x="1216" y="2"/>
                  </a:cubicBezTo>
                  <a:cubicBezTo>
                    <a:pt x="1253" y="0"/>
                    <a:pt x="1305" y="1"/>
                    <a:pt x="1338" y="39"/>
                  </a:cubicBezTo>
                  <a:cubicBezTo>
                    <a:pt x="1361" y="65"/>
                    <a:pt x="1367" y="102"/>
                    <a:pt x="1358" y="150"/>
                  </a:cubicBezTo>
                  <a:cubicBezTo>
                    <a:pt x="1337" y="257"/>
                    <a:pt x="1150" y="1128"/>
                    <a:pt x="1133" y="1191"/>
                  </a:cubicBezTo>
                  <a:cubicBezTo>
                    <a:pt x="1120" y="1243"/>
                    <a:pt x="1099" y="1324"/>
                    <a:pt x="986" y="1324"/>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104" name="Freeform 143"/>
            <p:cNvSpPr>
              <a:spLocks/>
            </p:cNvSpPr>
            <p:nvPr/>
          </p:nvSpPr>
          <p:spPr bwMode="auto">
            <a:xfrm>
              <a:off x="6003925" y="2947988"/>
              <a:ext cx="26988" cy="31750"/>
            </a:xfrm>
            <a:custGeom>
              <a:avLst/>
              <a:gdLst>
                <a:gd name="T0" fmla="*/ 2147483647 w 61"/>
                <a:gd name="T1" fmla="*/ 2147483647 h 76"/>
                <a:gd name="T2" fmla="*/ 2147483647 w 61"/>
                <a:gd name="T3" fmla="*/ 2147483647 h 76"/>
                <a:gd name="T4" fmla="*/ 2147483647 w 61"/>
                <a:gd name="T5" fmla="*/ 2147483647 h 76"/>
                <a:gd name="T6" fmla="*/ 2147483647 w 61"/>
                <a:gd name="T7" fmla="*/ 2147483647 h 76"/>
                <a:gd name="T8" fmla="*/ 2147483647 w 61"/>
                <a:gd name="T9" fmla="*/ 2147483647 h 76"/>
                <a:gd name="T10" fmla="*/ 2147483647 w 61"/>
                <a:gd name="T11" fmla="*/ 2147483647 h 76"/>
                <a:gd name="T12" fmla="*/ 0 60000 65536"/>
                <a:gd name="T13" fmla="*/ 0 60000 65536"/>
                <a:gd name="T14" fmla="*/ 0 60000 65536"/>
                <a:gd name="T15" fmla="*/ 0 60000 65536"/>
                <a:gd name="T16" fmla="*/ 0 60000 65536"/>
                <a:gd name="T17" fmla="*/ 0 60000 65536"/>
                <a:gd name="T18" fmla="*/ 0 w 61"/>
                <a:gd name="T19" fmla="*/ 0 h 76"/>
                <a:gd name="T20" fmla="*/ 61 w 61"/>
                <a:gd name="T21" fmla="*/ 76 h 76"/>
              </a:gdLst>
              <a:ahLst/>
              <a:cxnLst>
                <a:cxn ang="T12">
                  <a:pos x="T0" y="T1"/>
                </a:cxn>
                <a:cxn ang="T13">
                  <a:pos x="T2" y="T3"/>
                </a:cxn>
                <a:cxn ang="T14">
                  <a:pos x="T4" y="T5"/>
                </a:cxn>
                <a:cxn ang="T15">
                  <a:pos x="T6" y="T7"/>
                </a:cxn>
                <a:cxn ang="T16">
                  <a:pos x="T8" y="T9"/>
                </a:cxn>
                <a:cxn ang="T17">
                  <a:pos x="T10" y="T11"/>
                </a:cxn>
              </a:cxnLst>
              <a:rect l="T18" t="T19" r="T20" b="T21"/>
              <a:pathLst>
                <a:path w="61" h="76">
                  <a:moveTo>
                    <a:pt x="55" y="45"/>
                  </a:moveTo>
                  <a:lnTo>
                    <a:pt x="55" y="45"/>
                  </a:lnTo>
                  <a:cubicBezTo>
                    <a:pt x="50" y="63"/>
                    <a:pt x="35" y="76"/>
                    <a:pt x="21" y="72"/>
                  </a:cubicBezTo>
                  <a:cubicBezTo>
                    <a:pt x="7" y="68"/>
                    <a:pt x="0" y="50"/>
                    <a:pt x="6" y="31"/>
                  </a:cubicBezTo>
                  <a:cubicBezTo>
                    <a:pt x="11" y="12"/>
                    <a:pt x="26" y="0"/>
                    <a:pt x="40" y="4"/>
                  </a:cubicBezTo>
                  <a:cubicBezTo>
                    <a:pt x="54" y="7"/>
                    <a:pt x="61" y="26"/>
                    <a:pt x="55" y="45"/>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105" name="Freeform 144"/>
            <p:cNvSpPr>
              <a:spLocks noEditPoints="1"/>
            </p:cNvSpPr>
            <p:nvPr/>
          </p:nvSpPr>
          <p:spPr bwMode="auto">
            <a:xfrm>
              <a:off x="6002338" y="2995613"/>
              <a:ext cx="11113" cy="14288"/>
            </a:xfrm>
            <a:custGeom>
              <a:avLst/>
              <a:gdLst>
                <a:gd name="T0" fmla="*/ 2147483647 w 29"/>
                <a:gd name="T1" fmla="*/ 2147483647 h 34"/>
                <a:gd name="T2" fmla="*/ 2147483647 w 29"/>
                <a:gd name="T3" fmla="*/ 2147483647 h 34"/>
                <a:gd name="T4" fmla="*/ 2147483647 w 29"/>
                <a:gd name="T5" fmla="*/ 2147483647 h 34"/>
                <a:gd name="T6" fmla="*/ 2147483647 w 29"/>
                <a:gd name="T7" fmla="*/ 2147483647 h 34"/>
                <a:gd name="T8" fmla="*/ 2147483647 w 29"/>
                <a:gd name="T9" fmla="*/ 2147483647 h 34"/>
                <a:gd name="T10" fmla="*/ 2147483647 w 29"/>
                <a:gd name="T11" fmla="*/ 2147483647 h 34"/>
                <a:gd name="T12" fmla="*/ 2147483647 w 29"/>
                <a:gd name="T13" fmla="*/ 2147483647 h 34"/>
                <a:gd name="T14" fmla="*/ 2147483647 w 29"/>
                <a:gd name="T15" fmla="*/ 2147483647 h 34"/>
                <a:gd name="T16" fmla="*/ 2147483647 w 29"/>
                <a:gd name="T17" fmla="*/ 2147483647 h 34"/>
                <a:gd name="T18" fmla="*/ 2147483647 w 29"/>
                <a:gd name="T19" fmla="*/ 2147483647 h 34"/>
                <a:gd name="T20" fmla="*/ 2147483647 w 29"/>
                <a:gd name="T21" fmla="*/ 2147483647 h 34"/>
                <a:gd name="T22" fmla="*/ 2147483647 w 29"/>
                <a:gd name="T23" fmla="*/ 2147483647 h 34"/>
                <a:gd name="T24" fmla="*/ 2147483647 w 29"/>
                <a:gd name="T25" fmla="*/ 2147483647 h 34"/>
                <a:gd name="T26" fmla="*/ 2147483647 w 29"/>
                <a:gd name="T27" fmla="*/ 2147483647 h 3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9"/>
                <a:gd name="T43" fmla="*/ 0 h 34"/>
                <a:gd name="T44" fmla="*/ 29 w 29"/>
                <a:gd name="T45" fmla="*/ 34 h 3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9" h="34">
                  <a:moveTo>
                    <a:pt x="17" y="4"/>
                  </a:moveTo>
                  <a:lnTo>
                    <a:pt x="17" y="4"/>
                  </a:lnTo>
                  <a:cubicBezTo>
                    <a:pt x="12" y="4"/>
                    <a:pt x="7" y="9"/>
                    <a:pt x="6" y="15"/>
                  </a:cubicBezTo>
                  <a:cubicBezTo>
                    <a:pt x="4" y="22"/>
                    <a:pt x="6" y="29"/>
                    <a:pt x="11" y="31"/>
                  </a:cubicBezTo>
                  <a:cubicBezTo>
                    <a:pt x="16" y="32"/>
                    <a:pt x="22" y="27"/>
                    <a:pt x="24" y="20"/>
                  </a:cubicBezTo>
                  <a:cubicBezTo>
                    <a:pt x="26" y="13"/>
                    <a:pt x="23" y="6"/>
                    <a:pt x="18" y="5"/>
                  </a:cubicBezTo>
                  <a:cubicBezTo>
                    <a:pt x="18" y="5"/>
                    <a:pt x="17" y="4"/>
                    <a:pt x="17" y="4"/>
                  </a:cubicBezTo>
                  <a:close/>
                  <a:moveTo>
                    <a:pt x="13" y="34"/>
                  </a:moveTo>
                  <a:lnTo>
                    <a:pt x="13" y="34"/>
                  </a:lnTo>
                  <a:cubicBezTo>
                    <a:pt x="12" y="34"/>
                    <a:pt x="11" y="34"/>
                    <a:pt x="10" y="34"/>
                  </a:cubicBezTo>
                  <a:cubicBezTo>
                    <a:pt x="3" y="32"/>
                    <a:pt x="0" y="23"/>
                    <a:pt x="3" y="14"/>
                  </a:cubicBezTo>
                  <a:cubicBezTo>
                    <a:pt x="5" y="6"/>
                    <a:pt x="13" y="0"/>
                    <a:pt x="19" y="2"/>
                  </a:cubicBezTo>
                  <a:cubicBezTo>
                    <a:pt x="26" y="3"/>
                    <a:pt x="29" y="12"/>
                    <a:pt x="27" y="21"/>
                  </a:cubicBezTo>
                  <a:cubicBezTo>
                    <a:pt x="25" y="29"/>
                    <a:pt x="19" y="34"/>
                    <a:pt x="13" y="34"/>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106" name="Freeform 145"/>
            <p:cNvSpPr>
              <a:spLocks/>
            </p:cNvSpPr>
            <p:nvPr/>
          </p:nvSpPr>
          <p:spPr bwMode="auto">
            <a:xfrm>
              <a:off x="6045200" y="3024188"/>
              <a:ext cx="12700" cy="14288"/>
            </a:xfrm>
            <a:custGeom>
              <a:avLst/>
              <a:gdLst>
                <a:gd name="T0" fmla="*/ 2147483647 w 31"/>
                <a:gd name="T1" fmla="*/ 2147483647 h 35"/>
                <a:gd name="T2" fmla="*/ 2147483647 w 31"/>
                <a:gd name="T3" fmla="*/ 2147483647 h 35"/>
                <a:gd name="T4" fmla="*/ 2147483647 w 31"/>
                <a:gd name="T5" fmla="*/ 2147483647 h 35"/>
                <a:gd name="T6" fmla="*/ 0 w 31"/>
                <a:gd name="T7" fmla="*/ 2147483647 h 35"/>
                <a:gd name="T8" fmla="*/ 2147483647 w 31"/>
                <a:gd name="T9" fmla="*/ 0 h 35"/>
                <a:gd name="T10" fmla="*/ 2147483647 w 31"/>
                <a:gd name="T11" fmla="*/ 2147483647 h 35"/>
                <a:gd name="T12" fmla="*/ 0 60000 65536"/>
                <a:gd name="T13" fmla="*/ 0 60000 65536"/>
                <a:gd name="T14" fmla="*/ 0 60000 65536"/>
                <a:gd name="T15" fmla="*/ 0 60000 65536"/>
                <a:gd name="T16" fmla="*/ 0 60000 65536"/>
                <a:gd name="T17" fmla="*/ 0 60000 65536"/>
                <a:gd name="T18" fmla="*/ 0 w 31"/>
                <a:gd name="T19" fmla="*/ 0 h 35"/>
                <a:gd name="T20" fmla="*/ 31 w 31"/>
                <a:gd name="T21" fmla="*/ 35 h 35"/>
              </a:gdLst>
              <a:ahLst/>
              <a:cxnLst>
                <a:cxn ang="T12">
                  <a:pos x="T0" y="T1"/>
                </a:cxn>
                <a:cxn ang="T13">
                  <a:pos x="T2" y="T3"/>
                </a:cxn>
                <a:cxn ang="T14">
                  <a:pos x="T4" y="T5"/>
                </a:cxn>
                <a:cxn ang="T15">
                  <a:pos x="T6" y="T7"/>
                </a:cxn>
                <a:cxn ang="T16">
                  <a:pos x="T8" y="T9"/>
                </a:cxn>
                <a:cxn ang="T17">
                  <a:pos x="T10" y="T11"/>
                </a:cxn>
              </a:cxnLst>
              <a:rect l="T18" t="T19" r="T20" b="T21"/>
              <a:pathLst>
                <a:path w="31" h="35">
                  <a:moveTo>
                    <a:pt x="31" y="17"/>
                  </a:moveTo>
                  <a:lnTo>
                    <a:pt x="31" y="17"/>
                  </a:lnTo>
                  <a:cubicBezTo>
                    <a:pt x="31" y="27"/>
                    <a:pt x="24" y="35"/>
                    <a:pt x="15" y="35"/>
                  </a:cubicBezTo>
                  <a:cubicBezTo>
                    <a:pt x="7" y="35"/>
                    <a:pt x="0" y="27"/>
                    <a:pt x="0" y="17"/>
                  </a:cubicBezTo>
                  <a:cubicBezTo>
                    <a:pt x="0" y="8"/>
                    <a:pt x="7" y="0"/>
                    <a:pt x="15" y="0"/>
                  </a:cubicBezTo>
                  <a:cubicBezTo>
                    <a:pt x="24" y="0"/>
                    <a:pt x="31" y="8"/>
                    <a:pt x="31" y="1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107" name="Freeform 146"/>
            <p:cNvSpPr>
              <a:spLocks/>
            </p:cNvSpPr>
            <p:nvPr/>
          </p:nvSpPr>
          <p:spPr bwMode="auto">
            <a:xfrm>
              <a:off x="5519738" y="3538538"/>
              <a:ext cx="66675" cy="65088"/>
            </a:xfrm>
            <a:custGeom>
              <a:avLst/>
              <a:gdLst>
                <a:gd name="T0" fmla="*/ 2147483647 w 156"/>
                <a:gd name="T1" fmla="*/ 2147483647 h 156"/>
                <a:gd name="T2" fmla="*/ 2147483647 w 156"/>
                <a:gd name="T3" fmla="*/ 2147483647 h 156"/>
                <a:gd name="T4" fmla="*/ 2147483647 w 156"/>
                <a:gd name="T5" fmla="*/ 2147483647 h 156"/>
                <a:gd name="T6" fmla="*/ 2147483647 w 156"/>
                <a:gd name="T7" fmla="*/ 2147483647 h 156"/>
                <a:gd name="T8" fmla="*/ 2147483647 w 156"/>
                <a:gd name="T9" fmla="*/ 2147483647 h 156"/>
                <a:gd name="T10" fmla="*/ 2147483647 w 156"/>
                <a:gd name="T11" fmla="*/ 2147483647 h 156"/>
                <a:gd name="T12" fmla="*/ 0 60000 65536"/>
                <a:gd name="T13" fmla="*/ 0 60000 65536"/>
                <a:gd name="T14" fmla="*/ 0 60000 65536"/>
                <a:gd name="T15" fmla="*/ 0 60000 65536"/>
                <a:gd name="T16" fmla="*/ 0 60000 65536"/>
                <a:gd name="T17" fmla="*/ 0 60000 65536"/>
                <a:gd name="T18" fmla="*/ 0 w 156"/>
                <a:gd name="T19" fmla="*/ 0 h 156"/>
                <a:gd name="T20" fmla="*/ 156 w 156"/>
                <a:gd name="T21" fmla="*/ 156 h 156"/>
              </a:gdLst>
              <a:ahLst/>
              <a:cxnLst>
                <a:cxn ang="T12">
                  <a:pos x="T0" y="T1"/>
                </a:cxn>
                <a:cxn ang="T13">
                  <a:pos x="T2" y="T3"/>
                </a:cxn>
                <a:cxn ang="T14">
                  <a:pos x="T4" y="T5"/>
                </a:cxn>
                <a:cxn ang="T15">
                  <a:pos x="T6" y="T7"/>
                </a:cxn>
                <a:cxn ang="T16">
                  <a:pos x="T8" y="T9"/>
                </a:cxn>
                <a:cxn ang="T17">
                  <a:pos x="T10" y="T11"/>
                </a:cxn>
              </a:cxnLst>
              <a:rect l="T18" t="T19" r="T20" b="T21"/>
              <a:pathLst>
                <a:path w="156" h="156">
                  <a:moveTo>
                    <a:pt x="56" y="144"/>
                  </a:moveTo>
                  <a:lnTo>
                    <a:pt x="56" y="144"/>
                  </a:lnTo>
                  <a:cubicBezTo>
                    <a:pt x="20" y="132"/>
                    <a:pt x="0" y="93"/>
                    <a:pt x="12" y="56"/>
                  </a:cubicBezTo>
                  <a:cubicBezTo>
                    <a:pt x="24" y="20"/>
                    <a:pt x="63" y="0"/>
                    <a:pt x="99" y="12"/>
                  </a:cubicBezTo>
                  <a:cubicBezTo>
                    <a:pt x="136" y="24"/>
                    <a:pt x="156" y="63"/>
                    <a:pt x="144" y="99"/>
                  </a:cubicBezTo>
                  <a:cubicBezTo>
                    <a:pt x="132" y="136"/>
                    <a:pt x="93" y="156"/>
                    <a:pt x="56" y="144"/>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108" name="Freeform 147"/>
            <p:cNvSpPr>
              <a:spLocks/>
            </p:cNvSpPr>
            <p:nvPr/>
          </p:nvSpPr>
          <p:spPr bwMode="auto">
            <a:xfrm>
              <a:off x="5605463" y="3565526"/>
              <a:ext cx="65088" cy="65088"/>
            </a:xfrm>
            <a:custGeom>
              <a:avLst/>
              <a:gdLst>
                <a:gd name="T0" fmla="*/ 2147483647 w 155"/>
                <a:gd name="T1" fmla="*/ 2147483647 h 156"/>
                <a:gd name="T2" fmla="*/ 2147483647 w 155"/>
                <a:gd name="T3" fmla="*/ 2147483647 h 156"/>
                <a:gd name="T4" fmla="*/ 2147483647 w 155"/>
                <a:gd name="T5" fmla="*/ 2147483647 h 156"/>
                <a:gd name="T6" fmla="*/ 2147483647 w 155"/>
                <a:gd name="T7" fmla="*/ 2147483647 h 156"/>
                <a:gd name="T8" fmla="*/ 2147483647 w 155"/>
                <a:gd name="T9" fmla="*/ 2147483647 h 156"/>
                <a:gd name="T10" fmla="*/ 2147483647 w 155"/>
                <a:gd name="T11" fmla="*/ 2147483647 h 156"/>
                <a:gd name="T12" fmla="*/ 0 60000 65536"/>
                <a:gd name="T13" fmla="*/ 0 60000 65536"/>
                <a:gd name="T14" fmla="*/ 0 60000 65536"/>
                <a:gd name="T15" fmla="*/ 0 60000 65536"/>
                <a:gd name="T16" fmla="*/ 0 60000 65536"/>
                <a:gd name="T17" fmla="*/ 0 60000 65536"/>
                <a:gd name="T18" fmla="*/ 0 w 155"/>
                <a:gd name="T19" fmla="*/ 0 h 156"/>
                <a:gd name="T20" fmla="*/ 155 w 155"/>
                <a:gd name="T21" fmla="*/ 156 h 156"/>
              </a:gdLst>
              <a:ahLst/>
              <a:cxnLst>
                <a:cxn ang="T12">
                  <a:pos x="T0" y="T1"/>
                </a:cxn>
                <a:cxn ang="T13">
                  <a:pos x="T2" y="T3"/>
                </a:cxn>
                <a:cxn ang="T14">
                  <a:pos x="T4" y="T5"/>
                </a:cxn>
                <a:cxn ang="T15">
                  <a:pos x="T6" y="T7"/>
                </a:cxn>
                <a:cxn ang="T16">
                  <a:pos x="T8" y="T9"/>
                </a:cxn>
                <a:cxn ang="T17">
                  <a:pos x="T10" y="T11"/>
                </a:cxn>
              </a:cxnLst>
              <a:rect l="T18" t="T19" r="T20" b="T21"/>
              <a:pathLst>
                <a:path w="155" h="156">
                  <a:moveTo>
                    <a:pt x="56" y="144"/>
                  </a:moveTo>
                  <a:lnTo>
                    <a:pt x="56" y="144"/>
                  </a:lnTo>
                  <a:cubicBezTo>
                    <a:pt x="19" y="132"/>
                    <a:pt x="0" y="93"/>
                    <a:pt x="11" y="56"/>
                  </a:cubicBezTo>
                  <a:cubicBezTo>
                    <a:pt x="23" y="20"/>
                    <a:pt x="62" y="0"/>
                    <a:pt x="99" y="12"/>
                  </a:cubicBezTo>
                  <a:cubicBezTo>
                    <a:pt x="135" y="24"/>
                    <a:pt x="155" y="63"/>
                    <a:pt x="143" y="99"/>
                  </a:cubicBezTo>
                  <a:cubicBezTo>
                    <a:pt x="132" y="136"/>
                    <a:pt x="92" y="156"/>
                    <a:pt x="56" y="144"/>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109" name="Freeform 148"/>
            <p:cNvSpPr>
              <a:spLocks/>
            </p:cNvSpPr>
            <p:nvPr/>
          </p:nvSpPr>
          <p:spPr bwMode="auto">
            <a:xfrm>
              <a:off x="5903913" y="2916238"/>
              <a:ext cx="157163" cy="530225"/>
            </a:xfrm>
            <a:custGeom>
              <a:avLst/>
              <a:gdLst>
                <a:gd name="T0" fmla="*/ 2147483647 w 376"/>
                <a:gd name="T1" fmla="*/ 2147483647 h 1264"/>
                <a:gd name="T2" fmla="*/ 2147483647 w 376"/>
                <a:gd name="T3" fmla="*/ 2147483647 h 1264"/>
                <a:gd name="T4" fmla="*/ 0 w 376"/>
                <a:gd name="T5" fmla="*/ 2147483647 h 1264"/>
                <a:gd name="T6" fmla="*/ 2147483647 w 376"/>
                <a:gd name="T7" fmla="*/ 2147483647 h 1264"/>
                <a:gd name="T8" fmla="*/ 2147483647 w 376"/>
                <a:gd name="T9" fmla="*/ 2147483647 h 1264"/>
                <a:gd name="T10" fmla="*/ 2147483647 w 376"/>
                <a:gd name="T11" fmla="*/ 2147483647 h 1264"/>
                <a:gd name="T12" fmla="*/ 2147483647 w 376"/>
                <a:gd name="T13" fmla="*/ 2147483647 h 1264"/>
                <a:gd name="T14" fmla="*/ 2147483647 w 376"/>
                <a:gd name="T15" fmla="*/ 2147483647 h 1264"/>
                <a:gd name="T16" fmla="*/ 2147483647 w 376"/>
                <a:gd name="T17" fmla="*/ 2147483647 h 1264"/>
                <a:gd name="T18" fmla="*/ 2147483647 w 376"/>
                <a:gd name="T19" fmla="*/ 0 h 1264"/>
                <a:gd name="T20" fmla="*/ 2147483647 w 376"/>
                <a:gd name="T21" fmla="*/ 2147483647 h 1264"/>
                <a:gd name="T22" fmla="*/ 2147483647 w 376"/>
                <a:gd name="T23" fmla="*/ 2147483647 h 1264"/>
                <a:gd name="T24" fmla="*/ 2147483647 w 376"/>
                <a:gd name="T25" fmla="*/ 2147483647 h 1264"/>
                <a:gd name="T26" fmla="*/ 2147483647 w 376"/>
                <a:gd name="T27" fmla="*/ 2147483647 h 1264"/>
                <a:gd name="T28" fmla="*/ 2147483647 w 376"/>
                <a:gd name="T29" fmla="*/ 2147483647 h 12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6"/>
                <a:gd name="T46" fmla="*/ 0 h 1264"/>
                <a:gd name="T47" fmla="*/ 376 w 376"/>
                <a:gd name="T48" fmla="*/ 1264 h 126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6" h="1264">
                  <a:moveTo>
                    <a:pt x="16" y="1264"/>
                  </a:moveTo>
                  <a:lnTo>
                    <a:pt x="16" y="1264"/>
                  </a:lnTo>
                  <a:cubicBezTo>
                    <a:pt x="11" y="1264"/>
                    <a:pt x="5" y="1263"/>
                    <a:pt x="0" y="1262"/>
                  </a:cubicBezTo>
                  <a:lnTo>
                    <a:pt x="6" y="1236"/>
                  </a:lnTo>
                  <a:cubicBezTo>
                    <a:pt x="23" y="1240"/>
                    <a:pt x="48" y="1233"/>
                    <a:pt x="67" y="1221"/>
                  </a:cubicBezTo>
                  <a:cubicBezTo>
                    <a:pt x="81" y="1212"/>
                    <a:pt x="97" y="1196"/>
                    <a:pt x="102" y="1170"/>
                  </a:cubicBezTo>
                  <a:cubicBezTo>
                    <a:pt x="107" y="1145"/>
                    <a:pt x="144" y="977"/>
                    <a:pt x="187" y="783"/>
                  </a:cubicBezTo>
                  <a:cubicBezTo>
                    <a:pt x="246" y="514"/>
                    <a:pt x="314" y="209"/>
                    <a:pt x="327" y="143"/>
                  </a:cubicBezTo>
                  <a:cubicBezTo>
                    <a:pt x="346" y="44"/>
                    <a:pt x="320" y="24"/>
                    <a:pt x="319" y="23"/>
                  </a:cubicBezTo>
                  <a:lnTo>
                    <a:pt x="331" y="0"/>
                  </a:lnTo>
                  <a:cubicBezTo>
                    <a:pt x="339" y="4"/>
                    <a:pt x="376" y="29"/>
                    <a:pt x="353" y="148"/>
                  </a:cubicBezTo>
                  <a:cubicBezTo>
                    <a:pt x="340" y="214"/>
                    <a:pt x="273" y="520"/>
                    <a:pt x="213" y="789"/>
                  </a:cubicBezTo>
                  <a:cubicBezTo>
                    <a:pt x="170" y="983"/>
                    <a:pt x="133" y="1151"/>
                    <a:pt x="129" y="1175"/>
                  </a:cubicBezTo>
                  <a:cubicBezTo>
                    <a:pt x="123" y="1202"/>
                    <a:pt x="107" y="1226"/>
                    <a:pt x="82" y="1243"/>
                  </a:cubicBezTo>
                  <a:cubicBezTo>
                    <a:pt x="62" y="1256"/>
                    <a:pt x="38" y="1264"/>
                    <a:pt x="16" y="1264"/>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grpSp>
      <p:sp>
        <p:nvSpPr>
          <p:cNvPr id="110" name="Rectangle 33"/>
          <p:cNvSpPr/>
          <p:nvPr/>
        </p:nvSpPr>
        <p:spPr>
          <a:xfrm>
            <a:off x="6937172" y="3448242"/>
            <a:ext cx="753678" cy="338524"/>
          </a:xfrm>
          <a:prstGeom prst="rect">
            <a:avLst/>
          </a:prstGeom>
        </p:spPr>
        <p:txBody>
          <a:bodyPr wrap="none" lIns="91413" tIns="45705" rIns="91413" bIns="45705">
            <a:spAutoFit/>
          </a:bodyPr>
          <a:lstStyle/>
          <a:p>
            <a:pPr algn="ctr"/>
            <a:r>
              <a:rPr lang="ru-RU" sz="1600">
                <a:latin typeface="Huawei Sans" panose="020C0503030203020204" pitchFamily="34" charset="0"/>
              </a:rPr>
              <a:t>BYOD</a:t>
            </a:r>
          </a:p>
        </p:txBody>
      </p:sp>
      <p:sp>
        <p:nvSpPr>
          <p:cNvPr id="111" name="圆角矩形 110"/>
          <p:cNvSpPr/>
          <p:nvPr/>
        </p:nvSpPr>
        <p:spPr>
          <a:xfrm>
            <a:off x="5746740" y="3831043"/>
            <a:ext cx="2127764" cy="431733"/>
          </a:xfrm>
          <a:prstGeom prst="roundRect">
            <a:avLst/>
          </a:prstGeom>
          <a:solidFill>
            <a:srgbClr val="00B0F0"/>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ru-RU" sz="1400" dirty="0">
                <a:solidFill>
                  <a:schemeClr val="bg1"/>
                </a:solidFill>
                <a:latin typeface="Huawei Sans" panose="020C0503030203020204" pitchFamily="34" charset="0"/>
              </a:rPr>
              <a:t>Эпоха беспроводного офиса</a:t>
            </a:r>
          </a:p>
        </p:txBody>
      </p:sp>
      <p:sp>
        <p:nvSpPr>
          <p:cNvPr id="112" name="矩形 111"/>
          <p:cNvSpPr/>
          <p:nvPr/>
        </p:nvSpPr>
        <p:spPr>
          <a:xfrm>
            <a:off x="5479082" y="4290995"/>
            <a:ext cx="2842397" cy="1384995"/>
          </a:xfrm>
          <a:prstGeom prst="rect">
            <a:avLst/>
          </a:prstGeom>
        </p:spPr>
        <p:txBody>
          <a:bodyPr wrap="square">
            <a:spAutoFit/>
          </a:bodyPr>
          <a:lstStyle/>
          <a:p>
            <a:r>
              <a:rPr lang="ru-RU" sz="1200" dirty="0">
                <a:latin typeface="Huawei Sans" panose="020C0503030203020204" pitchFamily="34" charset="0"/>
              </a:rPr>
              <a:t>Мобильный телефон, планшет и </a:t>
            </a:r>
            <a:r>
              <a:rPr lang="ru-RU" sz="1200" dirty="0" err="1">
                <a:latin typeface="Huawei Sans" panose="020C0503030203020204" pitchFamily="34" charset="0"/>
              </a:rPr>
              <a:t>ультрабук</a:t>
            </a:r>
            <a:endParaRPr lang="ru-RU" sz="1200" dirty="0">
              <a:latin typeface="Huawei Sans" panose="020C0503030203020204" pitchFamily="34" charset="0"/>
            </a:endParaRPr>
          </a:p>
          <a:p>
            <a:pPr marL="177800" indent="-177800">
              <a:buFont typeface="Arial" panose="020B0604020202020204" pitchFamily="34" charset="0"/>
              <a:buChar char="•"/>
            </a:pPr>
            <a:r>
              <a:rPr lang="ru-RU" sz="1200" dirty="0">
                <a:latin typeface="Huawei Sans" panose="020C0503030203020204" pitchFamily="34" charset="0"/>
              </a:rPr>
              <a:t>Голосовая связь, передача видео и данных </a:t>
            </a:r>
          </a:p>
          <a:p>
            <a:pPr marL="177800" indent="-177800">
              <a:buFont typeface="Arial" panose="020B0604020202020204" pitchFamily="34" charset="0"/>
              <a:buChar char="•"/>
            </a:pPr>
            <a:r>
              <a:rPr lang="ru-RU" sz="1200" dirty="0">
                <a:latin typeface="Huawei Sans" panose="020C0503030203020204" pitchFamily="34" charset="0"/>
              </a:rPr>
              <a:t>Большое количество сервисов в режиме реального времени</a:t>
            </a:r>
          </a:p>
          <a:p>
            <a:pPr marL="177800" indent="-177800">
              <a:buFont typeface="Arial" panose="020B0604020202020204" pitchFamily="34" charset="0"/>
              <a:buChar char="•"/>
            </a:pPr>
            <a:r>
              <a:rPr lang="ru-RU" sz="1200" dirty="0">
                <a:latin typeface="Huawei Sans" panose="020C0503030203020204" pitchFamily="34" charset="0"/>
              </a:rPr>
              <a:t>802.11n -&gt; 802.11ac</a:t>
            </a:r>
          </a:p>
        </p:txBody>
      </p:sp>
      <p:sp>
        <p:nvSpPr>
          <p:cNvPr id="113" name="圆角矩形 112"/>
          <p:cNvSpPr/>
          <p:nvPr/>
        </p:nvSpPr>
        <p:spPr>
          <a:xfrm>
            <a:off x="8570668" y="3710159"/>
            <a:ext cx="1949861" cy="524083"/>
          </a:xfrm>
          <a:prstGeom prst="roundRect">
            <a:avLst/>
          </a:prstGeom>
          <a:solidFill>
            <a:srgbClr val="00B0F0"/>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ru-RU" sz="1400" dirty="0">
                <a:solidFill>
                  <a:schemeClr val="bg1"/>
                </a:solidFill>
                <a:latin typeface="Huawei Sans" panose="020C0503030203020204" pitchFamily="34" charset="0"/>
              </a:rPr>
              <a:t>Эпоха беспроводной связи</a:t>
            </a:r>
          </a:p>
        </p:txBody>
      </p:sp>
      <p:sp>
        <p:nvSpPr>
          <p:cNvPr id="114" name="矩形 113"/>
          <p:cNvSpPr/>
          <p:nvPr/>
        </p:nvSpPr>
        <p:spPr>
          <a:xfrm>
            <a:off x="8491120" y="4371072"/>
            <a:ext cx="1890261" cy="1200329"/>
          </a:xfrm>
          <a:prstGeom prst="rect">
            <a:avLst/>
          </a:prstGeom>
        </p:spPr>
        <p:txBody>
          <a:bodyPr wrap="square">
            <a:spAutoFit/>
          </a:bodyPr>
          <a:lstStyle/>
          <a:p>
            <a:r>
              <a:rPr lang="ru-RU" sz="1200" dirty="0">
                <a:latin typeface="Huawei Sans" panose="020C0503030203020204" pitchFamily="34" charset="0"/>
              </a:rPr>
              <a:t>Различные терминалы:</a:t>
            </a:r>
          </a:p>
          <a:p>
            <a:pPr marL="177800" indent="-177800">
              <a:buFont typeface="Arial" panose="020B0604020202020204" pitchFamily="34" charset="0"/>
              <a:buChar char="•"/>
            </a:pPr>
            <a:r>
              <a:rPr lang="ru-RU" sz="1200" dirty="0">
                <a:latin typeface="Huawei Sans" panose="020C0503030203020204" pitchFamily="34" charset="0"/>
              </a:rPr>
              <a:t>Усовершенствованный онлайн-сервис</a:t>
            </a:r>
          </a:p>
          <a:p>
            <a:pPr marL="177800" indent="-177800">
              <a:buFont typeface="Arial" panose="020B0604020202020204" pitchFamily="34" charset="0"/>
              <a:buChar char="•"/>
            </a:pPr>
            <a:r>
              <a:rPr lang="ru-RU" sz="1200" dirty="0">
                <a:latin typeface="Huawei Sans" panose="020C0503030203020204" pitchFamily="34" charset="0"/>
              </a:rPr>
              <a:t>802.11ax/</a:t>
            </a:r>
            <a:r>
              <a:rPr lang="ru-RU" sz="1200" dirty="0" err="1">
                <a:latin typeface="Huawei Sans" panose="020C0503030203020204" pitchFamily="34" charset="0"/>
              </a:rPr>
              <a:t>ad</a:t>
            </a:r>
            <a:r>
              <a:rPr lang="ru-RU" sz="1200" dirty="0">
                <a:latin typeface="Huawei Sans" panose="020C0503030203020204" pitchFamily="34" charset="0"/>
              </a:rPr>
              <a:t>...</a:t>
            </a:r>
          </a:p>
          <a:p>
            <a:pPr marL="177800" indent="-177800">
              <a:buFont typeface="Arial" panose="020B0604020202020204" pitchFamily="34" charset="0"/>
              <a:buChar char="•"/>
            </a:pPr>
            <a:r>
              <a:rPr lang="ru-RU" sz="1200" dirty="0">
                <a:latin typeface="Huawei Sans" panose="020C0503030203020204" pitchFamily="34" charset="0"/>
              </a:rPr>
              <a:t>Виртуальная реальность/Видео 4K</a:t>
            </a:r>
          </a:p>
        </p:txBody>
      </p:sp>
      <p:grpSp>
        <p:nvGrpSpPr>
          <p:cNvPr id="121" name="组合 727"/>
          <p:cNvGrpSpPr>
            <a:grpSpLocks/>
          </p:cNvGrpSpPr>
          <p:nvPr/>
        </p:nvGrpSpPr>
        <p:grpSpPr bwMode="auto">
          <a:xfrm>
            <a:off x="9608004" y="2711800"/>
            <a:ext cx="711887" cy="560526"/>
            <a:chOff x="1873250" y="2244726"/>
            <a:chExt cx="635000" cy="500063"/>
          </a:xfrm>
          <a:solidFill>
            <a:srgbClr val="00B0F0"/>
          </a:solidFill>
        </p:grpSpPr>
        <p:sp>
          <p:nvSpPr>
            <p:cNvPr id="122" name="Freeform 49"/>
            <p:cNvSpPr>
              <a:spLocks/>
            </p:cNvSpPr>
            <p:nvPr/>
          </p:nvSpPr>
          <p:spPr bwMode="auto">
            <a:xfrm>
              <a:off x="1873250" y="2493963"/>
              <a:ext cx="635000" cy="233363"/>
            </a:xfrm>
            <a:custGeom>
              <a:avLst/>
              <a:gdLst>
                <a:gd name="T0" fmla="*/ 2147483647 w 1516"/>
                <a:gd name="T1" fmla="*/ 2147483647 h 556"/>
                <a:gd name="T2" fmla="*/ 2147483647 w 1516"/>
                <a:gd name="T3" fmla="*/ 2147483647 h 556"/>
                <a:gd name="T4" fmla="*/ 2147483647 w 1516"/>
                <a:gd name="T5" fmla="*/ 2147483647 h 556"/>
                <a:gd name="T6" fmla="*/ 2147483647 w 1516"/>
                <a:gd name="T7" fmla="*/ 2147483647 h 556"/>
                <a:gd name="T8" fmla="*/ 2147483647 w 1516"/>
                <a:gd name="T9" fmla="*/ 2147483647 h 556"/>
                <a:gd name="T10" fmla="*/ 2147483647 w 1516"/>
                <a:gd name="T11" fmla="*/ 2147483647 h 556"/>
                <a:gd name="T12" fmla="*/ 2147483647 w 1516"/>
                <a:gd name="T13" fmla="*/ 2147483647 h 556"/>
                <a:gd name="T14" fmla="*/ 2147483647 w 1516"/>
                <a:gd name="T15" fmla="*/ 2147483647 h 556"/>
                <a:gd name="T16" fmla="*/ 2147483647 w 1516"/>
                <a:gd name="T17" fmla="*/ 2147483647 h 556"/>
                <a:gd name="T18" fmla="*/ 2147483647 w 1516"/>
                <a:gd name="T19" fmla="*/ 2147483647 h 556"/>
                <a:gd name="T20" fmla="*/ 2147483647 w 1516"/>
                <a:gd name="T21" fmla="*/ 2147483647 h 556"/>
                <a:gd name="T22" fmla="*/ 2147483647 w 1516"/>
                <a:gd name="T23" fmla="*/ 2147483647 h 556"/>
                <a:gd name="T24" fmla="*/ 2147483647 w 1516"/>
                <a:gd name="T25" fmla="*/ 2147483647 h 556"/>
                <a:gd name="T26" fmla="*/ 2147483647 w 1516"/>
                <a:gd name="T27" fmla="*/ 2147483647 h 556"/>
                <a:gd name="T28" fmla="*/ 2147483647 w 1516"/>
                <a:gd name="T29" fmla="*/ 2147483647 h 556"/>
                <a:gd name="T30" fmla="*/ 0 w 1516"/>
                <a:gd name="T31" fmla="*/ 2147483647 h 556"/>
                <a:gd name="T32" fmla="*/ 2147483647 w 1516"/>
                <a:gd name="T33" fmla="*/ 0 h 556"/>
                <a:gd name="T34" fmla="*/ 2147483647 w 1516"/>
                <a:gd name="T35" fmla="*/ 0 h 556"/>
                <a:gd name="T36" fmla="*/ 2147483647 w 1516"/>
                <a:gd name="T37" fmla="*/ 2147483647 h 556"/>
                <a:gd name="T38" fmla="*/ 2147483647 w 1516"/>
                <a:gd name="T39" fmla="*/ 2147483647 h 55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516"/>
                <a:gd name="T61" fmla="*/ 0 h 556"/>
                <a:gd name="T62" fmla="*/ 1516 w 1516"/>
                <a:gd name="T63" fmla="*/ 556 h 55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516" h="556">
                  <a:moveTo>
                    <a:pt x="1238" y="556"/>
                  </a:moveTo>
                  <a:lnTo>
                    <a:pt x="1238" y="556"/>
                  </a:lnTo>
                  <a:lnTo>
                    <a:pt x="1075" y="556"/>
                  </a:lnTo>
                  <a:cubicBezTo>
                    <a:pt x="1057" y="556"/>
                    <a:pt x="1042" y="541"/>
                    <a:pt x="1042" y="523"/>
                  </a:cubicBezTo>
                  <a:cubicBezTo>
                    <a:pt x="1042" y="505"/>
                    <a:pt x="1057" y="490"/>
                    <a:pt x="1075" y="490"/>
                  </a:cubicBezTo>
                  <a:lnTo>
                    <a:pt x="1238" y="490"/>
                  </a:lnTo>
                  <a:cubicBezTo>
                    <a:pt x="1355" y="490"/>
                    <a:pt x="1449" y="395"/>
                    <a:pt x="1449" y="278"/>
                  </a:cubicBezTo>
                  <a:cubicBezTo>
                    <a:pt x="1449" y="162"/>
                    <a:pt x="1355" y="67"/>
                    <a:pt x="1238" y="67"/>
                  </a:cubicBezTo>
                  <a:lnTo>
                    <a:pt x="278" y="67"/>
                  </a:lnTo>
                  <a:cubicBezTo>
                    <a:pt x="161" y="67"/>
                    <a:pt x="67" y="162"/>
                    <a:pt x="67" y="278"/>
                  </a:cubicBezTo>
                  <a:cubicBezTo>
                    <a:pt x="67" y="395"/>
                    <a:pt x="161" y="490"/>
                    <a:pt x="278" y="490"/>
                  </a:cubicBezTo>
                  <a:lnTo>
                    <a:pt x="817" y="490"/>
                  </a:lnTo>
                  <a:cubicBezTo>
                    <a:pt x="835" y="490"/>
                    <a:pt x="850" y="505"/>
                    <a:pt x="850" y="523"/>
                  </a:cubicBezTo>
                  <a:cubicBezTo>
                    <a:pt x="850" y="541"/>
                    <a:pt x="835" y="556"/>
                    <a:pt x="817" y="556"/>
                  </a:cubicBezTo>
                  <a:lnTo>
                    <a:pt x="278" y="556"/>
                  </a:lnTo>
                  <a:cubicBezTo>
                    <a:pt x="125" y="556"/>
                    <a:pt x="0" y="432"/>
                    <a:pt x="0" y="278"/>
                  </a:cubicBezTo>
                  <a:cubicBezTo>
                    <a:pt x="0" y="125"/>
                    <a:pt x="125" y="0"/>
                    <a:pt x="278" y="0"/>
                  </a:cubicBezTo>
                  <a:lnTo>
                    <a:pt x="1238" y="0"/>
                  </a:lnTo>
                  <a:cubicBezTo>
                    <a:pt x="1391" y="0"/>
                    <a:pt x="1516" y="125"/>
                    <a:pt x="1516" y="278"/>
                  </a:cubicBezTo>
                  <a:cubicBezTo>
                    <a:pt x="1516" y="432"/>
                    <a:pt x="1391" y="556"/>
                    <a:pt x="1238" y="556"/>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123" name="Freeform 50"/>
            <p:cNvSpPr>
              <a:spLocks/>
            </p:cNvSpPr>
            <p:nvPr/>
          </p:nvSpPr>
          <p:spPr bwMode="auto">
            <a:xfrm>
              <a:off x="2036763" y="2568576"/>
              <a:ext cx="125413" cy="88900"/>
            </a:xfrm>
            <a:custGeom>
              <a:avLst/>
              <a:gdLst>
                <a:gd name="T0" fmla="*/ 2147483647 w 298"/>
                <a:gd name="T1" fmla="*/ 0 h 213"/>
                <a:gd name="T2" fmla="*/ 2147483647 w 298"/>
                <a:gd name="T3" fmla="*/ 0 h 213"/>
                <a:gd name="T4" fmla="*/ 2147483647 w 298"/>
                <a:gd name="T5" fmla="*/ 2147483647 h 213"/>
                <a:gd name="T6" fmla="*/ 2147483647 w 298"/>
                <a:gd name="T7" fmla="*/ 2147483647 h 213"/>
                <a:gd name="T8" fmla="*/ 2147483647 w 298"/>
                <a:gd name="T9" fmla="*/ 2147483647 h 213"/>
                <a:gd name="T10" fmla="*/ 2147483647 w 298"/>
                <a:gd name="T11" fmla="*/ 2147483647 h 213"/>
                <a:gd name="T12" fmla="*/ 2147483647 w 298"/>
                <a:gd name="T13" fmla="*/ 2147483647 h 213"/>
                <a:gd name="T14" fmla="*/ 2147483647 w 298"/>
                <a:gd name="T15" fmla="*/ 2147483647 h 213"/>
                <a:gd name="T16" fmla="*/ 2147483647 w 298"/>
                <a:gd name="T17" fmla="*/ 2147483647 h 213"/>
                <a:gd name="T18" fmla="*/ 2147483647 w 298"/>
                <a:gd name="T19" fmla="*/ 2147483647 h 213"/>
                <a:gd name="T20" fmla="*/ 0 w 298"/>
                <a:gd name="T21" fmla="*/ 0 h 213"/>
                <a:gd name="T22" fmla="*/ 2147483647 w 298"/>
                <a:gd name="T23" fmla="*/ 0 h 213"/>
                <a:gd name="T24" fmla="*/ 2147483647 w 298"/>
                <a:gd name="T25" fmla="*/ 2147483647 h 213"/>
                <a:gd name="T26" fmla="*/ 2147483647 w 298"/>
                <a:gd name="T27" fmla="*/ 2147483647 h 213"/>
                <a:gd name="T28" fmla="*/ 2147483647 w 298"/>
                <a:gd name="T29" fmla="*/ 2147483647 h 213"/>
                <a:gd name="T30" fmla="*/ 2147483647 w 298"/>
                <a:gd name="T31" fmla="*/ 2147483647 h 213"/>
                <a:gd name="T32" fmla="*/ 2147483647 w 298"/>
                <a:gd name="T33" fmla="*/ 0 h 213"/>
                <a:gd name="T34" fmla="*/ 2147483647 w 298"/>
                <a:gd name="T35" fmla="*/ 0 h 213"/>
                <a:gd name="T36" fmla="*/ 2147483647 w 298"/>
                <a:gd name="T37" fmla="*/ 2147483647 h 213"/>
                <a:gd name="T38" fmla="*/ 2147483647 w 298"/>
                <a:gd name="T39" fmla="*/ 2147483647 h 213"/>
                <a:gd name="T40" fmla="*/ 2147483647 w 298"/>
                <a:gd name="T41" fmla="*/ 2147483647 h 213"/>
                <a:gd name="T42" fmla="*/ 2147483647 w 298"/>
                <a:gd name="T43" fmla="*/ 2147483647 h 213"/>
                <a:gd name="T44" fmla="*/ 2147483647 w 298"/>
                <a:gd name="T45" fmla="*/ 0 h 213"/>
                <a:gd name="T46" fmla="*/ 2147483647 w 298"/>
                <a:gd name="T47" fmla="*/ 0 h 21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98"/>
                <a:gd name="T73" fmla="*/ 0 h 213"/>
                <a:gd name="T74" fmla="*/ 298 w 298"/>
                <a:gd name="T75" fmla="*/ 213 h 21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98" h="213">
                  <a:moveTo>
                    <a:pt x="298" y="0"/>
                  </a:moveTo>
                  <a:lnTo>
                    <a:pt x="298" y="0"/>
                  </a:lnTo>
                  <a:lnTo>
                    <a:pt x="241" y="213"/>
                  </a:lnTo>
                  <a:lnTo>
                    <a:pt x="191" y="213"/>
                  </a:lnTo>
                  <a:lnTo>
                    <a:pt x="154" y="74"/>
                  </a:lnTo>
                  <a:cubicBezTo>
                    <a:pt x="152" y="66"/>
                    <a:pt x="151" y="58"/>
                    <a:pt x="151" y="50"/>
                  </a:cubicBezTo>
                  <a:lnTo>
                    <a:pt x="150" y="50"/>
                  </a:lnTo>
                  <a:cubicBezTo>
                    <a:pt x="150" y="60"/>
                    <a:pt x="148" y="68"/>
                    <a:pt x="147" y="74"/>
                  </a:cubicBezTo>
                  <a:lnTo>
                    <a:pt x="109" y="213"/>
                  </a:lnTo>
                  <a:lnTo>
                    <a:pt x="57" y="213"/>
                  </a:lnTo>
                  <a:lnTo>
                    <a:pt x="0" y="0"/>
                  </a:lnTo>
                  <a:lnTo>
                    <a:pt x="50" y="0"/>
                  </a:lnTo>
                  <a:lnTo>
                    <a:pt x="82" y="144"/>
                  </a:lnTo>
                  <a:cubicBezTo>
                    <a:pt x="83" y="150"/>
                    <a:pt x="84" y="158"/>
                    <a:pt x="85" y="168"/>
                  </a:cubicBezTo>
                  <a:lnTo>
                    <a:pt x="86" y="168"/>
                  </a:lnTo>
                  <a:cubicBezTo>
                    <a:pt x="86" y="160"/>
                    <a:pt x="87" y="152"/>
                    <a:pt x="90" y="143"/>
                  </a:cubicBezTo>
                  <a:lnTo>
                    <a:pt x="129" y="0"/>
                  </a:lnTo>
                  <a:lnTo>
                    <a:pt x="178" y="0"/>
                  </a:lnTo>
                  <a:lnTo>
                    <a:pt x="214" y="145"/>
                  </a:lnTo>
                  <a:cubicBezTo>
                    <a:pt x="215" y="151"/>
                    <a:pt x="216" y="158"/>
                    <a:pt x="217" y="168"/>
                  </a:cubicBezTo>
                  <a:lnTo>
                    <a:pt x="218" y="168"/>
                  </a:lnTo>
                  <a:cubicBezTo>
                    <a:pt x="218" y="160"/>
                    <a:pt x="219" y="152"/>
                    <a:pt x="221" y="144"/>
                  </a:cubicBezTo>
                  <a:lnTo>
                    <a:pt x="252" y="0"/>
                  </a:lnTo>
                  <a:lnTo>
                    <a:pt x="298" y="0"/>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124" name="Freeform 51"/>
            <p:cNvSpPr>
              <a:spLocks noEditPoints="1"/>
            </p:cNvSpPr>
            <p:nvPr/>
          </p:nvSpPr>
          <p:spPr bwMode="auto">
            <a:xfrm>
              <a:off x="2170113" y="2563813"/>
              <a:ext cx="20638" cy="93663"/>
            </a:xfrm>
            <a:custGeom>
              <a:avLst/>
              <a:gdLst>
                <a:gd name="T0" fmla="*/ 2147483647 w 51"/>
                <a:gd name="T1" fmla="*/ 2147483647 h 224"/>
                <a:gd name="T2" fmla="*/ 2147483647 w 51"/>
                <a:gd name="T3" fmla="*/ 2147483647 h 224"/>
                <a:gd name="T4" fmla="*/ 2147483647 w 51"/>
                <a:gd name="T5" fmla="*/ 2147483647 h 224"/>
                <a:gd name="T6" fmla="*/ 2147483647 w 51"/>
                <a:gd name="T7" fmla="*/ 2147483647 h 224"/>
                <a:gd name="T8" fmla="*/ 2147483647 w 51"/>
                <a:gd name="T9" fmla="*/ 2147483647 h 224"/>
                <a:gd name="T10" fmla="*/ 2147483647 w 51"/>
                <a:gd name="T11" fmla="*/ 2147483647 h 224"/>
                <a:gd name="T12" fmla="*/ 0 w 51"/>
                <a:gd name="T13" fmla="*/ 2147483647 h 224"/>
                <a:gd name="T14" fmla="*/ 0 w 51"/>
                <a:gd name="T15" fmla="*/ 2147483647 h 224"/>
                <a:gd name="T16" fmla="*/ 2147483647 w 51"/>
                <a:gd name="T17" fmla="*/ 2147483647 h 224"/>
                <a:gd name="T18" fmla="*/ 2147483647 w 51"/>
                <a:gd name="T19" fmla="*/ 0 h 224"/>
                <a:gd name="T20" fmla="*/ 2147483647 w 51"/>
                <a:gd name="T21" fmla="*/ 2147483647 h 224"/>
                <a:gd name="T22" fmla="*/ 2147483647 w 51"/>
                <a:gd name="T23" fmla="*/ 2147483647 h 224"/>
                <a:gd name="T24" fmla="*/ 2147483647 w 51"/>
                <a:gd name="T25" fmla="*/ 2147483647 h 224"/>
                <a:gd name="T26" fmla="*/ 2147483647 w 51"/>
                <a:gd name="T27" fmla="*/ 2147483647 h 224"/>
                <a:gd name="T28" fmla="*/ 2147483647 w 51"/>
                <a:gd name="T29" fmla="*/ 2147483647 h 224"/>
                <a:gd name="T30" fmla="*/ 0 w 51"/>
                <a:gd name="T31" fmla="*/ 2147483647 h 22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1"/>
                <a:gd name="T49" fmla="*/ 0 h 224"/>
                <a:gd name="T50" fmla="*/ 51 w 51"/>
                <a:gd name="T51" fmla="*/ 224 h 22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1" h="224">
                  <a:moveTo>
                    <a:pt x="3" y="72"/>
                  </a:moveTo>
                  <a:lnTo>
                    <a:pt x="3" y="72"/>
                  </a:lnTo>
                  <a:lnTo>
                    <a:pt x="47" y="72"/>
                  </a:lnTo>
                  <a:lnTo>
                    <a:pt x="47" y="224"/>
                  </a:lnTo>
                  <a:lnTo>
                    <a:pt x="3" y="224"/>
                  </a:lnTo>
                  <a:lnTo>
                    <a:pt x="3" y="72"/>
                  </a:lnTo>
                  <a:close/>
                  <a:moveTo>
                    <a:pt x="0" y="23"/>
                  </a:moveTo>
                  <a:lnTo>
                    <a:pt x="0" y="23"/>
                  </a:lnTo>
                  <a:cubicBezTo>
                    <a:pt x="0" y="16"/>
                    <a:pt x="2" y="10"/>
                    <a:pt x="7" y="6"/>
                  </a:cubicBezTo>
                  <a:cubicBezTo>
                    <a:pt x="12" y="2"/>
                    <a:pt x="18" y="0"/>
                    <a:pt x="26" y="0"/>
                  </a:cubicBezTo>
                  <a:cubicBezTo>
                    <a:pt x="33" y="0"/>
                    <a:pt x="39" y="2"/>
                    <a:pt x="44" y="6"/>
                  </a:cubicBezTo>
                  <a:cubicBezTo>
                    <a:pt x="49" y="10"/>
                    <a:pt x="51" y="16"/>
                    <a:pt x="51" y="23"/>
                  </a:cubicBezTo>
                  <a:cubicBezTo>
                    <a:pt x="51" y="29"/>
                    <a:pt x="49" y="35"/>
                    <a:pt x="44" y="39"/>
                  </a:cubicBezTo>
                  <a:cubicBezTo>
                    <a:pt x="39" y="44"/>
                    <a:pt x="33" y="46"/>
                    <a:pt x="26" y="46"/>
                  </a:cubicBezTo>
                  <a:cubicBezTo>
                    <a:pt x="18" y="46"/>
                    <a:pt x="12" y="44"/>
                    <a:pt x="7" y="39"/>
                  </a:cubicBezTo>
                  <a:cubicBezTo>
                    <a:pt x="2" y="35"/>
                    <a:pt x="0" y="29"/>
                    <a:pt x="0" y="23"/>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125" name="Freeform 52"/>
            <p:cNvSpPr>
              <a:spLocks/>
            </p:cNvSpPr>
            <p:nvPr/>
          </p:nvSpPr>
          <p:spPr bwMode="auto">
            <a:xfrm>
              <a:off x="2206625" y="2616201"/>
              <a:ext cx="34925" cy="14288"/>
            </a:xfrm>
            <a:custGeom>
              <a:avLst/>
              <a:gdLst>
                <a:gd name="T0" fmla="*/ 2147483647 w 81"/>
                <a:gd name="T1" fmla="*/ 2147483647 h 32"/>
                <a:gd name="T2" fmla="*/ 2147483647 w 81"/>
                <a:gd name="T3" fmla="*/ 2147483647 h 32"/>
                <a:gd name="T4" fmla="*/ 0 w 81"/>
                <a:gd name="T5" fmla="*/ 2147483647 h 32"/>
                <a:gd name="T6" fmla="*/ 0 w 81"/>
                <a:gd name="T7" fmla="*/ 0 h 32"/>
                <a:gd name="T8" fmla="*/ 2147483647 w 81"/>
                <a:gd name="T9" fmla="*/ 0 h 32"/>
                <a:gd name="T10" fmla="*/ 2147483647 w 81"/>
                <a:gd name="T11" fmla="*/ 2147483647 h 32"/>
                <a:gd name="T12" fmla="*/ 0 60000 65536"/>
                <a:gd name="T13" fmla="*/ 0 60000 65536"/>
                <a:gd name="T14" fmla="*/ 0 60000 65536"/>
                <a:gd name="T15" fmla="*/ 0 60000 65536"/>
                <a:gd name="T16" fmla="*/ 0 60000 65536"/>
                <a:gd name="T17" fmla="*/ 0 60000 65536"/>
                <a:gd name="T18" fmla="*/ 0 w 81"/>
                <a:gd name="T19" fmla="*/ 0 h 32"/>
                <a:gd name="T20" fmla="*/ 81 w 81"/>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81" h="32">
                  <a:moveTo>
                    <a:pt x="81" y="32"/>
                  </a:moveTo>
                  <a:lnTo>
                    <a:pt x="81" y="32"/>
                  </a:lnTo>
                  <a:lnTo>
                    <a:pt x="0" y="32"/>
                  </a:lnTo>
                  <a:lnTo>
                    <a:pt x="0" y="0"/>
                  </a:lnTo>
                  <a:lnTo>
                    <a:pt x="81" y="0"/>
                  </a:lnTo>
                  <a:lnTo>
                    <a:pt x="81" y="32"/>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126" name="Freeform 53"/>
            <p:cNvSpPr>
              <a:spLocks/>
            </p:cNvSpPr>
            <p:nvPr/>
          </p:nvSpPr>
          <p:spPr bwMode="auto">
            <a:xfrm>
              <a:off x="2259013" y="2568576"/>
              <a:ext cx="52388" cy="88900"/>
            </a:xfrm>
            <a:custGeom>
              <a:avLst/>
              <a:gdLst>
                <a:gd name="T0" fmla="*/ 2147483647 w 122"/>
                <a:gd name="T1" fmla="*/ 2147483647 h 213"/>
                <a:gd name="T2" fmla="*/ 2147483647 w 122"/>
                <a:gd name="T3" fmla="*/ 2147483647 h 213"/>
                <a:gd name="T4" fmla="*/ 2147483647 w 122"/>
                <a:gd name="T5" fmla="*/ 2147483647 h 213"/>
                <a:gd name="T6" fmla="*/ 2147483647 w 122"/>
                <a:gd name="T7" fmla="*/ 2147483647 h 213"/>
                <a:gd name="T8" fmla="*/ 2147483647 w 122"/>
                <a:gd name="T9" fmla="*/ 2147483647 h 213"/>
                <a:gd name="T10" fmla="*/ 2147483647 w 122"/>
                <a:gd name="T11" fmla="*/ 2147483647 h 213"/>
                <a:gd name="T12" fmla="*/ 2147483647 w 122"/>
                <a:gd name="T13" fmla="*/ 2147483647 h 213"/>
                <a:gd name="T14" fmla="*/ 2147483647 w 122"/>
                <a:gd name="T15" fmla="*/ 2147483647 h 213"/>
                <a:gd name="T16" fmla="*/ 0 w 122"/>
                <a:gd name="T17" fmla="*/ 2147483647 h 213"/>
                <a:gd name="T18" fmla="*/ 0 w 122"/>
                <a:gd name="T19" fmla="*/ 0 h 213"/>
                <a:gd name="T20" fmla="*/ 2147483647 w 122"/>
                <a:gd name="T21" fmla="*/ 0 h 213"/>
                <a:gd name="T22" fmla="*/ 2147483647 w 122"/>
                <a:gd name="T23" fmla="*/ 2147483647 h 2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2"/>
                <a:gd name="T37" fmla="*/ 0 h 213"/>
                <a:gd name="T38" fmla="*/ 122 w 122"/>
                <a:gd name="T39" fmla="*/ 213 h 21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2" h="213">
                  <a:moveTo>
                    <a:pt x="122" y="37"/>
                  </a:moveTo>
                  <a:lnTo>
                    <a:pt x="122" y="37"/>
                  </a:lnTo>
                  <a:lnTo>
                    <a:pt x="46" y="37"/>
                  </a:lnTo>
                  <a:lnTo>
                    <a:pt x="46" y="92"/>
                  </a:lnTo>
                  <a:lnTo>
                    <a:pt x="116" y="92"/>
                  </a:lnTo>
                  <a:lnTo>
                    <a:pt x="116" y="129"/>
                  </a:lnTo>
                  <a:lnTo>
                    <a:pt x="46" y="129"/>
                  </a:lnTo>
                  <a:lnTo>
                    <a:pt x="46" y="213"/>
                  </a:lnTo>
                  <a:lnTo>
                    <a:pt x="0" y="213"/>
                  </a:lnTo>
                  <a:lnTo>
                    <a:pt x="0" y="0"/>
                  </a:lnTo>
                  <a:lnTo>
                    <a:pt x="122" y="0"/>
                  </a:lnTo>
                  <a:lnTo>
                    <a:pt x="122" y="37"/>
                  </a:ln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127" name="Freeform 54"/>
            <p:cNvSpPr>
              <a:spLocks noEditPoints="1"/>
            </p:cNvSpPr>
            <p:nvPr/>
          </p:nvSpPr>
          <p:spPr bwMode="auto">
            <a:xfrm>
              <a:off x="2322513" y="2563813"/>
              <a:ext cx="20638" cy="93663"/>
            </a:xfrm>
            <a:custGeom>
              <a:avLst/>
              <a:gdLst>
                <a:gd name="T0" fmla="*/ 2147483647 w 51"/>
                <a:gd name="T1" fmla="*/ 2147483647 h 224"/>
                <a:gd name="T2" fmla="*/ 2147483647 w 51"/>
                <a:gd name="T3" fmla="*/ 2147483647 h 224"/>
                <a:gd name="T4" fmla="*/ 2147483647 w 51"/>
                <a:gd name="T5" fmla="*/ 2147483647 h 224"/>
                <a:gd name="T6" fmla="*/ 2147483647 w 51"/>
                <a:gd name="T7" fmla="*/ 2147483647 h 224"/>
                <a:gd name="T8" fmla="*/ 2147483647 w 51"/>
                <a:gd name="T9" fmla="*/ 2147483647 h 224"/>
                <a:gd name="T10" fmla="*/ 2147483647 w 51"/>
                <a:gd name="T11" fmla="*/ 2147483647 h 224"/>
                <a:gd name="T12" fmla="*/ 0 w 51"/>
                <a:gd name="T13" fmla="*/ 2147483647 h 224"/>
                <a:gd name="T14" fmla="*/ 0 w 51"/>
                <a:gd name="T15" fmla="*/ 2147483647 h 224"/>
                <a:gd name="T16" fmla="*/ 2147483647 w 51"/>
                <a:gd name="T17" fmla="*/ 2147483647 h 224"/>
                <a:gd name="T18" fmla="*/ 2147483647 w 51"/>
                <a:gd name="T19" fmla="*/ 0 h 224"/>
                <a:gd name="T20" fmla="*/ 2147483647 w 51"/>
                <a:gd name="T21" fmla="*/ 2147483647 h 224"/>
                <a:gd name="T22" fmla="*/ 2147483647 w 51"/>
                <a:gd name="T23" fmla="*/ 2147483647 h 224"/>
                <a:gd name="T24" fmla="*/ 2147483647 w 51"/>
                <a:gd name="T25" fmla="*/ 2147483647 h 224"/>
                <a:gd name="T26" fmla="*/ 2147483647 w 51"/>
                <a:gd name="T27" fmla="*/ 2147483647 h 224"/>
                <a:gd name="T28" fmla="*/ 2147483647 w 51"/>
                <a:gd name="T29" fmla="*/ 2147483647 h 224"/>
                <a:gd name="T30" fmla="*/ 0 w 51"/>
                <a:gd name="T31" fmla="*/ 2147483647 h 22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1"/>
                <a:gd name="T49" fmla="*/ 0 h 224"/>
                <a:gd name="T50" fmla="*/ 51 w 51"/>
                <a:gd name="T51" fmla="*/ 224 h 22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1" h="224">
                  <a:moveTo>
                    <a:pt x="3" y="72"/>
                  </a:moveTo>
                  <a:lnTo>
                    <a:pt x="3" y="72"/>
                  </a:lnTo>
                  <a:lnTo>
                    <a:pt x="47" y="72"/>
                  </a:lnTo>
                  <a:lnTo>
                    <a:pt x="47" y="224"/>
                  </a:lnTo>
                  <a:lnTo>
                    <a:pt x="3" y="224"/>
                  </a:lnTo>
                  <a:lnTo>
                    <a:pt x="3" y="72"/>
                  </a:lnTo>
                  <a:close/>
                  <a:moveTo>
                    <a:pt x="0" y="23"/>
                  </a:moveTo>
                  <a:lnTo>
                    <a:pt x="0" y="23"/>
                  </a:lnTo>
                  <a:cubicBezTo>
                    <a:pt x="0" y="16"/>
                    <a:pt x="2" y="10"/>
                    <a:pt x="7" y="6"/>
                  </a:cubicBezTo>
                  <a:cubicBezTo>
                    <a:pt x="12" y="2"/>
                    <a:pt x="18" y="0"/>
                    <a:pt x="26" y="0"/>
                  </a:cubicBezTo>
                  <a:cubicBezTo>
                    <a:pt x="33" y="0"/>
                    <a:pt x="40" y="2"/>
                    <a:pt x="44" y="6"/>
                  </a:cubicBezTo>
                  <a:cubicBezTo>
                    <a:pt x="49" y="10"/>
                    <a:pt x="51" y="16"/>
                    <a:pt x="51" y="23"/>
                  </a:cubicBezTo>
                  <a:cubicBezTo>
                    <a:pt x="51" y="29"/>
                    <a:pt x="49" y="35"/>
                    <a:pt x="44" y="39"/>
                  </a:cubicBezTo>
                  <a:cubicBezTo>
                    <a:pt x="39" y="44"/>
                    <a:pt x="33" y="46"/>
                    <a:pt x="26" y="46"/>
                  </a:cubicBezTo>
                  <a:cubicBezTo>
                    <a:pt x="18" y="46"/>
                    <a:pt x="12" y="44"/>
                    <a:pt x="7" y="39"/>
                  </a:cubicBezTo>
                  <a:cubicBezTo>
                    <a:pt x="2" y="35"/>
                    <a:pt x="0" y="29"/>
                    <a:pt x="0" y="23"/>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128" name="Freeform 55"/>
            <p:cNvSpPr>
              <a:spLocks/>
            </p:cNvSpPr>
            <p:nvPr/>
          </p:nvSpPr>
          <p:spPr bwMode="auto">
            <a:xfrm>
              <a:off x="2109788" y="2413001"/>
              <a:ext cx="163513" cy="52388"/>
            </a:xfrm>
            <a:custGeom>
              <a:avLst/>
              <a:gdLst>
                <a:gd name="T0" fmla="*/ 2147483647 w 391"/>
                <a:gd name="T1" fmla="*/ 2147483647 h 127"/>
                <a:gd name="T2" fmla="*/ 2147483647 w 391"/>
                <a:gd name="T3" fmla="*/ 2147483647 h 127"/>
                <a:gd name="T4" fmla="*/ 2147483647 w 391"/>
                <a:gd name="T5" fmla="*/ 2147483647 h 127"/>
                <a:gd name="T6" fmla="*/ 2147483647 w 391"/>
                <a:gd name="T7" fmla="*/ 2147483647 h 127"/>
                <a:gd name="T8" fmla="*/ 2147483647 w 391"/>
                <a:gd name="T9" fmla="*/ 2147483647 h 127"/>
                <a:gd name="T10" fmla="*/ 2147483647 w 391"/>
                <a:gd name="T11" fmla="*/ 2147483647 h 127"/>
                <a:gd name="T12" fmla="*/ 2147483647 w 391"/>
                <a:gd name="T13" fmla="*/ 2147483647 h 127"/>
                <a:gd name="T14" fmla="*/ 2147483647 w 391"/>
                <a:gd name="T15" fmla="*/ 2147483647 h 127"/>
                <a:gd name="T16" fmla="*/ 2147483647 w 391"/>
                <a:gd name="T17" fmla="*/ 2147483647 h 127"/>
                <a:gd name="T18" fmla="*/ 2147483647 w 391"/>
                <a:gd name="T19" fmla="*/ 2147483647 h 127"/>
                <a:gd name="T20" fmla="*/ 2147483647 w 391"/>
                <a:gd name="T21" fmla="*/ 2147483647 h 127"/>
                <a:gd name="T22" fmla="*/ 2147483647 w 391"/>
                <a:gd name="T23" fmla="*/ 2147483647 h 12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91"/>
                <a:gd name="T37" fmla="*/ 0 h 127"/>
                <a:gd name="T38" fmla="*/ 391 w 391"/>
                <a:gd name="T39" fmla="*/ 127 h 12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91" h="127">
                  <a:moveTo>
                    <a:pt x="37" y="124"/>
                  </a:moveTo>
                  <a:lnTo>
                    <a:pt x="37" y="124"/>
                  </a:lnTo>
                  <a:cubicBezTo>
                    <a:pt x="28" y="124"/>
                    <a:pt x="19" y="121"/>
                    <a:pt x="13" y="113"/>
                  </a:cubicBezTo>
                  <a:cubicBezTo>
                    <a:pt x="0" y="100"/>
                    <a:pt x="2" y="78"/>
                    <a:pt x="15" y="66"/>
                  </a:cubicBezTo>
                  <a:cubicBezTo>
                    <a:pt x="63" y="24"/>
                    <a:pt x="126" y="1"/>
                    <a:pt x="195" y="1"/>
                  </a:cubicBezTo>
                  <a:cubicBezTo>
                    <a:pt x="264" y="0"/>
                    <a:pt x="328" y="23"/>
                    <a:pt x="375" y="65"/>
                  </a:cubicBezTo>
                  <a:cubicBezTo>
                    <a:pt x="389" y="77"/>
                    <a:pt x="391" y="98"/>
                    <a:pt x="378" y="112"/>
                  </a:cubicBezTo>
                  <a:cubicBezTo>
                    <a:pt x="366" y="126"/>
                    <a:pt x="345" y="127"/>
                    <a:pt x="331" y="115"/>
                  </a:cubicBezTo>
                  <a:cubicBezTo>
                    <a:pt x="297" y="85"/>
                    <a:pt x="248" y="67"/>
                    <a:pt x="196" y="67"/>
                  </a:cubicBezTo>
                  <a:lnTo>
                    <a:pt x="195" y="67"/>
                  </a:lnTo>
                  <a:cubicBezTo>
                    <a:pt x="144" y="67"/>
                    <a:pt x="94" y="85"/>
                    <a:pt x="60" y="116"/>
                  </a:cubicBezTo>
                  <a:cubicBezTo>
                    <a:pt x="53" y="122"/>
                    <a:pt x="45" y="124"/>
                    <a:pt x="37" y="124"/>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129" name="Freeform 56"/>
            <p:cNvSpPr>
              <a:spLocks/>
            </p:cNvSpPr>
            <p:nvPr/>
          </p:nvSpPr>
          <p:spPr bwMode="auto">
            <a:xfrm>
              <a:off x="2054225" y="2332038"/>
              <a:ext cx="274638" cy="79375"/>
            </a:xfrm>
            <a:custGeom>
              <a:avLst/>
              <a:gdLst>
                <a:gd name="T0" fmla="*/ 2147483647 w 657"/>
                <a:gd name="T1" fmla="*/ 2147483647 h 189"/>
                <a:gd name="T2" fmla="*/ 2147483647 w 657"/>
                <a:gd name="T3" fmla="*/ 2147483647 h 189"/>
                <a:gd name="T4" fmla="*/ 2147483647 w 657"/>
                <a:gd name="T5" fmla="*/ 2147483647 h 189"/>
                <a:gd name="T6" fmla="*/ 2147483647 w 657"/>
                <a:gd name="T7" fmla="*/ 2147483647 h 189"/>
                <a:gd name="T8" fmla="*/ 2147483647 w 657"/>
                <a:gd name="T9" fmla="*/ 0 h 189"/>
                <a:gd name="T10" fmla="*/ 2147483647 w 657"/>
                <a:gd name="T11" fmla="*/ 2147483647 h 189"/>
                <a:gd name="T12" fmla="*/ 2147483647 w 657"/>
                <a:gd name="T13" fmla="*/ 2147483647 h 189"/>
                <a:gd name="T14" fmla="*/ 2147483647 w 657"/>
                <a:gd name="T15" fmla="*/ 2147483647 h 189"/>
                <a:gd name="T16" fmla="*/ 2147483647 w 657"/>
                <a:gd name="T17" fmla="*/ 2147483647 h 189"/>
                <a:gd name="T18" fmla="*/ 2147483647 w 657"/>
                <a:gd name="T19" fmla="*/ 2147483647 h 189"/>
                <a:gd name="T20" fmla="*/ 2147483647 w 657"/>
                <a:gd name="T21" fmla="*/ 2147483647 h 189"/>
                <a:gd name="T22" fmla="*/ 2147483647 w 657"/>
                <a:gd name="T23" fmla="*/ 2147483647 h 1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57"/>
                <a:gd name="T37" fmla="*/ 0 h 189"/>
                <a:gd name="T38" fmla="*/ 657 w 657"/>
                <a:gd name="T39" fmla="*/ 189 h 1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57" h="189">
                  <a:moveTo>
                    <a:pt x="37" y="188"/>
                  </a:moveTo>
                  <a:lnTo>
                    <a:pt x="37" y="188"/>
                  </a:lnTo>
                  <a:cubicBezTo>
                    <a:pt x="28" y="188"/>
                    <a:pt x="20" y="184"/>
                    <a:pt x="13" y="178"/>
                  </a:cubicBezTo>
                  <a:cubicBezTo>
                    <a:pt x="0" y="165"/>
                    <a:pt x="0" y="144"/>
                    <a:pt x="13" y="131"/>
                  </a:cubicBezTo>
                  <a:cubicBezTo>
                    <a:pt x="94" y="48"/>
                    <a:pt x="209" y="1"/>
                    <a:pt x="328" y="0"/>
                  </a:cubicBezTo>
                  <a:cubicBezTo>
                    <a:pt x="447" y="0"/>
                    <a:pt x="563" y="47"/>
                    <a:pt x="644" y="129"/>
                  </a:cubicBezTo>
                  <a:cubicBezTo>
                    <a:pt x="657" y="142"/>
                    <a:pt x="657" y="163"/>
                    <a:pt x="644" y="176"/>
                  </a:cubicBezTo>
                  <a:cubicBezTo>
                    <a:pt x="631" y="189"/>
                    <a:pt x="610" y="189"/>
                    <a:pt x="597" y="176"/>
                  </a:cubicBezTo>
                  <a:cubicBezTo>
                    <a:pt x="528" y="107"/>
                    <a:pt x="431" y="67"/>
                    <a:pt x="329" y="67"/>
                  </a:cubicBezTo>
                  <a:lnTo>
                    <a:pt x="328" y="67"/>
                  </a:lnTo>
                  <a:cubicBezTo>
                    <a:pt x="227" y="67"/>
                    <a:pt x="129" y="108"/>
                    <a:pt x="60" y="178"/>
                  </a:cubicBezTo>
                  <a:cubicBezTo>
                    <a:pt x="54" y="184"/>
                    <a:pt x="45" y="188"/>
                    <a:pt x="37" y="188"/>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130" name="Freeform 57"/>
            <p:cNvSpPr>
              <a:spLocks/>
            </p:cNvSpPr>
            <p:nvPr/>
          </p:nvSpPr>
          <p:spPr bwMode="auto">
            <a:xfrm>
              <a:off x="1995488" y="2244726"/>
              <a:ext cx="400050" cy="100013"/>
            </a:xfrm>
            <a:custGeom>
              <a:avLst/>
              <a:gdLst>
                <a:gd name="T0" fmla="*/ 2147483647 w 951"/>
                <a:gd name="T1" fmla="*/ 2147483647 h 237"/>
                <a:gd name="T2" fmla="*/ 2147483647 w 951"/>
                <a:gd name="T3" fmla="*/ 2147483647 h 237"/>
                <a:gd name="T4" fmla="*/ 2147483647 w 951"/>
                <a:gd name="T5" fmla="*/ 2147483647 h 237"/>
                <a:gd name="T6" fmla="*/ 2147483647 w 951"/>
                <a:gd name="T7" fmla="*/ 2147483647 h 237"/>
                <a:gd name="T8" fmla="*/ 2147483647 w 951"/>
                <a:gd name="T9" fmla="*/ 2147483647 h 237"/>
                <a:gd name="T10" fmla="*/ 2147483647 w 951"/>
                <a:gd name="T11" fmla="*/ 2147483647 h 237"/>
                <a:gd name="T12" fmla="*/ 2147483647 w 951"/>
                <a:gd name="T13" fmla="*/ 2147483647 h 237"/>
                <a:gd name="T14" fmla="*/ 2147483647 w 951"/>
                <a:gd name="T15" fmla="*/ 2147483647 h 237"/>
                <a:gd name="T16" fmla="*/ 2147483647 w 951"/>
                <a:gd name="T17" fmla="*/ 2147483647 h 237"/>
                <a:gd name="T18" fmla="*/ 2147483647 w 951"/>
                <a:gd name="T19" fmla="*/ 2147483647 h 237"/>
                <a:gd name="T20" fmla="*/ 2147483647 w 951"/>
                <a:gd name="T21" fmla="*/ 2147483647 h 237"/>
                <a:gd name="T22" fmla="*/ 2147483647 w 951"/>
                <a:gd name="T23" fmla="*/ 2147483647 h 23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51"/>
                <a:gd name="T37" fmla="*/ 0 h 237"/>
                <a:gd name="T38" fmla="*/ 951 w 951"/>
                <a:gd name="T39" fmla="*/ 237 h 23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51" h="237">
                  <a:moveTo>
                    <a:pt x="914" y="237"/>
                  </a:moveTo>
                  <a:lnTo>
                    <a:pt x="914" y="237"/>
                  </a:lnTo>
                  <a:cubicBezTo>
                    <a:pt x="906" y="237"/>
                    <a:pt x="898" y="234"/>
                    <a:pt x="892" y="229"/>
                  </a:cubicBezTo>
                  <a:cubicBezTo>
                    <a:pt x="778" y="125"/>
                    <a:pt x="627" y="68"/>
                    <a:pt x="468" y="68"/>
                  </a:cubicBezTo>
                  <a:lnTo>
                    <a:pt x="466" y="68"/>
                  </a:lnTo>
                  <a:cubicBezTo>
                    <a:pt x="316" y="68"/>
                    <a:pt x="171" y="121"/>
                    <a:pt x="59" y="216"/>
                  </a:cubicBezTo>
                  <a:cubicBezTo>
                    <a:pt x="45" y="228"/>
                    <a:pt x="24" y="226"/>
                    <a:pt x="12" y="212"/>
                  </a:cubicBezTo>
                  <a:cubicBezTo>
                    <a:pt x="0" y="198"/>
                    <a:pt x="2" y="177"/>
                    <a:pt x="16" y="165"/>
                  </a:cubicBezTo>
                  <a:cubicBezTo>
                    <a:pt x="140" y="60"/>
                    <a:pt x="300" y="2"/>
                    <a:pt x="466" y="1"/>
                  </a:cubicBezTo>
                  <a:cubicBezTo>
                    <a:pt x="642" y="0"/>
                    <a:pt x="810" y="64"/>
                    <a:pt x="937" y="179"/>
                  </a:cubicBezTo>
                  <a:cubicBezTo>
                    <a:pt x="950" y="192"/>
                    <a:pt x="951" y="213"/>
                    <a:pt x="939" y="226"/>
                  </a:cubicBezTo>
                  <a:cubicBezTo>
                    <a:pt x="932" y="234"/>
                    <a:pt x="923" y="237"/>
                    <a:pt x="914" y="237"/>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131" name="Freeform 58"/>
            <p:cNvSpPr>
              <a:spLocks/>
            </p:cNvSpPr>
            <p:nvPr/>
          </p:nvSpPr>
          <p:spPr bwMode="auto">
            <a:xfrm>
              <a:off x="2200275" y="2687638"/>
              <a:ext cx="58738" cy="57150"/>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69" y="139"/>
                  </a:moveTo>
                  <a:lnTo>
                    <a:pt x="69" y="139"/>
                  </a:lnTo>
                  <a:cubicBezTo>
                    <a:pt x="31" y="139"/>
                    <a:pt x="0" y="108"/>
                    <a:pt x="0" y="69"/>
                  </a:cubicBezTo>
                  <a:cubicBezTo>
                    <a:pt x="0" y="31"/>
                    <a:pt x="31" y="0"/>
                    <a:pt x="69" y="0"/>
                  </a:cubicBezTo>
                  <a:cubicBezTo>
                    <a:pt x="107" y="0"/>
                    <a:pt x="139" y="31"/>
                    <a:pt x="139" y="69"/>
                  </a:cubicBezTo>
                  <a:cubicBezTo>
                    <a:pt x="139" y="108"/>
                    <a:pt x="107" y="139"/>
                    <a:pt x="69" y="139"/>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sp>
          <p:nvSpPr>
            <p:cNvPr id="132" name="Freeform 59"/>
            <p:cNvSpPr>
              <a:spLocks/>
            </p:cNvSpPr>
            <p:nvPr/>
          </p:nvSpPr>
          <p:spPr bwMode="auto">
            <a:xfrm>
              <a:off x="2289175" y="2686051"/>
              <a:ext cx="58738" cy="58738"/>
            </a:xfrm>
            <a:custGeom>
              <a:avLst/>
              <a:gdLst>
                <a:gd name="T0" fmla="*/ 2147483647 w 139"/>
                <a:gd name="T1" fmla="*/ 2147483647 h 139"/>
                <a:gd name="T2" fmla="*/ 2147483647 w 139"/>
                <a:gd name="T3" fmla="*/ 2147483647 h 139"/>
                <a:gd name="T4" fmla="*/ 0 w 139"/>
                <a:gd name="T5" fmla="*/ 2147483647 h 139"/>
                <a:gd name="T6" fmla="*/ 2147483647 w 139"/>
                <a:gd name="T7" fmla="*/ 0 h 139"/>
                <a:gd name="T8" fmla="*/ 2147483647 w 139"/>
                <a:gd name="T9" fmla="*/ 2147483647 h 139"/>
                <a:gd name="T10" fmla="*/ 2147483647 w 139"/>
                <a:gd name="T11" fmla="*/ 2147483647 h 139"/>
                <a:gd name="T12" fmla="*/ 0 60000 65536"/>
                <a:gd name="T13" fmla="*/ 0 60000 65536"/>
                <a:gd name="T14" fmla="*/ 0 60000 65536"/>
                <a:gd name="T15" fmla="*/ 0 60000 65536"/>
                <a:gd name="T16" fmla="*/ 0 60000 65536"/>
                <a:gd name="T17" fmla="*/ 0 60000 65536"/>
                <a:gd name="T18" fmla="*/ 0 w 139"/>
                <a:gd name="T19" fmla="*/ 0 h 139"/>
                <a:gd name="T20" fmla="*/ 139 w 139"/>
                <a:gd name="T21" fmla="*/ 139 h 139"/>
              </a:gdLst>
              <a:ahLst/>
              <a:cxnLst>
                <a:cxn ang="T12">
                  <a:pos x="T0" y="T1"/>
                </a:cxn>
                <a:cxn ang="T13">
                  <a:pos x="T2" y="T3"/>
                </a:cxn>
                <a:cxn ang="T14">
                  <a:pos x="T4" y="T5"/>
                </a:cxn>
                <a:cxn ang="T15">
                  <a:pos x="T6" y="T7"/>
                </a:cxn>
                <a:cxn ang="T16">
                  <a:pos x="T8" y="T9"/>
                </a:cxn>
                <a:cxn ang="T17">
                  <a:pos x="T10" y="T11"/>
                </a:cxn>
              </a:cxnLst>
              <a:rect l="T18" t="T19" r="T20" b="T21"/>
              <a:pathLst>
                <a:path w="139" h="139">
                  <a:moveTo>
                    <a:pt x="70" y="139"/>
                  </a:moveTo>
                  <a:lnTo>
                    <a:pt x="70" y="139"/>
                  </a:lnTo>
                  <a:cubicBezTo>
                    <a:pt x="31" y="139"/>
                    <a:pt x="0" y="108"/>
                    <a:pt x="0" y="69"/>
                  </a:cubicBezTo>
                  <a:cubicBezTo>
                    <a:pt x="0" y="31"/>
                    <a:pt x="31" y="0"/>
                    <a:pt x="70" y="0"/>
                  </a:cubicBezTo>
                  <a:cubicBezTo>
                    <a:pt x="108" y="0"/>
                    <a:pt x="139" y="31"/>
                    <a:pt x="139" y="69"/>
                  </a:cubicBezTo>
                  <a:cubicBezTo>
                    <a:pt x="139" y="108"/>
                    <a:pt x="108" y="139"/>
                    <a:pt x="70" y="139"/>
                  </a:cubicBezTo>
                  <a:close/>
                </a:path>
              </a:pathLst>
            </a:custGeom>
            <a:grp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en-US" altLang="zh-CN" dirty="0">
                <a:latin typeface="Huawei Sans" panose="020C0503030203020204" pitchFamily="34" charset="0"/>
              </a:endParaRPr>
            </a:p>
          </p:txBody>
        </p:sp>
      </p:grpSp>
      <p:sp>
        <p:nvSpPr>
          <p:cNvPr id="117" name="Rectangle 33"/>
          <p:cNvSpPr/>
          <p:nvPr/>
        </p:nvSpPr>
        <p:spPr>
          <a:xfrm>
            <a:off x="8760278" y="3118413"/>
            <a:ext cx="777722" cy="338524"/>
          </a:xfrm>
          <a:prstGeom prst="rect">
            <a:avLst/>
          </a:prstGeom>
        </p:spPr>
        <p:txBody>
          <a:bodyPr wrap="none" lIns="91413" tIns="45705" rIns="91413" bIns="45705">
            <a:spAutoFit/>
          </a:bodyPr>
          <a:lstStyle/>
          <a:p>
            <a:pPr algn="ctr"/>
            <a:r>
              <a:rPr lang="ru-RU" sz="1600">
                <a:latin typeface="Huawei Sans" panose="020C0503030203020204" pitchFamily="34" charset="0"/>
              </a:rPr>
              <a:t>VR/AR</a:t>
            </a:r>
          </a:p>
        </p:txBody>
      </p:sp>
      <p:sp>
        <p:nvSpPr>
          <p:cNvPr id="118" name="Rectangle 33"/>
          <p:cNvSpPr/>
          <p:nvPr/>
        </p:nvSpPr>
        <p:spPr>
          <a:xfrm>
            <a:off x="10422929" y="2702948"/>
            <a:ext cx="437887" cy="338524"/>
          </a:xfrm>
          <a:prstGeom prst="rect">
            <a:avLst/>
          </a:prstGeom>
        </p:spPr>
        <p:txBody>
          <a:bodyPr wrap="none" lIns="91413" tIns="45705" rIns="91413" bIns="45705">
            <a:spAutoFit/>
          </a:bodyPr>
          <a:lstStyle/>
          <a:p>
            <a:pPr algn="ctr"/>
            <a:r>
              <a:rPr lang="ru-RU" sz="1600">
                <a:latin typeface="Huawei Sans" panose="020C0503030203020204" pitchFamily="34" charset="0"/>
              </a:rPr>
              <a:t>4K</a:t>
            </a:r>
          </a:p>
        </p:txBody>
      </p:sp>
      <p:sp>
        <p:nvSpPr>
          <p:cNvPr id="119" name="Rectangle 33"/>
          <p:cNvSpPr/>
          <p:nvPr/>
        </p:nvSpPr>
        <p:spPr>
          <a:xfrm>
            <a:off x="10416682" y="3149181"/>
            <a:ext cx="343308" cy="338524"/>
          </a:xfrm>
          <a:prstGeom prst="rect">
            <a:avLst/>
          </a:prstGeom>
        </p:spPr>
        <p:txBody>
          <a:bodyPr wrap="none" lIns="91413" tIns="45705" rIns="91413" bIns="45705">
            <a:spAutoFit/>
          </a:bodyPr>
          <a:lstStyle/>
          <a:p>
            <a:pPr algn="ctr"/>
            <a:r>
              <a:rPr lang="ru-RU" sz="1600" b="1">
                <a:solidFill>
                  <a:srgbClr val="15B0E8"/>
                </a:solidFill>
                <a:latin typeface="Huawei Sans" panose="020C0503030203020204" pitchFamily="34" charset="0"/>
              </a:rPr>
              <a:t>...</a:t>
            </a:r>
          </a:p>
        </p:txBody>
      </p:sp>
      <p:sp>
        <p:nvSpPr>
          <p:cNvPr id="134" name="圆角矩形 133"/>
          <p:cNvSpPr/>
          <p:nvPr/>
        </p:nvSpPr>
        <p:spPr>
          <a:xfrm>
            <a:off x="2868108" y="5673527"/>
            <a:ext cx="2437845" cy="494391"/>
          </a:xfrm>
          <a:prstGeom prst="roundRect">
            <a:avLst>
              <a:gd name="adj" fmla="val 20656"/>
            </a:avLst>
          </a:prstGeom>
          <a:solidFill>
            <a:srgbClr val="F3FBFE"/>
          </a:solidFill>
          <a:ln>
            <a:solidFill>
              <a:srgbClr val="99DFF9"/>
            </a:solidFill>
          </a:ln>
        </p:spPr>
        <p:txBody>
          <a:bodyPr wrap="square" lIns="0" tIns="0" rIns="0" bIns="0" anchor="ctr" anchorCtr="0">
            <a:noAutofit/>
          </a:bodyPr>
          <a:lstStyle/>
          <a:p>
            <a:pPr algn="ctr"/>
            <a:r>
              <a:rPr lang="ru-RU" sz="1200" dirty="0">
                <a:latin typeface="Huawei Sans" panose="020C0503030203020204" pitchFamily="34" charset="0"/>
              </a:rPr>
              <a:t>Беспроводные сети как дополнение к проводным сетям</a:t>
            </a:r>
          </a:p>
        </p:txBody>
      </p:sp>
      <p:sp>
        <p:nvSpPr>
          <p:cNvPr id="135" name="圆角矩形 134"/>
          <p:cNvSpPr/>
          <p:nvPr/>
        </p:nvSpPr>
        <p:spPr>
          <a:xfrm>
            <a:off x="5567079" y="5673527"/>
            <a:ext cx="2581272" cy="494391"/>
          </a:xfrm>
          <a:prstGeom prst="roundRect">
            <a:avLst>
              <a:gd name="adj" fmla="val 20656"/>
            </a:avLst>
          </a:prstGeom>
          <a:solidFill>
            <a:srgbClr val="F3FBFE"/>
          </a:solidFill>
          <a:ln>
            <a:solidFill>
              <a:srgbClr val="99DFF9"/>
            </a:solidFill>
          </a:ln>
        </p:spPr>
        <p:txBody>
          <a:bodyPr wrap="square" lIns="0" tIns="0" rIns="0" bIns="0" anchor="ctr" anchorCtr="0">
            <a:noAutofit/>
          </a:bodyPr>
          <a:lstStyle/>
          <a:p>
            <a:pPr algn="ctr"/>
            <a:r>
              <a:rPr lang="ru-RU" sz="1200">
                <a:latin typeface="Huawei Sans" panose="020C0503030203020204" pitchFamily="34" charset="0"/>
              </a:rPr>
              <a:t>Интеграция проводной и беспроводной сетей</a:t>
            </a:r>
          </a:p>
        </p:txBody>
      </p:sp>
      <p:sp>
        <p:nvSpPr>
          <p:cNvPr id="136" name="圆角矩形 135"/>
          <p:cNvSpPr/>
          <p:nvPr/>
        </p:nvSpPr>
        <p:spPr>
          <a:xfrm>
            <a:off x="8567153" y="5673527"/>
            <a:ext cx="3335619" cy="494391"/>
          </a:xfrm>
          <a:prstGeom prst="roundRect">
            <a:avLst>
              <a:gd name="adj" fmla="val 20656"/>
            </a:avLst>
          </a:prstGeom>
          <a:solidFill>
            <a:srgbClr val="F3FBFE"/>
          </a:solidFill>
          <a:ln>
            <a:solidFill>
              <a:srgbClr val="99DFF9"/>
            </a:solidFill>
          </a:ln>
        </p:spPr>
        <p:txBody>
          <a:bodyPr wrap="square" lIns="0" tIns="0" rIns="0" bIns="0" anchor="ctr" anchorCtr="0">
            <a:noAutofit/>
          </a:bodyPr>
          <a:lstStyle/>
          <a:p>
            <a:pPr algn="ctr"/>
            <a:r>
              <a:rPr lang="ru-RU" sz="1200">
                <a:latin typeface="Huawei Sans" panose="020C0503030203020204" pitchFamily="34" charset="0"/>
              </a:rPr>
              <a:t>Полностью беспроводной офис, ориентированный на беспроводную связь</a:t>
            </a:r>
          </a:p>
        </p:txBody>
      </p:sp>
    </p:spTree>
    <p:extLst>
      <p:ext uri="{BB962C8B-B14F-4D97-AF65-F5344CB8AC3E}">
        <p14:creationId xmlns:p14="http://schemas.microsoft.com/office/powerpoint/2010/main" val="3367775178"/>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799" y="452604"/>
            <a:ext cx="10488343" cy="640800"/>
          </a:xfrm>
        </p:spPr>
        <p:txBody>
          <a:bodyPr/>
          <a:lstStyle/>
          <a:p>
            <a:r>
              <a:rPr lang="ru-RU" sz="3000" dirty="0" err="1"/>
              <a:t>Кампусная</a:t>
            </a:r>
            <a:r>
              <a:rPr lang="ru-RU" sz="3000" dirty="0"/>
              <a:t> сеть следующего поколения, анализирующая цели и намерения пользователей (для средних и крупных предприятий)</a:t>
            </a:r>
          </a:p>
        </p:txBody>
      </p:sp>
      <p:cxnSp>
        <p:nvCxnSpPr>
          <p:cNvPr id="3" name="Straight Connector 79"/>
          <p:cNvCxnSpPr/>
          <p:nvPr/>
        </p:nvCxnSpPr>
        <p:spPr>
          <a:xfrm flipH="1">
            <a:off x="3811206" y="3152397"/>
            <a:ext cx="309238" cy="33026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Straight Connector 79"/>
          <p:cNvCxnSpPr/>
          <p:nvPr/>
        </p:nvCxnSpPr>
        <p:spPr>
          <a:xfrm flipH="1">
            <a:off x="4114556" y="3154620"/>
            <a:ext cx="118552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Straight Connector 79"/>
          <p:cNvCxnSpPr/>
          <p:nvPr/>
        </p:nvCxnSpPr>
        <p:spPr>
          <a:xfrm flipH="1">
            <a:off x="2985621" y="3089924"/>
            <a:ext cx="309238" cy="33026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79"/>
          <p:cNvCxnSpPr/>
          <p:nvPr/>
        </p:nvCxnSpPr>
        <p:spPr>
          <a:xfrm flipH="1" flipV="1">
            <a:off x="3373833" y="3034701"/>
            <a:ext cx="343673" cy="363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79"/>
          <p:cNvCxnSpPr/>
          <p:nvPr/>
        </p:nvCxnSpPr>
        <p:spPr>
          <a:xfrm flipH="1" flipV="1">
            <a:off x="2618394" y="3092147"/>
            <a:ext cx="343673" cy="36316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6"/>
          <p:cNvCxnSpPr/>
          <p:nvPr/>
        </p:nvCxnSpPr>
        <p:spPr>
          <a:xfrm>
            <a:off x="569016" y="2857474"/>
            <a:ext cx="4611636" cy="0"/>
          </a:xfrm>
          <a:prstGeom prst="line">
            <a:avLst/>
          </a:prstGeom>
          <a:ln w="1905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 name="Straight Connector 77"/>
          <p:cNvCxnSpPr/>
          <p:nvPr/>
        </p:nvCxnSpPr>
        <p:spPr>
          <a:xfrm>
            <a:off x="569016" y="1962361"/>
            <a:ext cx="4611636" cy="0"/>
          </a:xfrm>
          <a:prstGeom prst="line">
            <a:avLst/>
          </a:prstGeom>
          <a:ln w="1905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 name="Straight Connector 78"/>
          <p:cNvCxnSpPr/>
          <p:nvPr/>
        </p:nvCxnSpPr>
        <p:spPr>
          <a:xfrm>
            <a:off x="569016" y="4020310"/>
            <a:ext cx="4611636" cy="0"/>
          </a:xfrm>
          <a:prstGeom prst="line">
            <a:avLst/>
          </a:prstGeom>
          <a:ln w="1905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 name="Straight Connector 80"/>
          <p:cNvCxnSpPr/>
          <p:nvPr/>
        </p:nvCxnSpPr>
        <p:spPr>
          <a:xfrm>
            <a:off x="569016" y="4709327"/>
            <a:ext cx="4611636" cy="0"/>
          </a:xfrm>
          <a:prstGeom prst="line">
            <a:avLst/>
          </a:prstGeom>
          <a:ln w="19050">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12" name="图片 105" descr="AP.png"/>
          <p:cNvPicPr>
            <a:picLocks noChangeAspect="1"/>
          </p:cNvPicPr>
          <p:nvPr/>
        </p:nvPicPr>
        <p:blipFill>
          <a:blip r:embed="rId3" cstate="print"/>
          <a:stretch>
            <a:fillRect/>
          </a:stretch>
        </p:blipFill>
        <p:spPr>
          <a:xfrm>
            <a:off x="4624571" y="5609399"/>
            <a:ext cx="335297" cy="274335"/>
          </a:xfrm>
          <a:prstGeom prst="rect">
            <a:avLst/>
          </a:prstGeom>
        </p:spPr>
      </p:pic>
      <p:cxnSp>
        <p:nvCxnSpPr>
          <p:cNvPr id="13" name="Straight Connector 74"/>
          <p:cNvCxnSpPr>
            <a:stCxn id="12" idx="0"/>
            <a:endCxn id="40" idx="2"/>
          </p:cNvCxnSpPr>
          <p:nvPr/>
        </p:nvCxnSpPr>
        <p:spPr>
          <a:xfrm flipV="1">
            <a:off x="4792220" y="5377302"/>
            <a:ext cx="927" cy="23209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4" name="图片 105" descr="AP.png"/>
          <p:cNvPicPr>
            <a:picLocks noChangeAspect="1"/>
          </p:cNvPicPr>
          <p:nvPr/>
        </p:nvPicPr>
        <p:blipFill>
          <a:blip r:embed="rId3" cstate="print"/>
          <a:stretch>
            <a:fillRect/>
          </a:stretch>
        </p:blipFill>
        <p:spPr>
          <a:xfrm>
            <a:off x="2610005" y="5609399"/>
            <a:ext cx="335297" cy="274335"/>
          </a:xfrm>
          <a:prstGeom prst="rect">
            <a:avLst/>
          </a:prstGeom>
        </p:spPr>
      </p:pic>
      <p:pic>
        <p:nvPicPr>
          <p:cNvPr id="15" name="图片 86" descr="核心交换机.png"/>
          <p:cNvPicPr>
            <a:picLocks noChangeAspect="1"/>
          </p:cNvPicPr>
          <p:nvPr/>
        </p:nvPicPr>
        <p:blipFill>
          <a:blip r:embed="rId4" cstate="print"/>
          <a:stretch>
            <a:fillRect/>
          </a:stretch>
        </p:blipFill>
        <p:spPr>
          <a:xfrm>
            <a:off x="2796523" y="3318146"/>
            <a:ext cx="335297" cy="274335"/>
          </a:xfrm>
          <a:prstGeom prst="rect">
            <a:avLst/>
          </a:prstGeom>
        </p:spPr>
      </p:pic>
      <p:pic>
        <p:nvPicPr>
          <p:cNvPr id="16" name="图片 86" descr="核心交换机.png"/>
          <p:cNvPicPr>
            <a:picLocks noChangeAspect="1"/>
          </p:cNvPicPr>
          <p:nvPr/>
        </p:nvPicPr>
        <p:blipFill>
          <a:blip r:embed="rId4" cstate="print"/>
          <a:stretch>
            <a:fillRect/>
          </a:stretch>
        </p:blipFill>
        <p:spPr>
          <a:xfrm>
            <a:off x="3618245" y="3318146"/>
            <a:ext cx="335297" cy="274335"/>
          </a:xfrm>
          <a:prstGeom prst="rect">
            <a:avLst/>
          </a:prstGeom>
        </p:spPr>
      </p:pic>
      <p:cxnSp>
        <p:nvCxnSpPr>
          <p:cNvPr id="17" name="Straight Connector 13"/>
          <p:cNvCxnSpPr>
            <a:stCxn id="15" idx="3"/>
            <a:endCxn id="16" idx="1"/>
          </p:cNvCxnSpPr>
          <p:nvPr/>
        </p:nvCxnSpPr>
        <p:spPr>
          <a:xfrm>
            <a:off x="3131820" y="3455314"/>
            <a:ext cx="486425"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pic>
        <p:nvPicPr>
          <p:cNvPr id="18" name="图片 87" descr="汇聚交换机.png"/>
          <p:cNvPicPr>
            <a:picLocks noChangeAspect="1"/>
          </p:cNvPicPr>
          <p:nvPr/>
        </p:nvPicPr>
        <p:blipFill>
          <a:blip r:embed="rId5" cstate="print"/>
          <a:stretch>
            <a:fillRect/>
          </a:stretch>
        </p:blipFill>
        <p:spPr>
          <a:xfrm>
            <a:off x="1791243" y="4220907"/>
            <a:ext cx="335297" cy="274335"/>
          </a:xfrm>
          <a:prstGeom prst="rect">
            <a:avLst/>
          </a:prstGeom>
        </p:spPr>
      </p:pic>
      <p:pic>
        <p:nvPicPr>
          <p:cNvPr id="19" name="图片 87" descr="汇聚交换机.png"/>
          <p:cNvPicPr>
            <a:picLocks noChangeAspect="1"/>
          </p:cNvPicPr>
          <p:nvPr/>
        </p:nvPicPr>
        <p:blipFill>
          <a:blip r:embed="rId5" cstate="print"/>
          <a:stretch>
            <a:fillRect/>
          </a:stretch>
        </p:blipFill>
        <p:spPr>
          <a:xfrm>
            <a:off x="2610992" y="4220907"/>
            <a:ext cx="335297" cy="274335"/>
          </a:xfrm>
          <a:prstGeom prst="rect">
            <a:avLst/>
          </a:prstGeom>
        </p:spPr>
      </p:pic>
      <p:cxnSp>
        <p:nvCxnSpPr>
          <p:cNvPr id="20" name="Straight Connector 16"/>
          <p:cNvCxnSpPr>
            <a:stCxn id="18" idx="3"/>
            <a:endCxn id="19" idx="1"/>
          </p:cNvCxnSpPr>
          <p:nvPr/>
        </p:nvCxnSpPr>
        <p:spPr>
          <a:xfrm>
            <a:off x="2126540" y="4358075"/>
            <a:ext cx="484452"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pic>
        <p:nvPicPr>
          <p:cNvPr id="21" name="图片 87" descr="汇聚交换机.png"/>
          <p:cNvPicPr>
            <a:picLocks noChangeAspect="1"/>
          </p:cNvPicPr>
          <p:nvPr/>
        </p:nvPicPr>
        <p:blipFill>
          <a:blip r:embed="rId5" cstate="print"/>
          <a:stretch>
            <a:fillRect/>
          </a:stretch>
        </p:blipFill>
        <p:spPr>
          <a:xfrm>
            <a:off x="3804762" y="4220907"/>
            <a:ext cx="335297" cy="274335"/>
          </a:xfrm>
          <a:prstGeom prst="rect">
            <a:avLst/>
          </a:prstGeom>
        </p:spPr>
      </p:pic>
      <p:pic>
        <p:nvPicPr>
          <p:cNvPr id="22" name="图片 87" descr="汇聚交换机.png"/>
          <p:cNvPicPr>
            <a:picLocks noChangeAspect="1"/>
          </p:cNvPicPr>
          <p:nvPr/>
        </p:nvPicPr>
        <p:blipFill>
          <a:blip r:embed="rId5" cstate="print"/>
          <a:stretch>
            <a:fillRect/>
          </a:stretch>
        </p:blipFill>
        <p:spPr>
          <a:xfrm>
            <a:off x="4625498" y="4220907"/>
            <a:ext cx="335297" cy="274335"/>
          </a:xfrm>
          <a:prstGeom prst="rect">
            <a:avLst/>
          </a:prstGeom>
        </p:spPr>
      </p:pic>
      <p:cxnSp>
        <p:nvCxnSpPr>
          <p:cNvPr id="23" name="Straight Connector 29"/>
          <p:cNvCxnSpPr>
            <a:stCxn id="21" idx="3"/>
            <a:endCxn id="22" idx="1"/>
          </p:cNvCxnSpPr>
          <p:nvPr/>
        </p:nvCxnSpPr>
        <p:spPr>
          <a:xfrm>
            <a:off x="4140059" y="4358075"/>
            <a:ext cx="485439"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4" name="Straight Connector 30"/>
          <p:cNvCxnSpPr>
            <a:stCxn id="18" idx="0"/>
            <a:endCxn id="15" idx="2"/>
          </p:cNvCxnSpPr>
          <p:nvPr/>
        </p:nvCxnSpPr>
        <p:spPr>
          <a:xfrm flipV="1">
            <a:off x="1958892" y="3592481"/>
            <a:ext cx="1005280" cy="6284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33"/>
          <p:cNvCxnSpPr>
            <a:stCxn id="19" idx="0"/>
            <a:endCxn id="16" idx="2"/>
          </p:cNvCxnSpPr>
          <p:nvPr/>
        </p:nvCxnSpPr>
        <p:spPr>
          <a:xfrm flipV="1">
            <a:off x="2778641" y="3592481"/>
            <a:ext cx="1007253" cy="6284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36"/>
          <p:cNvCxnSpPr>
            <a:stCxn id="21" idx="0"/>
            <a:endCxn id="15" idx="2"/>
          </p:cNvCxnSpPr>
          <p:nvPr/>
        </p:nvCxnSpPr>
        <p:spPr>
          <a:xfrm flipH="1" flipV="1">
            <a:off x="2964172" y="3592481"/>
            <a:ext cx="1008239" cy="6284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39"/>
          <p:cNvCxnSpPr>
            <a:stCxn id="22" idx="0"/>
            <a:endCxn id="16" idx="2"/>
          </p:cNvCxnSpPr>
          <p:nvPr/>
        </p:nvCxnSpPr>
        <p:spPr>
          <a:xfrm flipH="1" flipV="1">
            <a:off x="3785894" y="3592481"/>
            <a:ext cx="1007253" cy="6284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Oval 42"/>
          <p:cNvSpPr/>
          <p:nvPr/>
        </p:nvSpPr>
        <p:spPr>
          <a:xfrm rot="3077028">
            <a:off x="2572200" y="3871220"/>
            <a:ext cx="580554" cy="91395"/>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tLang="zh-CN" dirty="0">
              <a:latin typeface="Huawei Sans" panose="020C0503030203020204" pitchFamily="34" charset="0"/>
            </a:endParaRPr>
          </a:p>
        </p:txBody>
      </p:sp>
      <p:pic>
        <p:nvPicPr>
          <p:cNvPr id="29" name="图片 106" descr="堆叠交换机蓝.png"/>
          <p:cNvPicPr>
            <a:picLocks noChangeAspect="1"/>
          </p:cNvPicPr>
          <p:nvPr/>
        </p:nvPicPr>
        <p:blipFill>
          <a:blip r:embed="rId6" cstate="print"/>
          <a:stretch>
            <a:fillRect/>
          </a:stretch>
        </p:blipFill>
        <p:spPr>
          <a:xfrm>
            <a:off x="1790346" y="5101500"/>
            <a:ext cx="337091" cy="275802"/>
          </a:xfrm>
          <a:prstGeom prst="rect">
            <a:avLst/>
          </a:prstGeom>
        </p:spPr>
      </p:pic>
      <p:pic>
        <p:nvPicPr>
          <p:cNvPr id="30" name="图片 106" descr="堆叠交换机蓝.png"/>
          <p:cNvPicPr>
            <a:picLocks noChangeAspect="1"/>
          </p:cNvPicPr>
          <p:nvPr/>
        </p:nvPicPr>
        <p:blipFill>
          <a:blip r:embed="rId6" cstate="print"/>
          <a:stretch>
            <a:fillRect/>
          </a:stretch>
        </p:blipFill>
        <p:spPr>
          <a:xfrm>
            <a:off x="2610095" y="5101500"/>
            <a:ext cx="337091" cy="275802"/>
          </a:xfrm>
          <a:prstGeom prst="rect">
            <a:avLst/>
          </a:prstGeom>
        </p:spPr>
      </p:pic>
      <p:cxnSp>
        <p:nvCxnSpPr>
          <p:cNvPr id="31" name="Straight Connector 34"/>
          <p:cNvCxnSpPr>
            <a:stCxn id="29" idx="0"/>
            <a:endCxn id="18" idx="2"/>
          </p:cNvCxnSpPr>
          <p:nvPr/>
        </p:nvCxnSpPr>
        <p:spPr>
          <a:xfrm flipV="1">
            <a:off x="1958892" y="4495242"/>
            <a:ext cx="0"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5"/>
          <p:cNvCxnSpPr>
            <a:stCxn id="29" idx="0"/>
            <a:endCxn id="19" idx="2"/>
          </p:cNvCxnSpPr>
          <p:nvPr/>
        </p:nvCxnSpPr>
        <p:spPr>
          <a:xfrm flipV="1">
            <a:off x="1958892" y="4495242"/>
            <a:ext cx="819749"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7"/>
          <p:cNvCxnSpPr>
            <a:stCxn id="30" idx="0"/>
            <a:endCxn id="18" idx="2"/>
          </p:cNvCxnSpPr>
          <p:nvPr/>
        </p:nvCxnSpPr>
        <p:spPr>
          <a:xfrm flipH="1" flipV="1">
            <a:off x="1958892" y="4495242"/>
            <a:ext cx="819749"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8"/>
          <p:cNvCxnSpPr>
            <a:stCxn id="30" idx="0"/>
            <a:endCxn id="19" idx="2"/>
          </p:cNvCxnSpPr>
          <p:nvPr/>
        </p:nvCxnSpPr>
        <p:spPr>
          <a:xfrm flipV="1">
            <a:off x="2778641" y="4495242"/>
            <a:ext cx="0"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5" name="Group 40"/>
          <p:cNvGrpSpPr/>
          <p:nvPr/>
        </p:nvGrpSpPr>
        <p:grpSpPr>
          <a:xfrm>
            <a:off x="2237783" y="5207603"/>
            <a:ext cx="261965" cy="61979"/>
            <a:chOff x="559282" y="6488261"/>
            <a:chExt cx="261965" cy="61979"/>
          </a:xfrm>
          <a:solidFill>
            <a:schemeClr val="bg1">
              <a:lumMod val="50000"/>
            </a:schemeClr>
          </a:solidFill>
        </p:grpSpPr>
        <p:sp>
          <p:nvSpPr>
            <p:cNvPr id="36" name="Oval 41"/>
            <p:cNvSpPr>
              <a:spLocks noChangeAspect="1"/>
            </p:cNvSpPr>
            <p:nvPr/>
          </p:nvSpPr>
          <p:spPr>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sp>
          <p:nvSpPr>
            <p:cNvPr id="37" name="Oval 44"/>
            <p:cNvSpPr>
              <a:spLocks noChangeAspect="1"/>
            </p:cNvSpPr>
            <p:nvPr/>
          </p:nvSpPr>
          <p:spPr>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sp>
          <p:nvSpPr>
            <p:cNvPr id="38" name="Oval 45"/>
            <p:cNvSpPr>
              <a:spLocks noChangeAspect="1"/>
            </p:cNvSpPr>
            <p:nvPr/>
          </p:nvSpPr>
          <p:spPr>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grpSp>
      <p:pic>
        <p:nvPicPr>
          <p:cNvPr id="39" name="图片 106" descr="堆叠交换机蓝.png"/>
          <p:cNvPicPr>
            <a:picLocks noChangeAspect="1"/>
          </p:cNvPicPr>
          <p:nvPr/>
        </p:nvPicPr>
        <p:blipFill>
          <a:blip r:embed="rId6" cstate="print"/>
          <a:stretch>
            <a:fillRect/>
          </a:stretch>
        </p:blipFill>
        <p:spPr>
          <a:xfrm>
            <a:off x="3803865" y="5101500"/>
            <a:ext cx="337091" cy="275802"/>
          </a:xfrm>
          <a:prstGeom prst="rect">
            <a:avLst/>
          </a:prstGeom>
        </p:spPr>
      </p:pic>
      <p:pic>
        <p:nvPicPr>
          <p:cNvPr id="40" name="图片 106" descr="堆叠交换机蓝.png"/>
          <p:cNvPicPr>
            <a:picLocks noChangeAspect="1"/>
          </p:cNvPicPr>
          <p:nvPr/>
        </p:nvPicPr>
        <p:blipFill>
          <a:blip r:embed="rId6" cstate="print"/>
          <a:stretch>
            <a:fillRect/>
          </a:stretch>
        </p:blipFill>
        <p:spPr>
          <a:xfrm>
            <a:off x="4624601" y="5101500"/>
            <a:ext cx="337091" cy="275802"/>
          </a:xfrm>
          <a:prstGeom prst="rect">
            <a:avLst/>
          </a:prstGeom>
        </p:spPr>
      </p:pic>
      <p:grpSp>
        <p:nvGrpSpPr>
          <p:cNvPr id="41" name="Group 54"/>
          <p:cNvGrpSpPr/>
          <p:nvPr/>
        </p:nvGrpSpPr>
        <p:grpSpPr>
          <a:xfrm>
            <a:off x="4252289" y="5207603"/>
            <a:ext cx="261965" cy="61979"/>
            <a:chOff x="559282" y="6488261"/>
            <a:chExt cx="261965" cy="61979"/>
          </a:xfrm>
          <a:solidFill>
            <a:schemeClr val="bg1">
              <a:lumMod val="50000"/>
            </a:schemeClr>
          </a:solidFill>
        </p:grpSpPr>
        <p:sp>
          <p:nvSpPr>
            <p:cNvPr id="42" name="Oval 55"/>
            <p:cNvSpPr>
              <a:spLocks noChangeAspect="1"/>
            </p:cNvSpPr>
            <p:nvPr/>
          </p:nvSpPr>
          <p:spPr>
            <a:xfrm>
              <a:off x="759268"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sp>
          <p:nvSpPr>
            <p:cNvPr id="43" name="Oval 56"/>
            <p:cNvSpPr>
              <a:spLocks noChangeAspect="1"/>
            </p:cNvSpPr>
            <p:nvPr/>
          </p:nvSpPr>
          <p:spPr>
            <a:xfrm>
              <a:off x="559282"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sp>
          <p:nvSpPr>
            <p:cNvPr id="44" name="Oval 57"/>
            <p:cNvSpPr>
              <a:spLocks noChangeAspect="1"/>
            </p:cNvSpPr>
            <p:nvPr/>
          </p:nvSpPr>
          <p:spPr>
            <a:xfrm>
              <a:off x="659275" y="6488261"/>
              <a:ext cx="61979" cy="619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latin typeface="Huawei Sans" panose="020C0503030203020204" pitchFamily="34" charset="0"/>
              </a:endParaRPr>
            </a:p>
          </p:txBody>
        </p:sp>
      </p:grpSp>
      <p:cxnSp>
        <p:nvCxnSpPr>
          <p:cNvPr id="45" name="Straight Connector 58"/>
          <p:cNvCxnSpPr>
            <a:stCxn id="39" idx="0"/>
            <a:endCxn id="21" idx="2"/>
          </p:cNvCxnSpPr>
          <p:nvPr/>
        </p:nvCxnSpPr>
        <p:spPr>
          <a:xfrm flipV="1">
            <a:off x="3972411" y="4495242"/>
            <a:ext cx="0"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61"/>
          <p:cNvCxnSpPr>
            <a:stCxn id="40" idx="0"/>
            <a:endCxn id="22" idx="2"/>
          </p:cNvCxnSpPr>
          <p:nvPr/>
        </p:nvCxnSpPr>
        <p:spPr>
          <a:xfrm flipV="1">
            <a:off x="4793147" y="4495242"/>
            <a:ext cx="0"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64"/>
          <p:cNvCxnSpPr>
            <a:stCxn id="39" idx="0"/>
            <a:endCxn id="22" idx="2"/>
          </p:cNvCxnSpPr>
          <p:nvPr/>
        </p:nvCxnSpPr>
        <p:spPr>
          <a:xfrm flipV="1">
            <a:off x="3972411" y="4495242"/>
            <a:ext cx="820736"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67"/>
          <p:cNvCxnSpPr>
            <a:stCxn id="40" idx="0"/>
            <a:endCxn id="21" idx="2"/>
          </p:cNvCxnSpPr>
          <p:nvPr/>
        </p:nvCxnSpPr>
        <p:spPr>
          <a:xfrm flipH="1" flipV="1">
            <a:off x="3972411" y="4495242"/>
            <a:ext cx="820736" cy="6062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70"/>
          <p:cNvCxnSpPr>
            <a:stCxn id="14" idx="0"/>
            <a:endCxn id="30" idx="2"/>
          </p:cNvCxnSpPr>
          <p:nvPr/>
        </p:nvCxnSpPr>
        <p:spPr>
          <a:xfrm flipV="1">
            <a:off x="2777654" y="5377302"/>
            <a:ext cx="987" cy="23209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0" name="Picture 2" descr="G:\做的项目\公共\扁平图标切换\更新2015_01_21\oss扁平图标库2015_01_21更新-04.png"/>
          <p:cNvPicPr>
            <a:picLocks noChangeAspect="1" noChangeArrowheads="1"/>
          </p:cNvPicPr>
          <p:nvPr/>
        </p:nvPicPr>
        <p:blipFill>
          <a:blip r:embed="rId7" cstate="print"/>
          <a:stretch>
            <a:fillRect/>
          </a:stretch>
        </p:blipFill>
        <p:spPr bwMode="auto">
          <a:xfrm>
            <a:off x="2793522" y="2042909"/>
            <a:ext cx="337091" cy="275801"/>
          </a:xfrm>
          <a:prstGeom prst="rect">
            <a:avLst/>
          </a:prstGeom>
          <a:noFill/>
        </p:spPr>
      </p:pic>
      <p:pic>
        <p:nvPicPr>
          <p:cNvPr id="51" name="Picture 2" descr="G:\做的项目\公共\扁平图标切换\更新2015_01_21\oss扁平图标库2015_01_21更新-04.png"/>
          <p:cNvPicPr>
            <a:picLocks noChangeAspect="1" noChangeArrowheads="1"/>
          </p:cNvPicPr>
          <p:nvPr/>
        </p:nvPicPr>
        <p:blipFill>
          <a:blip r:embed="rId7" cstate="print"/>
          <a:stretch>
            <a:fillRect/>
          </a:stretch>
        </p:blipFill>
        <p:spPr bwMode="auto">
          <a:xfrm>
            <a:off x="3617348" y="2042909"/>
            <a:ext cx="337091" cy="275801"/>
          </a:xfrm>
          <a:prstGeom prst="rect">
            <a:avLst/>
          </a:prstGeom>
          <a:noFill/>
        </p:spPr>
      </p:pic>
      <p:cxnSp>
        <p:nvCxnSpPr>
          <p:cNvPr id="52" name="Straight Connector 98"/>
          <p:cNvCxnSpPr>
            <a:stCxn id="51" idx="2"/>
            <a:endCxn id="16" idx="0"/>
          </p:cNvCxnSpPr>
          <p:nvPr/>
        </p:nvCxnSpPr>
        <p:spPr>
          <a:xfrm>
            <a:off x="3785894" y="2318710"/>
            <a:ext cx="0" cy="99943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101"/>
          <p:cNvCxnSpPr>
            <a:stCxn id="50" idx="2"/>
            <a:endCxn id="15" idx="0"/>
          </p:cNvCxnSpPr>
          <p:nvPr/>
        </p:nvCxnSpPr>
        <p:spPr>
          <a:xfrm>
            <a:off x="2962068" y="2318710"/>
            <a:ext cx="2104" cy="99943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104"/>
          <p:cNvCxnSpPr>
            <a:stCxn id="50" idx="3"/>
            <a:endCxn id="51" idx="1"/>
          </p:cNvCxnSpPr>
          <p:nvPr/>
        </p:nvCxnSpPr>
        <p:spPr>
          <a:xfrm>
            <a:off x="3130613" y="2180810"/>
            <a:ext cx="4867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5" name="Oval 59"/>
          <p:cNvSpPr/>
          <p:nvPr/>
        </p:nvSpPr>
        <p:spPr>
          <a:xfrm rot="1782887">
            <a:off x="1881708" y="4896959"/>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tLang="zh-CN" dirty="0">
              <a:latin typeface="Huawei Sans" panose="020C0503030203020204" pitchFamily="34" charset="0"/>
            </a:endParaRPr>
          </a:p>
        </p:txBody>
      </p:sp>
      <p:sp>
        <p:nvSpPr>
          <p:cNvPr id="56" name="Oval 62"/>
          <p:cNvSpPr/>
          <p:nvPr/>
        </p:nvSpPr>
        <p:spPr>
          <a:xfrm rot="19401600">
            <a:off x="2539609" y="4909710"/>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tLang="zh-CN" dirty="0">
              <a:latin typeface="Huawei Sans" panose="020C0503030203020204" pitchFamily="34" charset="0"/>
            </a:endParaRPr>
          </a:p>
        </p:txBody>
      </p:sp>
      <p:sp>
        <p:nvSpPr>
          <p:cNvPr id="57" name="Oval 63"/>
          <p:cNvSpPr/>
          <p:nvPr/>
        </p:nvSpPr>
        <p:spPr>
          <a:xfrm rot="1782887">
            <a:off x="3883122" y="4928838"/>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tLang="zh-CN" dirty="0">
              <a:latin typeface="Huawei Sans" panose="020C0503030203020204" pitchFamily="34" charset="0"/>
            </a:endParaRPr>
          </a:p>
        </p:txBody>
      </p:sp>
      <p:sp>
        <p:nvSpPr>
          <p:cNvPr id="58" name="Oval 65"/>
          <p:cNvSpPr/>
          <p:nvPr/>
        </p:nvSpPr>
        <p:spPr>
          <a:xfrm rot="19401600">
            <a:off x="4577946" y="4904026"/>
            <a:ext cx="311619" cy="90813"/>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tLang="zh-CN" dirty="0">
              <a:latin typeface="Huawei Sans" panose="020C0503030203020204" pitchFamily="34" charset="0"/>
            </a:endParaRPr>
          </a:p>
        </p:txBody>
      </p:sp>
      <p:sp>
        <p:nvSpPr>
          <p:cNvPr id="59" name="TextBox 85"/>
          <p:cNvSpPr txBox="1"/>
          <p:nvPr/>
        </p:nvSpPr>
        <p:spPr>
          <a:xfrm>
            <a:off x="481287" y="2526551"/>
            <a:ext cx="950901" cy="261610"/>
          </a:xfrm>
          <a:prstGeom prst="rect">
            <a:avLst/>
          </a:prstGeom>
          <a:noFill/>
        </p:spPr>
        <p:txBody>
          <a:bodyPr wrap="none" rtlCol="0">
            <a:spAutoFit/>
          </a:bodyPr>
          <a:lstStyle/>
          <a:p>
            <a:r>
              <a:rPr lang="ru-RU" sz="1100" dirty="0">
                <a:latin typeface="Huawei Sans" panose="020C0503030203020204" pitchFamily="34" charset="0"/>
              </a:rPr>
              <a:t>Зона выхода в сеть</a:t>
            </a:r>
          </a:p>
        </p:txBody>
      </p:sp>
      <p:sp>
        <p:nvSpPr>
          <p:cNvPr id="60" name="TextBox 86"/>
          <p:cNvSpPr txBox="1"/>
          <p:nvPr/>
        </p:nvSpPr>
        <p:spPr>
          <a:xfrm>
            <a:off x="481287" y="3764108"/>
            <a:ext cx="869149" cy="261610"/>
          </a:xfrm>
          <a:prstGeom prst="rect">
            <a:avLst/>
          </a:prstGeom>
          <a:noFill/>
        </p:spPr>
        <p:txBody>
          <a:bodyPr wrap="none" rtlCol="0">
            <a:spAutoFit/>
          </a:bodyPr>
          <a:lstStyle/>
          <a:p>
            <a:r>
              <a:rPr lang="ru-RU" sz="1100">
                <a:latin typeface="Huawei Sans" panose="020C0503030203020204" pitchFamily="34" charset="0"/>
              </a:rPr>
              <a:t>Уровень ядра сети</a:t>
            </a:r>
          </a:p>
        </p:txBody>
      </p:sp>
      <p:sp>
        <p:nvSpPr>
          <p:cNvPr id="61" name="TextBox 88"/>
          <p:cNvSpPr txBox="1"/>
          <p:nvPr/>
        </p:nvSpPr>
        <p:spPr>
          <a:xfrm>
            <a:off x="453713" y="4442025"/>
            <a:ext cx="1367682" cy="261610"/>
          </a:xfrm>
          <a:prstGeom prst="rect">
            <a:avLst/>
          </a:prstGeom>
          <a:noFill/>
        </p:spPr>
        <p:txBody>
          <a:bodyPr wrap="none" rtlCol="0">
            <a:spAutoFit/>
          </a:bodyPr>
          <a:lstStyle/>
          <a:p>
            <a:r>
              <a:rPr lang="ru-RU" sz="1100" dirty="0">
                <a:latin typeface="Huawei Sans" panose="020C0503030203020204" pitchFamily="34" charset="0"/>
              </a:rPr>
              <a:t>Уровень агрегации</a:t>
            </a:r>
          </a:p>
        </p:txBody>
      </p:sp>
      <p:sp>
        <p:nvSpPr>
          <p:cNvPr id="62" name="TextBox 89"/>
          <p:cNvSpPr txBox="1"/>
          <p:nvPr/>
        </p:nvSpPr>
        <p:spPr>
          <a:xfrm>
            <a:off x="481287" y="5060035"/>
            <a:ext cx="987771" cy="261610"/>
          </a:xfrm>
          <a:prstGeom prst="rect">
            <a:avLst/>
          </a:prstGeom>
          <a:noFill/>
        </p:spPr>
        <p:txBody>
          <a:bodyPr wrap="none" rtlCol="0">
            <a:spAutoFit/>
          </a:bodyPr>
          <a:lstStyle/>
          <a:p>
            <a:r>
              <a:rPr lang="ru-RU" sz="1100">
                <a:latin typeface="Huawei Sans" panose="020C0503030203020204" pitchFamily="34" charset="0"/>
              </a:rPr>
              <a:t>Уровень доступа</a:t>
            </a:r>
          </a:p>
        </p:txBody>
      </p:sp>
      <p:sp>
        <p:nvSpPr>
          <p:cNvPr id="63" name="Oval 92"/>
          <p:cNvSpPr/>
          <p:nvPr/>
        </p:nvSpPr>
        <p:spPr>
          <a:xfrm rot="18651691">
            <a:off x="3616508" y="3888708"/>
            <a:ext cx="580554" cy="91395"/>
          </a:xfrm>
          <a:prstGeom prst="ellips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tLang="zh-CN" dirty="0">
              <a:latin typeface="Huawei Sans" panose="020C0503030203020204" pitchFamily="34" charset="0"/>
            </a:endParaRPr>
          </a:p>
        </p:txBody>
      </p:sp>
      <p:pic>
        <p:nvPicPr>
          <p:cNvPr id="64"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783053" y="2466261"/>
            <a:ext cx="337091" cy="275801"/>
          </a:xfrm>
          <a:prstGeom prst="rect">
            <a:avLst/>
          </a:prstGeom>
        </p:spPr>
      </p:pic>
      <p:pic>
        <p:nvPicPr>
          <p:cNvPr id="65"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617348" y="2466261"/>
            <a:ext cx="337091" cy="275801"/>
          </a:xfrm>
          <a:prstGeom prst="rect">
            <a:avLst/>
          </a:prstGeom>
        </p:spPr>
      </p:pic>
      <p:cxnSp>
        <p:nvCxnSpPr>
          <p:cNvPr id="66" name="Straight Connector 127"/>
          <p:cNvCxnSpPr>
            <a:stCxn id="64" idx="3"/>
            <a:endCxn id="65" idx="1"/>
          </p:cNvCxnSpPr>
          <p:nvPr/>
        </p:nvCxnSpPr>
        <p:spPr>
          <a:xfrm>
            <a:off x="3120144" y="2604162"/>
            <a:ext cx="497204"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67" name="Straight Connector 79"/>
          <p:cNvCxnSpPr/>
          <p:nvPr/>
        </p:nvCxnSpPr>
        <p:spPr>
          <a:xfrm flipH="1">
            <a:off x="2194496" y="3032776"/>
            <a:ext cx="119014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79"/>
          <p:cNvCxnSpPr/>
          <p:nvPr/>
        </p:nvCxnSpPr>
        <p:spPr>
          <a:xfrm flipH="1">
            <a:off x="2194496" y="3092147"/>
            <a:ext cx="43051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9" name="Freeform 159"/>
          <p:cNvSpPr/>
          <p:nvPr/>
        </p:nvSpPr>
        <p:spPr>
          <a:xfrm flipH="1">
            <a:off x="1547878" y="2739813"/>
            <a:ext cx="909482" cy="475412"/>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lumMod val="95000"/>
            </a:schemeClr>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tIns="180000" rtlCol="0" anchor="ctr">
            <a:noAutofit/>
          </a:bodyPr>
          <a:lstStyle/>
          <a:p>
            <a:pPr algn="ctr"/>
            <a:r>
              <a:rPr lang="ru-RU" sz="1000" b="1">
                <a:solidFill>
                  <a:schemeClr val="bg1">
                    <a:lumMod val="50000"/>
                  </a:schemeClr>
                </a:solidFill>
                <a:latin typeface="Huawei Sans" panose="020C0503030203020204" pitchFamily="34" charset="0"/>
              </a:rPr>
              <a:t>ЦОД</a:t>
            </a:r>
          </a:p>
        </p:txBody>
      </p:sp>
      <p:cxnSp>
        <p:nvCxnSpPr>
          <p:cNvPr id="70" name="Straight Connector 79"/>
          <p:cNvCxnSpPr/>
          <p:nvPr/>
        </p:nvCxnSpPr>
        <p:spPr>
          <a:xfrm flipH="1">
            <a:off x="3288972" y="3092147"/>
            <a:ext cx="150324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71" name="TextBox 86"/>
          <p:cNvSpPr txBox="1"/>
          <p:nvPr/>
        </p:nvSpPr>
        <p:spPr>
          <a:xfrm>
            <a:off x="877299" y="3359008"/>
            <a:ext cx="923651" cy="276999"/>
          </a:xfrm>
          <a:prstGeom prst="rect">
            <a:avLst/>
          </a:prstGeom>
          <a:noFill/>
        </p:spPr>
        <p:txBody>
          <a:bodyPr wrap="none" rtlCol="0">
            <a:spAutoFit/>
          </a:bodyPr>
          <a:lstStyle/>
          <a:p>
            <a:r>
              <a:rPr lang="ru-RU" sz="1200" b="1" dirty="0">
                <a:solidFill>
                  <a:srgbClr val="EC7061"/>
                </a:solidFill>
                <a:latin typeface="Huawei Sans" panose="020C0503030203020204" pitchFamily="34" charset="0"/>
              </a:rPr>
              <a:t>Контроллер </a:t>
            </a:r>
            <a:r>
              <a:rPr lang="ru-RU" sz="1200" b="1" dirty="0" err="1">
                <a:solidFill>
                  <a:srgbClr val="EC7061"/>
                </a:solidFill>
                <a:latin typeface="Huawei Sans" panose="020C0503030203020204" pitchFamily="34" charset="0"/>
              </a:rPr>
              <a:t>Native</a:t>
            </a:r>
            <a:r>
              <a:rPr lang="ru-RU" sz="1200" b="1" dirty="0">
                <a:solidFill>
                  <a:srgbClr val="EC7061"/>
                </a:solidFill>
                <a:latin typeface="Huawei Sans" panose="020C0503030203020204" pitchFamily="34" charset="0"/>
              </a:rPr>
              <a:t> AC</a:t>
            </a:r>
          </a:p>
        </p:txBody>
      </p:sp>
      <p:sp>
        <p:nvSpPr>
          <p:cNvPr id="72" name="TextBox 86"/>
          <p:cNvSpPr txBox="1"/>
          <p:nvPr/>
        </p:nvSpPr>
        <p:spPr>
          <a:xfrm>
            <a:off x="3925644" y="3386416"/>
            <a:ext cx="923651" cy="276999"/>
          </a:xfrm>
          <a:prstGeom prst="rect">
            <a:avLst/>
          </a:prstGeom>
          <a:noFill/>
        </p:spPr>
        <p:txBody>
          <a:bodyPr wrap="none" rtlCol="0">
            <a:spAutoFit/>
          </a:bodyPr>
          <a:lstStyle/>
          <a:p>
            <a:r>
              <a:rPr lang="ru-RU" sz="1200" b="1">
                <a:solidFill>
                  <a:srgbClr val="EC7061"/>
                </a:solidFill>
                <a:latin typeface="Huawei Sans" panose="020C0503030203020204" pitchFamily="34" charset="0"/>
              </a:rPr>
              <a:t>Контроллер Native AC</a:t>
            </a:r>
          </a:p>
        </p:txBody>
      </p:sp>
      <p:sp>
        <p:nvSpPr>
          <p:cNvPr id="73" name="圆角矩形 72"/>
          <p:cNvSpPr/>
          <p:nvPr/>
        </p:nvSpPr>
        <p:spPr>
          <a:xfrm>
            <a:off x="4718904" y="2385928"/>
            <a:ext cx="1738375" cy="1010467"/>
          </a:xfrm>
          <a:prstGeom prst="roundRect">
            <a:avLst>
              <a:gd name="adj" fmla="val 2563"/>
            </a:avLst>
          </a:prstGeom>
          <a:solidFill>
            <a:srgbClr val="F3FBFE"/>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lstStyle/>
          <a:p>
            <a:pPr marL="176213" indent="-176213">
              <a:lnSpc>
                <a:spcPts val="2400"/>
              </a:lnSpc>
              <a:spcAft>
                <a:spcPts val="600"/>
              </a:spcAft>
              <a:buFont typeface="Arial" panose="020B0604020202020204" pitchFamily="34" charset="0"/>
              <a:buChar char="•"/>
            </a:pPr>
            <a:endParaRPr lang="en-US" altLang="zh-CN" sz="1400" dirty="0">
              <a:solidFill>
                <a:prstClr val="black"/>
              </a:solidFill>
              <a:latin typeface="Huawei Sans" panose="020C0503030203020204" pitchFamily="34" charset="0"/>
            </a:endParaRPr>
          </a:p>
        </p:txBody>
      </p:sp>
      <p:sp>
        <p:nvSpPr>
          <p:cNvPr id="74" name="TextBox 20"/>
          <p:cNvSpPr txBox="1"/>
          <p:nvPr/>
        </p:nvSpPr>
        <p:spPr>
          <a:xfrm>
            <a:off x="4818489" y="3071560"/>
            <a:ext cx="1539204" cy="307777"/>
          </a:xfrm>
          <a:prstGeom prst="rect">
            <a:avLst/>
          </a:prstGeom>
          <a:noFill/>
        </p:spPr>
        <p:txBody>
          <a:bodyPr wrap="none" rtlCol="0">
            <a:spAutoFit/>
          </a:bodyPr>
          <a:lstStyle/>
          <a:p>
            <a:pPr algn="ctr"/>
            <a:r>
              <a:rPr lang="ru-RU" sz="1400">
                <a:latin typeface="Huawei Sans" panose="020C0503030203020204" pitchFamily="34" charset="0"/>
              </a:rPr>
              <a:t>Зона O&amp;M NMS</a:t>
            </a:r>
          </a:p>
        </p:txBody>
      </p:sp>
      <p:pic>
        <p:nvPicPr>
          <p:cNvPr id="75" name="图片 7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857778" y="2655146"/>
            <a:ext cx="1346845" cy="248394"/>
          </a:xfrm>
          <a:prstGeom prst="rect">
            <a:avLst/>
          </a:prstGeom>
        </p:spPr>
      </p:pic>
      <p:cxnSp>
        <p:nvCxnSpPr>
          <p:cNvPr id="76" name="Straight Connector 19"/>
          <p:cNvCxnSpPr/>
          <p:nvPr/>
        </p:nvCxnSpPr>
        <p:spPr>
          <a:xfrm>
            <a:off x="3862773" y="6223357"/>
            <a:ext cx="268482"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sp>
        <p:nvSpPr>
          <p:cNvPr id="77" name="TextBox 20"/>
          <p:cNvSpPr txBox="1"/>
          <p:nvPr/>
        </p:nvSpPr>
        <p:spPr>
          <a:xfrm>
            <a:off x="4234060" y="6069468"/>
            <a:ext cx="1431802" cy="307777"/>
          </a:xfrm>
          <a:prstGeom prst="rect">
            <a:avLst/>
          </a:prstGeom>
          <a:noFill/>
        </p:spPr>
        <p:txBody>
          <a:bodyPr wrap="none" rtlCol="0">
            <a:spAutoFit/>
          </a:bodyPr>
          <a:lstStyle/>
          <a:p>
            <a:r>
              <a:rPr lang="ru-RU" sz="1400">
                <a:latin typeface="Huawei Sans" panose="020C0503030203020204" pitchFamily="34" charset="0"/>
              </a:rPr>
              <a:t>Канал iStack/CSS</a:t>
            </a:r>
          </a:p>
        </p:txBody>
      </p:sp>
      <p:grpSp>
        <p:nvGrpSpPr>
          <p:cNvPr id="78" name="Group 6"/>
          <p:cNvGrpSpPr/>
          <p:nvPr/>
        </p:nvGrpSpPr>
        <p:grpSpPr>
          <a:xfrm>
            <a:off x="2608239" y="1529862"/>
            <a:ext cx="661726" cy="375146"/>
            <a:chOff x="8046065" y="4085456"/>
            <a:chExt cx="661726" cy="375146"/>
          </a:xfrm>
        </p:grpSpPr>
        <p:sp>
          <p:nvSpPr>
            <p:cNvPr id="79" name="Freeform 200"/>
            <p:cNvSpPr/>
            <p:nvPr/>
          </p:nvSpPr>
          <p:spPr>
            <a:xfrm>
              <a:off x="8046065" y="4085456"/>
              <a:ext cx="661726" cy="375146"/>
            </a:xfrm>
            <a:custGeom>
              <a:avLst/>
              <a:gdLst>
                <a:gd name="connsiteX0" fmla="*/ 511396 w 823780"/>
                <a:gd name="connsiteY0" fmla="*/ 0 h 467015"/>
                <a:gd name="connsiteX1" fmla="*/ 732475 w 823780"/>
                <a:gd name="connsiteY1" fmla="*/ 223125 h 467015"/>
                <a:gd name="connsiteX2" fmla="*/ 727487 w 823780"/>
                <a:gd name="connsiteY2" fmla="*/ 248058 h 467015"/>
                <a:gd name="connsiteX3" fmla="*/ 756693 w 823780"/>
                <a:gd name="connsiteY3" fmla="*/ 254009 h 467015"/>
                <a:gd name="connsiteX4" fmla="*/ 823780 w 823780"/>
                <a:gd name="connsiteY4" fmla="*/ 356156 h 467015"/>
                <a:gd name="connsiteX5" fmla="*/ 756693 w 823780"/>
                <a:gd name="connsiteY5" fmla="*/ 458303 h 467015"/>
                <a:gd name="connsiteX6" fmla="*/ 732017 w 823780"/>
                <a:gd name="connsiteY6" fmla="*/ 463331 h 467015"/>
                <a:gd name="connsiteX7" fmla="*/ 732017 w 823780"/>
                <a:gd name="connsiteY7" fmla="*/ 467014 h 467015"/>
                <a:gd name="connsiteX8" fmla="*/ 713942 w 823780"/>
                <a:gd name="connsiteY8" fmla="*/ 467014 h 467015"/>
                <a:gd name="connsiteX9" fmla="*/ 713937 w 823780"/>
                <a:gd name="connsiteY9" fmla="*/ 467015 h 467015"/>
                <a:gd name="connsiteX10" fmla="*/ 713932 w 823780"/>
                <a:gd name="connsiteY10" fmla="*/ 467014 h 467015"/>
                <a:gd name="connsiteX11" fmla="*/ 120827 w 823780"/>
                <a:gd name="connsiteY11" fmla="*/ 467014 h 467015"/>
                <a:gd name="connsiteX12" fmla="*/ 100287 w 823780"/>
                <a:gd name="connsiteY12" fmla="*/ 467014 h 467015"/>
                <a:gd name="connsiteX13" fmla="*/ 100287 w 823780"/>
                <a:gd name="connsiteY13" fmla="*/ 462829 h 467015"/>
                <a:gd name="connsiteX14" fmla="*/ 73795 w 823780"/>
                <a:gd name="connsiteY14" fmla="*/ 457431 h 467015"/>
                <a:gd name="connsiteX15" fmla="*/ 0 w 823780"/>
                <a:gd name="connsiteY15" fmla="*/ 345069 h 467015"/>
                <a:gd name="connsiteX16" fmla="*/ 73795 w 823780"/>
                <a:gd name="connsiteY16" fmla="*/ 232707 h 467015"/>
                <a:gd name="connsiteX17" fmla="*/ 81613 w 823780"/>
                <a:gd name="connsiteY17" fmla="*/ 231114 h 467015"/>
                <a:gd name="connsiteX18" fmla="*/ 94608 w 823780"/>
                <a:gd name="connsiteY18" fmla="*/ 172061 h 467015"/>
                <a:gd name="connsiteX19" fmla="*/ 250025 w 823780"/>
                <a:gd name="connsiteY19" fmla="*/ 77543 h 467015"/>
                <a:gd name="connsiteX20" fmla="*/ 315680 w 823780"/>
                <a:gd name="connsiteY20" fmla="*/ 89704 h 467015"/>
                <a:gd name="connsiteX21" fmla="*/ 332040 w 823780"/>
                <a:gd name="connsiteY21" fmla="*/ 99825 h 467015"/>
                <a:gd name="connsiteX22" fmla="*/ 355070 w 823780"/>
                <a:gd name="connsiteY22" fmla="*/ 65352 h 467015"/>
                <a:gd name="connsiteX23" fmla="*/ 511396 w 823780"/>
                <a:gd name="connsiteY23" fmla="*/ 0 h 46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3780" h="467015">
                  <a:moveTo>
                    <a:pt x="511396" y="0"/>
                  </a:moveTo>
                  <a:cubicBezTo>
                    <a:pt x="633495" y="0"/>
                    <a:pt x="732475" y="99896"/>
                    <a:pt x="732475" y="223125"/>
                  </a:cubicBezTo>
                  <a:lnTo>
                    <a:pt x="727487" y="248058"/>
                  </a:lnTo>
                  <a:lnTo>
                    <a:pt x="756693" y="254009"/>
                  </a:lnTo>
                  <a:cubicBezTo>
                    <a:pt x="796117" y="270838"/>
                    <a:pt x="823780" y="310236"/>
                    <a:pt x="823780" y="356156"/>
                  </a:cubicBezTo>
                  <a:cubicBezTo>
                    <a:pt x="823780" y="402076"/>
                    <a:pt x="796117" y="441474"/>
                    <a:pt x="756693" y="458303"/>
                  </a:cubicBezTo>
                  <a:lnTo>
                    <a:pt x="732017" y="463331"/>
                  </a:lnTo>
                  <a:lnTo>
                    <a:pt x="732017" y="467014"/>
                  </a:lnTo>
                  <a:lnTo>
                    <a:pt x="713942" y="467014"/>
                  </a:lnTo>
                  <a:lnTo>
                    <a:pt x="713937" y="467015"/>
                  </a:lnTo>
                  <a:lnTo>
                    <a:pt x="713932" y="467014"/>
                  </a:lnTo>
                  <a:lnTo>
                    <a:pt x="120827" y="467014"/>
                  </a:lnTo>
                  <a:lnTo>
                    <a:pt x="100287" y="467014"/>
                  </a:lnTo>
                  <a:lnTo>
                    <a:pt x="100287" y="462829"/>
                  </a:lnTo>
                  <a:lnTo>
                    <a:pt x="73795" y="457431"/>
                  </a:lnTo>
                  <a:cubicBezTo>
                    <a:pt x="30429" y="438919"/>
                    <a:pt x="0" y="395580"/>
                    <a:pt x="0" y="345069"/>
                  </a:cubicBezTo>
                  <a:cubicBezTo>
                    <a:pt x="0" y="294558"/>
                    <a:pt x="30429" y="251219"/>
                    <a:pt x="73795" y="232707"/>
                  </a:cubicBezTo>
                  <a:lnTo>
                    <a:pt x="81613" y="231114"/>
                  </a:lnTo>
                  <a:lnTo>
                    <a:pt x="94608" y="172061"/>
                  </a:lnTo>
                  <a:cubicBezTo>
                    <a:pt x="120214" y="116517"/>
                    <a:pt x="180159" y="77543"/>
                    <a:pt x="250025" y="77543"/>
                  </a:cubicBezTo>
                  <a:cubicBezTo>
                    <a:pt x="273314" y="77543"/>
                    <a:pt x="295500" y="81873"/>
                    <a:pt x="315680" y="89704"/>
                  </a:cubicBezTo>
                  <a:lnTo>
                    <a:pt x="332040" y="99825"/>
                  </a:lnTo>
                  <a:lnTo>
                    <a:pt x="355070" y="65352"/>
                  </a:lnTo>
                  <a:cubicBezTo>
                    <a:pt x="395077" y="24974"/>
                    <a:pt x="450347" y="0"/>
                    <a:pt x="511396" y="0"/>
                  </a:cubicBezTo>
                  <a:close/>
                </a:path>
              </a:pathLst>
            </a:cu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900" dirty="0">
                <a:latin typeface="Huawei Sans" panose="020C0503030203020204" pitchFamily="34" charset="0"/>
              </a:endParaRPr>
            </a:p>
          </p:txBody>
        </p:sp>
        <p:sp>
          <p:nvSpPr>
            <p:cNvPr id="80" name="TextBox 2"/>
            <p:cNvSpPr txBox="1"/>
            <p:nvPr/>
          </p:nvSpPr>
          <p:spPr>
            <a:xfrm>
              <a:off x="8081268" y="4174800"/>
              <a:ext cx="599844" cy="230832"/>
            </a:xfrm>
            <a:prstGeom prst="rect">
              <a:avLst/>
            </a:prstGeom>
            <a:noFill/>
          </p:spPr>
          <p:txBody>
            <a:bodyPr wrap="none" rtlCol="0">
              <a:spAutoFit/>
            </a:bodyPr>
            <a:lstStyle/>
            <a:p>
              <a:pPr algn="ctr"/>
              <a:r>
                <a:rPr lang="ru-RU" sz="900">
                  <a:latin typeface="Huawei Sans" panose="020C0503030203020204" pitchFamily="34" charset="0"/>
                </a:rPr>
                <a:t>Интернет</a:t>
              </a:r>
            </a:p>
          </p:txBody>
        </p:sp>
      </p:grpSp>
      <p:grpSp>
        <p:nvGrpSpPr>
          <p:cNvPr id="81" name="Group 6"/>
          <p:cNvGrpSpPr/>
          <p:nvPr/>
        </p:nvGrpSpPr>
        <p:grpSpPr>
          <a:xfrm>
            <a:off x="3439711" y="1529862"/>
            <a:ext cx="661726" cy="375146"/>
            <a:chOff x="8046065" y="4085456"/>
            <a:chExt cx="661726" cy="375146"/>
          </a:xfrm>
        </p:grpSpPr>
        <p:sp>
          <p:nvSpPr>
            <p:cNvPr id="82" name="Freeform 200"/>
            <p:cNvSpPr/>
            <p:nvPr/>
          </p:nvSpPr>
          <p:spPr>
            <a:xfrm>
              <a:off x="8046065" y="4085456"/>
              <a:ext cx="661726" cy="375146"/>
            </a:xfrm>
            <a:custGeom>
              <a:avLst/>
              <a:gdLst>
                <a:gd name="connsiteX0" fmla="*/ 511396 w 823780"/>
                <a:gd name="connsiteY0" fmla="*/ 0 h 467015"/>
                <a:gd name="connsiteX1" fmla="*/ 732475 w 823780"/>
                <a:gd name="connsiteY1" fmla="*/ 223125 h 467015"/>
                <a:gd name="connsiteX2" fmla="*/ 727487 w 823780"/>
                <a:gd name="connsiteY2" fmla="*/ 248058 h 467015"/>
                <a:gd name="connsiteX3" fmla="*/ 756693 w 823780"/>
                <a:gd name="connsiteY3" fmla="*/ 254009 h 467015"/>
                <a:gd name="connsiteX4" fmla="*/ 823780 w 823780"/>
                <a:gd name="connsiteY4" fmla="*/ 356156 h 467015"/>
                <a:gd name="connsiteX5" fmla="*/ 756693 w 823780"/>
                <a:gd name="connsiteY5" fmla="*/ 458303 h 467015"/>
                <a:gd name="connsiteX6" fmla="*/ 732017 w 823780"/>
                <a:gd name="connsiteY6" fmla="*/ 463331 h 467015"/>
                <a:gd name="connsiteX7" fmla="*/ 732017 w 823780"/>
                <a:gd name="connsiteY7" fmla="*/ 467014 h 467015"/>
                <a:gd name="connsiteX8" fmla="*/ 713942 w 823780"/>
                <a:gd name="connsiteY8" fmla="*/ 467014 h 467015"/>
                <a:gd name="connsiteX9" fmla="*/ 713937 w 823780"/>
                <a:gd name="connsiteY9" fmla="*/ 467015 h 467015"/>
                <a:gd name="connsiteX10" fmla="*/ 713932 w 823780"/>
                <a:gd name="connsiteY10" fmla="*/ 467014 h 467015"/>
                <a:gd name="connsiteX11" fmla="*/ 120827 w 823780"/>
                <a:gd name="connsiteY11" fmla="*/ 467014 h 467015"/>
                <a:gd name="connsiteX12" fmla="*/ 100287 w 823780"/>
                <a:gd name="connsiteY12" fmla="*/ 467014 h 467015"/>
                <a:gd name="connsiteX13" fmla="*/ 100287 w 823780"/>
                <a:gd name="connsiteY13" fmla="*/ 462829 h 467015"/>
                <a:gd name="connsiteX14" fmla="*/ 73795 w 823780"/>
                <a:gd name="connsiteY14" fmla="*/ 457431 h 467015"/>
                <a:gd name="connsiteX15" fmla="*/ 0 w 823780"/>
                <a:gd name="connsiteY15" fmla="*/ 345069 h 467015"/>
                <a:gd name="connsiteX16" fmla="*/ 73795 w 823780"/>
                <a:gd name="connsiteY16" fmla="*/ 232707 h 467015"/>
                <a:gd name="connsiteX17" fmla="*/ 81613 w 823780"/>
                <a:gd name="connsiteY17" fmla="*/ 231114 h 467015"/>
                <a:gd name="connsiteX18" fmla="*/ 94608 w 823780"/>
                <a:gd name="connsiteY18" fmla="*/ 172061 h 467015"/>
                <a:gd name="connsiteX19" fmla="*/ 250025 w 823780"/>
                <a:gd name="connsiteY19" fmla="*/ 77543 h 467015"/>
                <a:gd name="connsiteX20" fmla="*/ 315680 w 823780"/>
                <a:gd name="connsiteY20" fmla="*/ 89704 h 467015"/>
                <a:gd name="connsiteX21" fmla="*/ 332040 w 823780"/>
                <a:gd name="connsiteY21" fmla="*/ 99825 h 467015"/>
                <a:gd name="connsiteX22" fmla="*/ 355070 w 823780"/>
                <a:gd name="connsiteY22" fmla="*/ 65352 h 467015"/>
                <a:gd name="connsiteX23" fmla="*/ 511396 w 823780"/>
                <a:gd name="connsiteY23" fmla="*/ 0 h 46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3780" h="467015">
                  <a:moveTo>
                    <a:pt x="511396" y="0"/>
                  </a:moveTo>
                  <a:cubicBezTo>
                    <a:pt x="633495" y="0"/>
                    <a:pt x="732475" y="99896"/>
                    <a:pt x="732475" y="223125"/>
                  </a:cubicBezTo>
                  <a:lnTo>
                    <a:pt x="727487" y="248058"/>
                  </a:lnTo>
                  <a:lnTo>
                    <a:pt x="756693" y="254009"/>
                  </a:lnTo>
                  <a:cubicBezTo>
                    <a:pt x="796117" y="270838"/>
                    <a:pt x="823780" y="310236"/>
                    <a:pt x="823780" y="356156"/>
                  </a:cubicBezTo>
                  <a:cubicBezTo>
                    <a:pt x="823780" y="402076"/>
                    <a:pt x="796117" y="441474"/>
                    <a:pt x="756693" y="458303"/>
                  </a:cubicBezTo>
                  <a:lnTo>
                    <a:pt x="732017" y="463331"/>
                  </a:lnTo>
                  <a:lnTo>
                    <a:pt x="732017" y="467014"/>
                  </a:lnTo>
                  <a:lnTo>
                    <a:pt x="713942" y="467014"/>
                  </a:lnTo>
                  <a:lnTo>
                    <a:pt x="713937" y="467015"/>
                  </a:lnTo>
                  <a:lnTo>
                    <a:pt x="713932" y="467014"/>
                  </a:lnTo>
                  <a:lnTo>
                    <a:pt x="120827" y="467014"/>
                  </a:lnTo>
                  <a:lnTo>
                    <a:pt x="100287" y="467014"/>
                  </a:lnTo>
                  <a:lnTo>
                    <a:pt x="100287" y="462829"/>
                  </a:lnTo>
                  <a:lnTo>
                    <a:pt x="73795" y="457431"/>
                  </a:lnTo>
                  <a:cubicBezTo>
                    <a:pt x="30429" y="438919"/>
                    <a:pt x="0" y="395580"/>
                    <a:pt x="0" y="345069"/>
                  </a:cubicBezTo>
                  <a:cubicBezTo>
                    <a:pt x="0" y="294558"/>
                    <a:pt x="30429" y="251219"/>
                    <a:pt x="73795" y="232707"/>
                  </a:cubicBezTo>
                  <a:lnTo>
                    <a:pt x="81613" y="231114"/>
                  </a:lnTo>
                  <a:lnTo>
                    <a:pt x="94608" y="172061"/>
                  </a:lnTo>
                  <a:cubicBezTo>
                    <a:pt x="120214" y="116517"/>
                    <a:pt x="180159" y="77543"/>
                    <a:pt x="250025" y="77543"/>
                  </a:cubicBezTo>
                  <a:cubicBezTo>
                    <a:pt x="273314" y="77543"/>
                    <a:pt x="295500" y="81873"/>
                    <a:pt x="315680" y="89704"/>
                  </a:cubicBezTo>
                  <a:lnTo>
                    <a:pt x="332040" y="99825"/>
                  </a:lnTo>
                  <a:lnTo>
                    <a:pt x="355070" y="65352"/>
                  </a:lnTo>
                  <a:cubicBezTo>
                    <a:pt x="395077" y="24974"/>
                    <a:pt x="450347" y="0"/>
                    <a:pt x="511396" y="0"/>
                  </a:cubicBezTo>
                  <a:close/>
                </a:path>
              </a:pathLst>
            </a:cu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900" dirty="0">
                <a:latin typeface="Huawei Sans" panose="020C0503030203020204" pitchFamily="34" charset="0"/>
              </a:endParaRPr>
            </a:p>
          </p:txBody>
        </p:sp>
        <p:sp>
          <p:nvSpPr>
            <p:cNvPr id="83" name="TextBox 2"/>
            <p:cNvSpPr txBox="1"/>
            <p:nvPr/>
          </p:nvSpPr>
          <p:spPr>
            <a:xfrm>
              <a:off x="8150999" y="4174800"/>
              <a:ext cx="460382" cy="230832"/>
            </a:xfrm>
            <a:prstGeom prst="rect">
              <a:avLst/>
            </a:prstGeom>
            <a:noFill/>
          </p:spPr>
          <p:txBody>
            <a:bodyPr wrap="none" rtlCol="0">
              <a:spAutoFit/>
            </a:bodyPr>
            <a:lstStyle/>
            <a:p>
              <a:pPr algn="ctr"/>
              <a:r>
                <a:rPr lang="ru-RU" sz="900">
                  <a:latin typeface="Huawei Sans" panose="020C0503030203020204" pitchFamily="34" charset="0"/>
                </a:rPr>
                <a:t>WAN</a:t>
              </a:r>
            </a:p>
          </p:txBody>
        </p:sp>
      </p:grpSp>
      <p:sp>
        <p:nvSpPr>
          <p:cNvPr id="84" name="圆角矩形 75"/>
          <p:cNvSpPr/>
          <p:nvPr/>
        </p:nvSpPr>
        <p:spPr>
          <a:xfrm>
            <a:off x="6668791" y="3011854"/>
            <a:ext cx="4900203" cy="395245"/>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ru-RU" b="1">
                <a:solidFill>
                  <a:prstClr val="white"/>
                </a:solidFill>
                <a:latin typeface="Huawei Sans" panose="020C0503030203020204" pitchFamily="34" charset="0"/>
              </a:rPr>
              <a:t>Характеристики архитектуры</a:t>
            </a:r>
          </a:p>
        </p:txBody>
      </p:sp>
      <p:sp>
        <p:nvSpPr>
          <p:cNvPr id="85" name="圆角矩形 75"/>
          <p:cNvSpPr/>
          <p:nvPr/>
        </p:nvSpPr>
        <p:spPr>
          <a:xfrm>
            <a:off x="6668791" y="3466366"/>
            <a:ext cx="4900203" cy="241175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ctr" anchorCtr="0"/>
          <a:lstStyle/>
          <a:p>
            <a:pPr marL="176213" lvl="0" indent="-176213">
              <a:lnSpc>
                <a:spcPts val="2400"/>
              </a:lnSpc>
              <a:spcAft>
                <a:spcPts val="600"/>
              </a:spcAft>
              <a:buFont typeface="Arial" panose="020B0604020202020204" pitchFamily="34" charset="0"/>
              <a:buChar char="•"/>
            </a:pPr>
            <a:r>
              <a:rPr lang="ru-RU" sz="1200" dirty="0" err="1">
                <a:solidFill>
                  <a:prstClr val="black"/>
                </a:solidFill>
                <a:latin typeface="Huawei Sans" panose="020C0503030203020204" pitchFamily="34" charset="0"/>
              </a:rPr>
              <a:t>iMaster</a:t>
            </a:r>
            <a:r>
              <a:rPr lang="ru-RU" sz="1200" dirty="0">
                <a:solidFill>
                  <a:prstClr val="black"/>
                </a:solidFill>
                <a:latin typeface="Huawei Sans" panose="020C0503030203020204" pitchFamily="34" charset="0"/>
              </a:rPr>
              <a:t> NCE обеспечивает унифицированное управление и настройку точек доступа, а также предоставляет различные функции. Благодаря возможности дальнейшей интеграции с проводными сетями и использования технологий больших данных и искусственного интеллекта эта архитектура позволяет развертывать упрощенные, интеллектуальные и безопасные </a:t>
            </a:r>
            <a:r>
              <a:rPr lang="ru-RU" sz="1200" dirty="0" err="1">
                <a:solidFill>
                  <a:prstClr val="black"/>
                </a:solidFill>
                <a:latin typeface="Huawei Sans" panose="020C0503030203020204" pitchFamily="34" charset="0"/>
              </a:rPr>
              <a:t>кампусные</a:t>
            </a:r>
            <a:r>
              <a:rPr lang="ru-RU" sz="1200" dirty="0">
                <a:solidFill>
                  <a:prstClr val="black"/>
                </a:solidFill>
                <a:latin typeface="Huawei Sans" panose="020C0503030203020204" pitchFamily="34" charset="0"/>
              </a:rPr>
              <a:t> сети.</a:t>
            </a:r>
          </a:p>
          <a:p>
            <a:pPr marL="176213" lvl="0" indent="-176213">
              <a:lnSpc>
                <a:spcPts val="2400"/>
              </a:lnSpc>
              <a:spcAft>
                <a:spcPts val="600"/>
              </a:spcAft>
              <a:buFont typeface="Arial" panose="020B0604020202020204" pitchFamily="34" charset="0"/>
              <a:buChar char="•"/>
            </a:pPr>
            <a:r>
              <a:rPr lang="ru-RU" sz="1200" dirty="0">
                <a:solidFill>
                  <a:prstClr val="black"/>
                </a:solidFill>
                <a:latin typeface="Huawei Sans" panose="020C0503030203020204" pitchFamily="34" charset="0"/>
              </a:rPr>
              <a:t>Область применения: средние и крупные предприятия.</a:t>
            </a:r>
          </a:p>
        </p:txBody>
      </p:sp>
    </p:spTree>
    <p:extLst>
      <p:ext uri="{BB962C8B-B14F-4D97-AF65-F5344CB8AC3E}">
        <p14:creationId xmlns:p14="http://schemas.microsoft.com/office/powerpoint/2010/main" val="93183345"/>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ru-RU" dirty="0"/>
              <a:t>В чем заключаются преимущества и недостатки сетевых режимов </a:t>
            </a:r>
            <a:r>
              <a:rPr lang="ru-RU" dirty="0" err="1"/>
              <a:t>In-Path</a:t>
            </a:r>
            <a:r>
              <a:rPr lang="ru-RU" dirty="0"/>
              <a:t> и </a:t>
            </a:r>
            <a:r>
              <a:rPr lang="en-US" dirty="0"/>
              <a:t/>
            </a:r>
            <a:br>
              <a:rPr lang="en-US" dirty="0"/>
            </a:br>
            <a:r>
              <a:rPr lang="ru-RU" dirty="0" err="1"/>
              <a:t>Off-Path</a:t>
            </a:r>
            <a:r>
              <a:rPr lang="ru-RU" dirty="0"/>
              <a:t>?</a:t>
            </a:r>
          </a:p>
          <a:p>
            <a:r>
              <a:rPr lang="ru-RU" dirty="0"/>
              <a:t>(Несколько правильных вариантов ответа) Какие из следующих методов обнаружения контроллера доступа поддерживаются точками доступа </a:t>
            </a:r>
            <a:r>
              <a:rPr lang="ru-RU" dirty="0" err="1"/>
              <a:t>Fit</a:t>
            </a:r>
            <a:r>
              <a:rPr lang="ru-RU" dirty="0"/>
              <a:t> AP? (    )</a:t>
            </a:r>
          </a:p>
          <a:p>
            <a:pPr lvl="1"/>
            <a:r>
              <a:rPr lang="ru-RU" dirty="0"/>
              <a:t>Статическое обнаружение</a:t>
            </a:r>
          </a:p>
          <a:p>
            <a:pPr lvl="1"/>
            <a:r>
              <a:rPr lang="ru-RU" dirty="0"/>
              <a:t>Динамическое обнаружение посредством DHCP</a:t>
            </a:r>
          </a:p>
          <a:p>
            <a:pPr lvl="1"/>
            <a:r>
              <a:rPr lang="ru-RU" dirty="0"/>
              <a:t>Динамическое обнаружение посредством FTP</a:t>
            </a:r>
          </a:p>
          <a:p>
            <a:pPr lvl="1"/>
            <a:r>
              <a:rPr lang="ru-RU" dirty="0"/>
              <a:t>Динамическое обнаружение посредством DNS</a:t>
            </a:r>
          </a:p>
          <a:p>
            <a:endParaRPr lang="en-US" altLang="zh-CN" dirty="0"/>
          </a:p>
        </p:txBody>
      </p:sp>
    </p:spTree>
    <p:extLst>
      <p:ext uri="{BB962C8B-B14F-4D97-AF65-F5344CB8AC3E}">
        <p14:creationId xmlns:p14="http://schemas.microsoft.com/office/powerpoint/2010/main" val="3962606775"/>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1"/>
          </p:nvPr>
        </p:nvSpPr>
        <p:spPr/>
        <p:txBody>
          <a:bodyPr/>
          <a:lstStyle/>
          <a:p>
            <a:r>
              <a:rPr lang="ru-RU" dirty="0"/>
              <a:t>Технология WLAN обеспечивает пользователям простой и удобный доступ к беспроводной сети, а также возможность свободного перемещения в зоне ее покрытия, устраняя ограничения проводных сетей.</a:t>
            </a:r>
          </a:p>
          <a:p>
            <a:r>
              <a:rPr lang="ru-RU" dirty="0"/>
              <a:t>В этом разделе</a:t>
            </a:r>
            <a:r>
              <a:rPr lang="ru-RU" dirty="0">
                <a:solidFill>
                  <a:srgbClr val="FF0000"/>
                </a:solidFill>
              </a:rPr>
              <a:t> </a:t>
            </a:r>
            <a:r>
              <a:rPr lang="ru-RU" dirty="0"/>
              <a:t>подробно рассмотрены технологии WLAN, используемые в корпоративных сетях, включая основные концепции, этапы и тенденции развития технологий WLAN, сетевые архитектуры и конфигурирование основных параметров.</a:t>
            </a:r>
          </a:p>
          <a:p>
            <a:endParaRPr lang="en-US" altLang="zh-CN" dirty="0"/>
          </a:p>
          <a:p>
            <a:endParaRPr lang="en-US" altLang="zh-CN" dirty="0"/>
          </a:p>
        </p:txBody>
      </p:sp>
    </p:spTree>
    <p:extLst>
      <p:ext uri="{BB962C8B-B14F-4D97-AF65-F5344CB8AC3E}">
        <p14:creationId xmlns:p14="http://schemas.microsoft.com/office/powerpoint/2010/main" val="2060417247"/>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587854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4518688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theme/theme1.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2C5B4B712841F4C8A7AAEE2CD191271" ma:contentTypeVersion="1" ma:contentTypeDescription="Create a new document." ma:contentTypeScope="" ma:versionID="fd4f534fc22f1d982cc2e0e62ad2af45">
  <xsd:schema xmlns:xsd="http://www.w3.org/2001/XMLSchema" xmlns:xs="http://www.w3.org/2001/XMLSchema" xmlns:p="http://schemas.microsoft.com/office/2006/metadata/properties" xmlns:ns2="475f1e55-3009-46d8-9566-5d569a2b3a98" targetNamespace="http://schemas.microsoft.com/office/2006/metadata/properties" ma:root="true" ma:fieldsID="1d095aabec1d15598815726bd4b054a7" ns2:_="">
    <xsd:import namespace="475f1e55-3009-46d8-9566-5d569a2b3a98"/>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75f1e55-3009-46d8-9566-5d569a2b3a9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D91D05A-7867-4FB3-BD2E-A42ADD2F8AD9}">
  <ds:schemaRefs>
    <ds:schemaRef ds:uri="475f1e55-3009-46d8-9566-5d569a2b3a98"/>
    <ds:schemaRef ds:uri="http://purl.org/dc/dcmitype/"/>
    <ds:schemaRef ds:uri="http://purl.org/dc/terms/"/>
    <ds:schemaRef ds:uri="http://purl.org/dc/elements/1.1/"/>
    <ds:schemaRef ds:uri="http://schemas.microsoft.com/office/2006/metadata/properties"/>
    <ds:schemaRef ds:uri="http://schemas.microsoft.com/office/2006/documentManagement/types"/>
    <ds:schemaRef ds:uri="http://www.w3.org/XML/1998/namespace"/>
    <ds:schemaRef ds:uri="http://schemas.microsoft.com/office/infopath/2007/PartnerControls"/>
    <ds:schemaRef ds:uri="http://schemas.openxmlformats.org/package/2006/metadata/core-properties"/>
  </ds:schemaRefs>
</ds:datastoreItem>
</file>

<file path=customXml/itemProps2.xml><?xml version="1.0" encoding="utf-8"?>
<ds:datastoreItem xmlns:ds="http://schemas.openxmlformats.org/officeDocument/2006/customXml" ds:itemID="{53E9520F-A895-4C97-A22D-11BD554A281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75f1e55-3009-46d8-9566-5d569a2b3a9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2523D0B-BD04-4A1E-AD67-975C114B4F4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3146</TotalTime>
  <Words>15283</Words>
  <Application>Microsoft Office PowerPoint</Application>
  <PresentationFormat>Widescreen</PresentationFormat>
  <Paragraphs>1833</Paragraphs>
  <Slides>83</Slides>
  <Notes>83</Notes>
  <HiddenSlides>10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83</vt:i4>
      </vt:variant>
    </vt:vector>
  </HeadingPairs>
  <TitlesOfParts>
    <vt:vector size="90" baseType="lpstr">
      <vt:lpstr>方正兰亭黑简体</vt:lpstr>
      <vt:lpstr>Courier New</vt:lpstr>
      <vt:lpstr>Huawei Sans</vt:lpstr>
      <vt:lpstr>Wingdings</vt:lpstr>
      <vt:lpstr>Arial</vt:lpstr>
      <vt:lpstr>微软雅黑</vt:lpstr>
      <vt:lpstr>1_自定义设计方案</vt:lpstr>
      <vt:lpstr>Общие сведения о WLAN</vt:lpstr>
      <vt:lpstr>PowerPoint Presentation</vt:lpstr>
      <vt:lpstr>PowerPoint Presentation</vt:lpstr>
      <vt:lpstr>PowerPoint Presentation</vt:lpstr>
      <vt:lpstr>Введение в WLAN</vt:lpstr>
      <vt:lpstr>PowerPoint Presentation</vt:lpstr>
      <vt:lpstr>IEEE 802.11, WLAN и Wi-Fi</vt:lpstr>
      <vt:lpstr>Тенденции развития Wi-Fi в офисных сценариях</vt:lpstr>
      <vt:lpstr>PowerPoint Presentation</vt:lpstr>
      <vt:lpstr>PowerPoint Presentation</vt:lpstr>
      <vt:lpstr>Устройства WLAN</vt:lpstr>
      <vt:lpstr>PowerPoint Presentation</vt:lpstr>
      <vt:lpstr>Базовые архитектуры сети WLAN</vt:lpstr>
      <vt:lpstr>PowerPoint Presentation</vt:lpstr>
      <vt:lpstr>Гибкая распределенная архитектура</vt:lpstr>
      <vt:lpstr>CAPWAP</vt:lpstr>
      <vt:lpstr>Сеть между точкой доступа и контроллером доступа</vt:lpstr>
      <vt:lpstr>Режимы подключения контроллера доступа</vt:lpstr>
      <vt:lpstr>Система беспроводной связи</vt:lpstr>
      <vt:lpstr>Радиоволна</vt:lpstr>
      <vt:lpstr>Радиоканал</vt:lpstr>
      <vt:lpstr>BSS/SSID/BSSID</vt:lpstr>
      <vt:lpstr>VAP</vt:lpstr>
      <vt:lpstr>ESS</vt:lpstr>
      <vt:lpstr>PowerPoint Presentation</vt:lpstr>
      <vt:lpstr>Описание процесса работы WLAN</vt:lpstr>
      <vt:lpstr>Процесс работы WLAN: Этап 1</vt:lpstr>
      <vt:lpstr>Получение точками доступа IP-адресов</vt:lpstr>
      <vt:lpstr>Выдача IP-адресов DHCP-сервером</vt:lpstr>
      <vt:lpstr>Установление туннеля CAPWAP</vt:lpstr>
      <vt:lpstr>Шаг 1. Динамическое обнаружение точками доступа контроллера доступа</vt:lpstr>
      <vt:lpstr>PowerPoint Presentation</vt:lpstr>
      <vt:lpstr>Шаг 2. Установление туннеля CAPWAP</vt:lpstr>
      <vt:lpstr>Контроль доступа AP</vt:lpstr>
      <vt:lpstr>Обновление AP</vt:lpstr>
      <vt:lpstr>Обеспечение работы туннеля CAPWAP</vt:lpstr>
      <vt:lpstr>Предварительные настройки AC для подключения AP</vt:lpstr>
      <vt:lpstr>Рабочий процесс WLAN: Этап 2</vt:lpstr>
      <vt:lpstr>Профили WLAN</vt:lpstr>
      <vt:lpstr>PowerPoint Presentation</vt:lpstr>
      <vt:lpstr>Профиль VAP</vt:lpstr>
      <vt:lpstr>PowerPoint Presentation</vt:lpstr>
      <vt:lpstr>Процесс работы WLAN: Этап 3</vt:lpstr>
      <vt:lpstr>Сканирование</vt:lpstr>
      <vt:lpstr>Протоколы безопасности WLAN</vt:lpstr>
      <vt:lpstr>PowerPoint Presentation</vt:lpstr>
      <vt:lpstr>Аутентификация канала</vt:lpstr>
      <vt:lpstr>Ассоциация</vt:lpstr>
      <vt:lpstr>Аутентификация доступа</vt:lpstr>
      <vt:lpstr>Получение адреса STA</vt:lpstr>
      <vt:lpstr>Аутентификация пользователей</vt:lpstr>
      <vt:lpstr>Процесс работы  WLAN: Этап 4</vt:lpstr>
      <vt:lpstr>Режим передачи данных</vt:lpstr>
      <vt:lpstr>PowerPoint Presentation</vt:lpstr>
      <vt:lpstr>Основные команды для конфигурирования WLAN: конфигурирование выхода AP в сеть (on-line) (1)</vt:lpstr>
      <vt:lpstr>PowerPoint Presentation</vt:lpstr>
      <vt:lpstr>Основные команды для конфигурирования WLAN: конфигурирование выхода AP в сеть (2)</vt:lpstr>
      <vt:lpstr>Основные команды для конфигурирования WLAN: конфигурирование выхода AP в сеть (3)</vt:lpstr>
      <vt:lpstr>Основные команды для конфигурирования WLAN: конфигурирование радиомодулей (1)</vt:lpstr>
      <vt:lpstr>Основные команды для конфигурирования WLAN: конфигурирование радиомодулей (2)</vt:lpstr>
      <vt:lpstr>Основные команды для конфигурирования WLAN: конфигурирование радиомодулей (3)</vt:lpstr>
      <vt:lpstr>Основные команды для конфигурирования WLAN: конфигурирование VAP (1)</vt:lpstr>
      <vt:lpstr>Основные команды для конфигурирования WLAN: конфигурирование VAP (2)</vt:lpstr>
      <vt:lpstr>Основные команды для конфигурирования WLAN: конфигурирование VAP (3)</vt:lpstr>
      <vt:lpstr>Основные команды для конфигурирования WLAN: конфигурирование VAP (4)</vt:lpstr>
      <vt:lpstr>Пример настройки туннельной передачи уровня 2 в режиме «Off-Path»</vt:lpstr>
      <vt:lpstr>Настройка сетевых соединений</vt:lpstr>
      <vt:lpstr>PowerPoint Presentation</vt:lpstr>
      <vt:lpstr>Конфигурирование выхода точек доступа в сеть (1)</vt:lpstr>
      <vt:lpstr>Конфигурирование выхода точек доступа в сеть (2)</vt:lpstr>
      <vt:lpstr>Проверка конфигурации подключения точки доступа</vt:lpstr>
      <vt:lpstr>Конфигурирование параметров сервисов WLAN (1)</vt:lpstr>
      <vt:lpstr>Конфигурирование параметров сервисов WLAN (2)</vt:lpstr>
      <vt:lpstr>Проверка информации о профиле VAP</vt:lpstr>
      <vt:lpstr>PowerPoint Presentation</vt:lpstr>
      <vt:lpstr>Решения Huawei WLAN для строительства перспективных беспроводных сетей</vt:lpstr>
      <vt:lpstr>Два фактора (технологические достижения и разработка приложений), стимулирующие наступление эры Wi-Fi 6</vt:lpstr>
      <vt:lpstr>Сравнение стандартов Wi-Fi 6 и Wi-Fi 5</vt:lpstr>
      <vt:lpstr>Кампусная сеть следующего поколения, анализирующая цели и намерения пользователей (для малых и средних предприятий)</vt:lpstr>
      <vt:lpstr>Кампусная сеть следующего поколения, анализирующая цели и намерения пользователей (для средних и крупных предприятий)</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Bulinov Angrik</cp:lastModifiedBy>
  <cp:revision>403</cp:revision>
  <dcterms:created xsi:type="dcterms:W3CDTF">2018-11-29T10:16:29Z</dcterms:created>
  <dcterms:modified xsi:type="dcterms:W3CDTF">2021-05-27T12:24:50Z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(3)JdYFFK2yGDdOXGiB7tR9t/oqOkG0dqIRIRJskurHAkXC6CZ0TMdilS6b9VXKu8DSpAZ/ru5y
QRvx3XUjq/HmRbKZ+DWZA9dM9wwf4nS6th6G6QvIMLVsDJPU9Pw3DOK1D+JyvpcyavDog76c
1o+yVdSdWlTYbKTwyIWfre7uDqeuEd+8sXmslnmyQGSlolcBI8+0ESO3NGevVDUe1wJz44zM
6+AJKPQhCbxlQ0bJWL</vt:lpwstr>
  </property>
  <property fmtid="{D5CDD505-2E9C-101B-9397-08002B2CF9AE}" pid="3" name="_2015_ms_pID_7253431">
    <vt:lpwstr>jFsrZmK926zgQN+5Mb0vYMn+p9du795CmEdrZdzqnMYFBws7hzpzr4
LHF3r7zsMAbQN+zptEz8iInqFotdA4jfDk7Hozqc563+USl7GRIXVehcesamz0z8+VTiBBSu
DLqJe1A9AFBgK8As9rxSTiGDTLrBAeQUrB1vF8vnCbxISXLhs2zpdU4l0mkpNDh3gLv8Myqe
m3DKoEKBuyhyl3YhJLaQHq+QEIxv+0rmJsoe</vt:lpwstr>
  </property>
  <property fmtid="{D5CDD505-2E9C-101B-9397-08002B2CF9AE}" pid="4" name="_2015_ms_pID_7253432">
    <vt:lpwstr>3A==</vt:lpwstr>
  </property>
  <property fmtid="{D5CDD505-2E9C-101B-9397-08002B2CF9AE}" pid="5" name="ContentTypeId">
    <vt:lpwstr>0x01010002C5B4B712841F4C8A7AAEE2CD191271</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1621838473</vt:lpwstr>
  </property>
</Properties>
</file>